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1"/>
  </p:notesMasterIdLst>
  <p:sldIdLst>
    <p:sldId id="258" r:id="rId2"/>
    <p:sldId id="320" r:id="rId3"/>
    <p:sldId id="324" r:id="rId4"/>
    <p:sldId id="323" r:id="rId5"/>
    <p:sldId id="506" r:id="rId6"/>
    <p:sldId id="356" r:id="rId7"/>
    <p:sldId id="508" r:id="rId8"/>
    <p:sldId id="322" r:id="rId9"/>
    <p:sldId id="510" r:id="rId10"/>
    <p:sldId id="396" r:id="rId11"/>
    <p:sldId id="513" r:id="rId12"/>
    <p:sldId id="514" r:id="rId13"/>
    <p:sldId id="519" r:id="rId14"/>
    <p:sldId id="515" r:id="rId15"/>
    <p:sldId id="516" r:id="rId16"/>
    <p:sldId id="517" r:id="rId17"/>
    <p:sldId id="518" r:id="rId18"/>
    <p:sldId id="574" r:id="rId19"/>
    <p:sldId id="520" r:id="rId20"/>
    <p:sldId id="521" r:id="rId21"/>
    <p:sldId id="399" r:id="rId22"/>
    <p:sldId id="652" r:id="rId23"/>
    <p:sldId id="522" r:id="rId24"/>
    <p:sldId id="654" r:id="rId25"/>
    <p:sldId id="524" r:id="rId26"/>
    <p:sldId id="653" r:id="rId27"/>
    <p:sldId id="655" r:id="rId28"/>
    <p:sldId id="400" r:id="rId29"/>
    <p:sldId id="523" r:id="rId30"/>
    <p:sldId id="401" r:id="rId31"/>
    <p:sldId id="575" r:id="rId32"/>
    <p:sldId id="403" r:id="rId33"/>
    <p:sldId id="430" r:id="rId34"/>
    <p:sldId id="397" r:id="rId35"/>
    <p:sldId id="407" r:id="rId36"/>
    <p:sldId id="535" r:id="rId37"/>
    <p:sldId id="536" r:id="rId38"/>
    <p:sldId id="537" r:id="rId39"/>
    <p:sldId id="538" r:id="rId40"/>
    <p:sldId id="539" r:id="rId41"/>
    <p:sldId id="540" r:id="rId42"/>
    <p:sldId id="499" r:id="rId43"/>
    <p:sldId id="434" r:id="rId44"/>
    <p:sldId id="354" r:id="rId45"/>
    <p:sldId id="579" r:id="rId46"/>
    <p:sldId id="335" r:id="rId47"/>
    <p:sldId id="534" r:id="rId48"/>
    <p:sldId id="585" r:id="rId49"/>
    <p:sldId id="584" r:id="rId50"/>
    <p:sldId id="576" r:id="rId51"/>
    <p:sldId id="580" r:id="rId52"/>
    <p:sldId id="577" r:id="rId53"/>
    <p:sldId id="453" r:id="rId54"/>
    <p:sldId id="582" r:id="rId55"/>
    <p:sldId id="587" r:id="rId56"/>
    <p:sldId id="607" r:id="rId57"/>
    <p:sldId id="588" r:id="rId58"/>
    <p:sldId id="589" r:id="rId59"/>
    <p:sldId id="612" r:id="rId60"/>
    <p:sldId id="436" r:id="rId61"/>
    <p:sldId id="353" r:id="rId62"/>
    <p:sldId id="455" r:id="rId63"/>
    <p:sldId id="334" r:id="rId64"/>
    <p:sldId id="586" r:id="rId65"/>
    <p:sldId id="578" r:id="rId66"/>
    <p:sldId id="650" r:id="rId67"/>
    <p:sldId id="615" r:id="rId68"/>
    <p:sldId id="613" r:id="rId69"/>
    <p:sldId id="614" r:id="rId70"/>
    <p:sldId id="592" r:id="rId71"/>
    <p:sldId id="593" r:id="rId72"/>
    <p:sldId id="594" r:id="rId73"/>
    <p:sldId id="600" r:id="rId74"/>
    <p:sldId id="599" r:id="rId75"/>
    <p:sldId id="602" r:id="rId76"/>
    <p:sldId id="603" r:id="rId77"/>
    <p:sldId id="597" r:id="rId78"/>
    <p:sldId id="605" r:id="rId79"/>
    <p:sldId id="700" r:id="rId80"/>
    <p:sldId id="698" r:id="rId81"/>
    <p:sldId id="616" r:id="rId82"/>
    <p:sldId id="703" r:id="rId83"/>
    <p:sldId id="754" r:id="rId84"/>
    <p:sldId id="752" r:id="rId85"/>
    <p:sldId id="756" r:id="rId86"/>
    <p:sldId id="702" r:id="rId87"/>
    <p:sldId id="704" r:id="rId88"/>
    <p:sldId id="753" r:id="rId89"/>
    <p:sldId id="619" r:id="rId90"/>
    <p:sldId id="748" r:id="rId91"/>
    <p:sldId id="633" r:id="rId92"/>
    <p:sldId id="634" r:id="rId93"/>
    <p:sldId id="635" r:id="rId94"/>
    <p:sldId id="637" r:id="rId95"/>
    <p:sldId id="636" r:id="rId96"/>
    <p:sldId id="697" r:id="rId97"/>
    <p:sldId id="710" r:id="rId98"/>
    <p:sldId id="632" r:id="rId99"/>
    <p:sldId id="714" r:id="rId100"/>
    <p:sldId id="721" r:id="rId101"/>
    <p:sldId id="662" r:id="rId102"/>
    <p:sldId id="628" r:id="rId103"/>
    <p:sldId id="709" r:id="rId104"/>
    <p:sldId id="713" r:id="rId105"/>
    <p:sldId id="759" r:id="rId106"/>
    <p:sldId id="642" r:id="rId107"/>
    <p:sldId id="711" r:id="rId108"/>
    <p:sldId id="712" r:id="rId109"/>
    <p:sldId id="749" r:id="rId110"/>
    <p:sldId id="630" r:id="rId111"/>
    <p:sldId id="469" r:id="rId112"/>
    <p:sldId id="664" r:id="rId113"/>
    <p:sldId id="665" r:id="rId114"/>
    <p:sldId id="644" r:id="rId115"/>
    <p:sldId id="751" r:id="rId116"/>
    <p:sldId id="758" r:id="rId117"/>
    <p:sldId id="667" r:id="rId118"/>
    <p:sldId id="719" r:id="rId119"/>
    <p:sldId id="716" r:id="rId120"/>
    <p:sldId id="647" r:id="rId121"/>
    <p:sldId id="715" r:id="rId122"/>
    <p:sldId id="638" r:id="rId123"/>
    <p:sldId id="718" r:id="rId124"/>
    <p:sldId id="473" r:id="rId125"/>
    <p:sldId id="757" r:id="rId126"/>
    <p:sldId id="722" r:id="rId127"/>
    <p:sldId id="631" r:id="rId128"/>
    <p:sldId id="750" r:id="rId129"/>
    <p:sldId id="805" r:id="rId130"/>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08" d="100"/>
          <a:sy n="108" d="100"/>
        </p:scale>
        <p:origin x="98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r-Latn-C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2E82EB-C016-4567-ACE4-875DD802476F}" type="datetimeFigureOut">
              <a:rPr lang="sr-Latn-CS" smtClean="0"/>
              <a:pPr/>
              <a:t>18.3.2020.</a:t>
            </a:fld>
            <a:endParaRPr lang="sr-Latn-C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r-Latn-C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r-Latn-C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D4EA4E-41C3-4DA0-BFFF-679B39A012CE}" type="slidenum">
              <a:rPr lang="sr-Latn-CS" smtClean="0"/>
              <a:pPr/>
              <a:t>‹#›</a:t>
            </a:fld>
            <a:endParaRPr lang="sr-Latn-C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D7288EE3-C335-4119-A0BF-F6C7E23FA6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224E4E29-05F2-4D3F-88C8-E33A6A9C7C0D}" type="slidenum">
              <a:rPr lang="en-US" altLang="sr-Latn-RS"/>
              <a:pPr>
                <a:spcBef>
                  <a:spcPct val="0"/>
                </a:spcBef>
              </a:pPr>
              <a:t>4</a:t>
            </a:fld>
            <a:endParaRPr lang="en-US" altLang="sr-Latn-RS"/>
          </a:p>
        </p:txBody>
      </p:sp>
      <p:sp>
        <p:nvSpPr>
          <p:cNvPr id="8195" name="Rectangle 2">
            <a:extLst>
              <a:ext uri="{FF2B5EF4-FFF2-40B4-BE49-F238E27FC236}">
                <a16:creationId xmlns:a16="http://schemas.microsoft.com/office/drawing/2014/main" id="{184706D2-4095-4C61-9459-430CAF20976B}"/>
              </a:ext>
            </a:extLst>
          </p:cNvPr>
          <p:cNvSpPr>
            <a:spLocks noRot="1" noChangeArrowheads="1" noTextEdit="1"/>
          </p:cNvSpPr>
          <p:nvPr>
            <p:ph type="sldImg"/>
          </p:nvPr>
        </p:nvSpPr>
        <p:spPr>
          <a:ln/>
        </p:spPr>
      </p:sp>
      <p:sp>
        <p:nvSpPr>
          <p:cNvPr id="8196" name="Rectangle 3">
            <a:extLst>
              <a:ext uri="{FF2B5EF4-FFF2-40B4-BE49-F238E27FC236}">
                <a16:creationId xmlns:a16="http://schemas.microsoft.com/office/drawing/2014/main" id="{C88934DB-8BBD-4F60-BC83-2CF2C3319EF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sr-Latn-RS"/>
              <a:t>Figure 5–16 Brain of human cadaver. (a) Dorsal view looking down on the top of the brain. Note that the deep longitudinal fissure divides the cerebrum into the right and left cerebral хемисфере.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AD54FE09-1FC7-4358-9F9C-EA3866566D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03B7A303-D538-424E-A491-9D4B2313038E}" type="slidenum">
              <a:rPr lang="en-US" altLang="sr-Latn-RS"/>
              <a:pPr>
                <a:spcBef>
                  <a:spcPct val="0"/>
                </a:spcBef>
              </a:pPr>
              <a:t>76</a:t>
            </a:fld>
            <a:endParaRPr lang="en-US" altLang="sr-Latn-RS"/>
          </a:p>
        </p:txBody>
      </p:sp>
      <p:sp>
        <p:nvSpPr>
          <p:cNvPr id="91139" name="Rectangle 2">
            <a:extLst>
              <a:ext uri="{FF2B5EF4-FFF2-40B4-BE49-F238E27FC236}">
                <a16:creationId xmlns:a16="http://schemas.microsoft.com/office/drawing/2014/main" id="{CB60C243-D9EB-4CE8-9E4F-0A0220440853}"/>
              </a:ext>
            </a:extLst>
          </p:cNvPr>
          <p:cNvSpPr>
            <a:spLocks noRot="1" noChangeArrowheads="1" noTextEdit="1"/>
          </p:cNvSpPr>
          <p:nvPr>
            <p:ph type="sldImg"/>
          </p:nvPr>
        </p:nvSpPr>
        <p:spPr>
          <a:ln/>
        </p:spPr>
      </p:sp>
      <p:sp>
        <p:nvSpPr>
          <p:cNvPr id="91140" name="Rectangle 3">
            <a:extLst>
              <a:ext uri="{FF2B5EF4-FFF2-40B4-BE49-F238E27FC236}">
                <a16:creationId xmlns:a16="http://schemas.microsoft.com/office/drawing/2014/main" id="{827F98B3-5F9C-4A73-93C1-149ACDDFEB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D4BAA025-BF88-4149-A633-FAD9AF3DC6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fld id="{5C48E311-05C0-4692-BDCF-415F7CF990F2}" type="slidenum">
              <a:rPr lang="en-US" altLang="sr-Latn-RS">
                <a:solidFill>
                  <a:srgbClr val="000000"/>
                </a:solidFill>
              </a:rPr>
              <a:pPr/>
              <a:t>100</a:t>
            </a:fld>
            <a:endParaRPr lang="en-US" altLang="sr-Latn-RS">
              <a:solidFill>
                <a:srgbClr val="000000"/>
              </a:solidFill>
            </a:endParaRPr>
          </a:p>
        </p:txBody>
      </p:sp>
      <p:sp>
        <p:nvSpPr>
          <p:cNvPr id="116739" name="Rectangle 2">
            <a:extLst>
              <a:ext uri="{FF2B5EF4-FFF2-40B4-BE49-F238E27FC236}">
                <a16:creationId xmlns:a16="http://schemas.microsoft.com/office/drawing/2014/main" id="{3FF23BD0-48AC-40C6-93F8-AD221A039C4C}"/>
              </a:ext>
            </a:extLst>
          </p:cNvPr>
          <p:cNvSpPr>
            <a:spLocks noRot="1" noChangeArrowheads="1" noTextEdit="1"/>
          </p:cNvSpPr>
          <p:nvPr>
            <p:ph type="sldImg"/>
          </p:nvPr>
        </p:nvSpPr>
        <p:spPr>
          <a:xfrm>
            <a:off x="1152525" y="692150"/>
            <a:ext cx="4554538" cy="3416300"/>
          </a:xfrm>
          <a:ln/>
        </p:spPr>
      </p:sp>
      <p:sp>
        <p:nvSpPr>
          <p:cNvPr id="116740" name="Rectangle 3">
            <a:extLst>
              <a:ext uri="{FF2B5EF4-FFF2-40B4-BE49-F238E27FC236}">
                <a16:creationId xmlns:a16="http://schemas.microsoft.com/office/drawing/2014/main" id="{FD65BDCF-E1CB-4410-A9DB-235D2B7B5D0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E381245D-5111-4AAA-AFD8-3E443208CC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fld id="{663FDB7E-4692-4D03-9CCF-4340F2BE15E2}" type="slidenum">
              <a:rPr lang="en-US" altLang="sr-Latn-RS">
                <a:solidFill>
                  <a:srgbClr val="000000"/>
                </a:solidFill>
              </a:rPr>
              <a:pPr/>
              <a:t>105</a:t>
            </a:fld>
            <a:endParaRPr lang="en-US" altLang="sr-Latn-RS">
              <a:solidFill>
                <a:srgbClr val="000000"/>
              </a:solidFill>
            </a:endParaRPr>
          </a:p>
        </p:txBody>
      </p:sp>
      <p:sp>
        <p:nvSpPr>
          <p:cNvPr id="122883" name="Rectangle 2">
            <a:extLst>
              <a:ext uri="{FF2B5EF4-FFF2-40B4-BE49-F238E27FC236}">
                <a16:creationId xmlns:a16="http://schemas.microsoft.com/office/drawing/2014/main" id="{D2839556-B82D-48E5-B4B8-3032A2B7C95B}"/>
              </a:ext>
            </a:extLst>
          </p:cNvPr>
          <p:cNvSpPr>
            <a:spLocks noRot="1" noChangeArrowheads="1" noTextEdit="1"/>
          </p:cNvSpPr>
          <p:nvPr>
            <p:ph type="sldImg"/>
          </p:nvPr>
        </p:nvSpPr>
        <p:spPr>
          <a:xfrm>
            <a:off x="1152525" y="692150"/>
            <a:ext cx="4554538" cy="3416300"/>
          </a:xfrm>
          <a:ln/>
        </p:spPr>
      </p:sp>
      <p:sp>
        <p:nvSpPr>
          <p:cNvPr id="122884" name="Rectangle 3">
            <a:extLst>
              <a:ext uri="{FF2B5EF4-FFF2-40B4-BE49-F238E27FC236}">
                <a16:creationId xmlns:a16="http://schemas.microsoft.com/office/drawing/2014/main" id="{0417C5B9-CEF0-4FC8-B54D-3D2C6E65AB8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9E9AD342-8F01-4B81-BA27-816DFEF4F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C395E348-BC9B-468D-8235-B44E8F83367F}" type="slidenum">
              <a:rPr lang="en-US" altLang="sr-Latn-RS"/>
              <a:pPr>
                <a:spcBef>
                  <a:spcPct val="0"/>
                </a:spcBef>
              </a:pPr>
              <a:t>34</a:t>
            </a:fld>
            <a:endParaRPr lang="en-US" altLang="sr-Latn-RS"/>
          </a:p>
        </p:txBody>
      </p:sp>
      <p:sp>
        <p:nvSpPr>
          <p:cNvPr id="39939" name="Rectangle 2">
            <a:extLst>
              <a:ext uri="{FF2B5EF4-FFF2-40B4-BE49-F238E27FC236}">
                <a16:creationId xmlns:a16="http://schemas.microsoft.com/office/drawing/2014/main" id="{0FA7DC06-C559-4F5C-91D9-71F8786C4C29}"/>
              </a:ext>
            </a:extLst>
          </p:cNvPr>
          <p:cNvSpPr>
            <a:spLocks noRot="1" noChangeArrowheads="1" noTextEdit="1"/>
          </p:cNvSpPr>
          <p:nvPr>
            <p:ph type="sldImg"/>
          </p:nvPr>
        </p:nvSpPr>
        <p:spPr>
          <a:ln/>
        </p:spPr>
      </p:sp>
      <p:sp>
        <p:nvSpPr>
          <p:cNvPr id="39940" name="Rectangle 3">
            <a:extLst>
              <a:ext uri="{FF2B5EF4-FFF2-40B4-BE49-F238E27FC236}">
                <a16:creationId xmlns:a16="http://schemas.microsoft.com/office/drawing/2014/main" id="{CE093B7E-5BAF-4249-B942-F79D514383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EC9FDE71-14B7-40F6-A8F8-D73FF2730B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207F8342-FFA2-4839-8669-53FF947A2282}" type="slidenum">
              <a:rPr lang="en-US" altLang="sr-Latn-RS"/>
              <a:pPr>
                <a:spcBef>
                  <a:spcPct val="0"/>
                </a:spcBef>
              </a:pPr>
              <a:t>67</a:t>
            </a:fld>
            <a:endParaRPr lang="en-US" altLang="sr-Latn-RS"/>
          </a:p>
        </p:txBody>
      </p:sp>
      <p:sp>
        <p:nvSpPr>
          <p:cNvPr id="74755" name="Rectangle 2">
            <a:extLst>
              <a:ext uri="{FF2B5EF4-FFF2-40B4-BE49-F238E27FC236}">
                <a16:creationId xmlns:a16="http://schemas.microsoft.com/office/drawing/2014/main" id="{90949258-62B1-4A93-B389-FEA496721E0D}"/>
              </a:ext>
            </a:extLst>
          </p:cNvPr>
          <p:cNvSpPr>
            <a:spLocks noRot="1" noChangeArrowheads="1" noTextEdit="1"/>
          </p:cNvSpPr>
          <p:nvPr>
            <p:ph type="sldImg"/>
          </p:nvPr>
        </p:nvSpPr>
        <p:spPr>
          <a:ln/>
        </p:spPr>
      </p:sp>
      <p:sp>
        <p:nvSpPr>
          <p:cNvPr id="74756" name="Rectangle 3">
            <a:extLst>
              <a:ext uri="{FF2B5EF4-FFF2-40B4-BE49-F238E27FC236}">
                <a16:creationId xmlns:a16="http://schemas.microsoft.com/office/drawing/2014/main" id="{5E71EE46-8976-42FD-9FB3-468B2FD0CF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52C0E86C-4D1C-4D22-AD40-866B445B86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E8D9FDB6-C3E0-41DA-B74A-0A43653A27F0}" type="slidenum">
              <a:rPr lang="en-US" altLang="sr-Latn-RS"/>
              <a:pPr>
                <a:spcBef>
                  <a:spcPct val="0"/>
                </a:spcBef>
              </a:pPr>
              <a:t>68</a:t>
            </a:fld>
            <a:endParaRPr lang="en-US" altLang="sr-Latn-RS"/>
          </a:p>
        </p:txBody>
      </p:sp>
      <p:sp>
        <p:nvSpPr>
          <p:cNvPr id="76803" name="Rectangle 2">
            <a:extLst>
              <a:ext uri="{FF2B5EF4-FFF2-40B4-BE49-F238E27FC236}">
                <a16:creationId xmlns:a16="http://schemas.microsoft.com/office/drawing/2014/main" id="{C5B0E54B-AE6A-4D10-805B-CD33CFC5318D}"/>
              </a:ext>
            </a:extLst>
          </p:cNvPr>
          <p:cNvSpPr>
            <a:spLocks noRot="1" noChangeArrowheads="1" noTextEdit="1"/>
          </p:cNvSpPr>
          <p:nvPr>
            <p:ph type="sldImg"/>
          </p:nvPr>
        </p:nvSpPr>
        <p:spPr>
          <a:ln/>
        </p:spPr>
      </p:sp>
      <p:sp>
        <p:nvSpPr>
          <p:cNvPr id="76804" name="Rectangle 3">
            <a:extLst>
              <a:ext uri="{FF2B5EF4-FFF2-40B4-BE49-F238E27FC236}">
                <a16:creationId xmlns:a16="http://schemas.microsoft.com/office/drawing/2014/main" id="{92BCDDBD-D7B1-4F4E-913E-8924BA1AD0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070C4319-FC15-4673-8E25-E83C95C736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04186EF5-95CA-405A-A5B5-3683FE26BC71}" type="slidenum">
              <a:rPr lang="en-US" altLang="sr-Latn-RS"/>
              <a:pPr>
                <a:spcBef>
                  <a:spcPct val="0"/>
                </a:spcBef>
              </a:pPr>
              <a:t>69</a:t>
            </a:fld>
            <a:endParaRPr lang="en-US" altLang="sr-Latn-RS"/>
          </a:p>
        </p:txBody>
      </p:sp>
      <p:sp>
        <p:nvSpPr>
          <p:cNvPr id="78851" name="Rectangle 2">
            <a:extLst>
              <a:ext uri="{FF2B5EF4-FFF2-40B4-BE49-F238E27FC236}">
                <a16:creationId xmlns:a16="http://schemas.microsoft.com/office/drawing/2014/main" id="{133F9AF7-40E8-44C1-AA5C-301D7B766058}"/>
              </a:ext>
            </a:extLst>
          </p:cNvPr>
          <p:cNvSpPr>
            <a:spLocks noRot="1" noChangeArrowheads="1" noTextEdit="1"/>
          </p:cNvSpPr>
          <p:nvPr>
            <p:ph type="sldImg"/>
          </p:nvPr>
        </p:nvSpPr>
        <p:spPr>
          <a:ln/>
        </p:spPr>
      </p:sp>
      <p:sp>
        <p:nvSpPr>
          <p:cNvPr id="78852" name="Rectangle 3">
            <a:extLst>
              <a:ext uri="{FF2B5EF4-FFF2-40B4-BE49-F238E27FC236}">
                <a16:creationId xmlns:a16="http://schemas.microsoft.com/office/drawing/2014/main" id="{561CAE87-123F-4412-95AC-1C7DC469AD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CD0AA4E4-2B87-451D-8B8C-CDB649BBAE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24F79B17-D80A-4A81-AA89-0C9EDACC9E01}" type="slidenum">
              <a:rPr lang="en-US" altLang="sr-Latn-RS"/>
              <a:pPr>
                <a:spcBef>
                  <a:spcPct val="0"/>
                </a:spcBef>
              </a:pPr>
              <a:t>70</a:t>
            </a:fld>
            <a:endParaRPr lang="en-US" altLang="sr-Latn-RS"/>
          </a:p>
        </p:txBody>
      </p:sp>
      <p:sp>
        <p:nvSpPr>
          <p:cNvPr id="80899" name="Rectangle 2">
            <a:extLst>
              <a:ext uri="{FF2B5EF4-FFF2-40B4-BE49-F238E27FC236}">
                <a16:creationId xmlns:a16="http://schemas.microsoft.com/office/drawing/2014/main" id="{3ACCEC9B-806C-4752-99CB-1D1AFEBA2777}"/>
              </a:ext>
            </a:extLst>
          </p:cNvPr>
          <p:cNvSpPr>
            <a:spLocks noRot="1" noChangeArrowheads="1" noTextEdit="1"/>
          </p:cNvSpPr>
          <p:nvPr>
            <p:ph type="sldImg"/>
          </p:nvPr>
        </p:nvSpPr>
        <p:spPr>
          <a:ln/>
        </p:spPr>
      </p:sp>
      <p:sp>
        <p:nvSpPr>
          <p:cNvPr id="80900" name="Rectangle 3">
            <a:extLst>
              <a:ext uri="{FF2B5EF4-FFF2-40B4-BE49-F238E27FC236}">
                <a16:creationId xmlns:a16="http://schemas.microsoft.com/office/drawing/2014/main" id="{60A79481-BCB1-4332-A3C2-DA4D05B67D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B8776A3C-2E7E-46E0-A783-3C659C850B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C11FCC98-9553-4A81-93FD-7C27FF1C991D}" type="slidenum">
              <a:rPr lang="en-US" altLang="sr-Latn-RS"/>
              <a:pPr>
                <a:spcBef>
                  <a:spcPct val="0"/>
                </a:spcBef>
              </a:pPr>
              <a:t>71</a:t>
            </a:fld>
            <a:endParaRPr lang="en-US" altLang="sr-Latn-RS"/>
          </a:p>
        </p:txBody>
      </p:sp>
      <p:sp>
        <p:nvSpPr>
          <p:cNvPr id="82947" name="Rectangle 2">
            <a:extLst>
              <a:ext uri="{FF2B5EF4-FFF2-40B4-BE49-F238E27FC236}">
                <a16:creationId xmlns:a16="http://schemas.microsoft.com/office/drawing/2014/main" id="{1987650F-B3F5-456F-82C6-87F93B16E9E7}"/>
              </a:ext>
            </a:extLst>
          </p:cNvPr>
          <p:cNvSpPr>
            <a:spLocks noRot="1" noChangeArrowheads="1" noTextEdit="1"/>
          </p:cNvSpPr>
          <p:nvPr>
            <p:ph type="sldImg"/>
          </p:nvPr>
        </p:nvSpPr>
        <p:spPr>
          <a:ln/>
        </p:spPr>
      </p:sp>
      <p:sp>
        <p:nvSpPr>
          <p:cNvPr id="82948" name="Rectangle 3">
            <a:extLst>
              <a:ext uri="{FF2B5EF4-FFF2-40B4-BE49-F238E27FC236}">
                <a16:creationId xmlns:a16="http://schemas.microsoft.com/office/drawing/2014/main" id="{0A58C1F9-27E9-4D6C-8634-3FB1DB5A26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233142B0-5352-4981-807F-98329101EE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3129C134-1290-46FE-8189-0DD3C38BD727}" type="slidenum">
              <a:rPr lang="en-US" altLang="sr-Latn-RS"/>
              <a:pPr>
                <a:spcBef>
                  <a:spcPct val="0"/>
                </a:spcBef>
              </a:pPr>
              <a:t>74</a:t>
            </a:fld>
            <a:endParaRPr lang="en-US" altLang="sr-Latn-RS"/>
          </a:p>
        </p:txBody>
      </p:sp>
      <p:sp>
        <p:nvSpPr>
          <p:cNvPr id="87043" name="Rectangle 2">
            <a:extLst>
              <a:ext uri="{FF2B5EF4-FFF2-40B4-BE49-F238E27FC236}">
                <a16:creationId xmlns:a16="http://schemas.microsoft.com/office/drawing/2014/main" id="{D5F2AE35-C672-4D3E-AD66-DE8B37654C71}"/>
              </a:ext>
            </a:extLst>
          </p:cNvPr>
          <p:cNvSpPr>
            <a:spLocks noRot="1" noChangeArrowheads="1" noTextEdit="1"/>
          </p:cNvSpPr>
          <p:nvPr>
            <p:ph type="sldImg"/>
          </p:nvPr>
        </p:nvSpPr>
        <p:spPr>
          <a:ln/>
        </p:spPr>
      </p:sp>
      <p:sp>
        <p:nvSpPr>
          <p:cNvPr id="87044" name="Rectangle 3">
            <a:extLst>
              <a:ext uri="{FF2B5EF4-FFF2-40B4-BE49-F238E27FC236}">
                <a16:creationId xmlns:a16="http://schemas.microsoft.com/office/drawing/2014/main" id="{06A2CEC0-F2AB-448D-B53A-AE70907610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96D69E76-E5CF-4810-A295-DCB8E7CF79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11B6B907-8185-42DB-A334-B040552BD5E0}" type="slidenum">
              <a:rPr lang="en-US" altLang="sr-Latn-RS"/>
              <a:pPr>
                <a:spcBef>
                  <a:spcPct val="0"/>
                </a:spcBef>
              </a:pPr>
              <a:t>75</a:t>
            </a:fld>
            <a:endParaRPr lang="en-US" altLang="sr-Latn-RS"/>
          </a:p>
        </p:txBody>
      </p:sp>
      <p:sp>
        <p:nvSpPr>
          <p:cNvPr id="89091" name="Rectangle 2">
            <a:extLst>
              <a:ext uri="{FF2B5EF4-FFF2-40B4-BE49-F238E27FC236}">
                <a16:creationId xmlns:a16="http://schemas.microsoft.com/office/drawing/2014/main" id="{C42F0CE7-4DB0-4892-A301-EA6D46B55C0D}"/>
              </a:ext>
            </a:extLst>
          </p:cNvPr>
          <p:cNvSpPr>
            <a:spLocks noRot="1" noChangeArrowheads="1" noTextEdit="1"/>
          </p:cNvSpPr>
          <p:nvPr>
            <p:ph type="sldImg"/>
          </p:nvPr>
        </p:nvSpPr>
        <p:spPr>
          <a:ln/>
        </p:spPr>
      </p:sp>
      <p:sp>
        <p:nvSpPr>
          <p:cNvPr id="89092" name="Rectangle 3">
            <a:extLst>
              <a:ext uri="{FF2B5EF4-FFF2-40B4-BE49-F238E27FC236}">
                <a16:creationId xmlns:a16="http://schemas.microsoft.com/office/drawing/2014/main" id="{944FB5B9-1158-4BFB-8CCC-B9E5BB61F2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r-Latn-C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r-Latn-CS"/>
          </a:p>
        </p:txBody>
      </p:sp>
      <p:sp>
        <p:nvSpPr>
          <p:cNvPr id="4" name="Date Placeholder 3"/>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5" name="Footer Placeholder 4"/>
          <p:cNvSpPr>
            <a:spLocks noGrp="1"/>
          </p:cNvSpPr>
          <p:nvPr>
            <p:ph type="ftr" sz="quarter" idx="11"/>
          </p:nvPr>
        </p:nvSpPr>
        <p:spPr/>
        <p:txBody>
          <a:bodyPr/>
          <a:lstStyle/>
          <a:p>
            <a:endParaRPr lang="sr-Latn-CS"/>
          </a:p>
        </p:txBody>
      </p:sp>
      <p:sp>
        <p:nvSpPr>
          <p:cNvPr id="6" name="Slide Number Placeholder 5"/>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C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Date Placeholder 3"/>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5" name="Footer Placeholder 4"/>
          <p:cNvSpPr>
            <a:spLocks noGrp="1"/>
          </p:cNvSpPr>
          <p:nvPr>
            <p:ph type="ftr" sz="quarter" idx="11"/>
          </p:nvPr>
        </p:nvSpPr>
        <p:spPr/>
        <p:txBody>
          <a:bodyPr/>
          <a:lstStyle/>
          <a:p>
            <a:endParaRPr lang="sr-Latn-CS"/>
          </a:p>
        </p:txBody>
      </p:sp>
      <p:sp>
        <p:nvSpPr>
          <p:cNvPr id="6" name="Slide Number Placeholder 5"/>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r-Latn-C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Date Placeholder 3"/>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5" name="Footer Placeholder 4"/>
          <p:cNvSpPr>
            <a:spLocks noGrp="1"/>
          </p:cNvSpPr>
          <p:nvPr>
            <p:ph type="ftr" sz="quarter" idx="11"/>
          </p:nvPr>
        </p:nvSpPr>
        <p:spPr/>
        <p:txBody>
          <a:bodyPr/>
          <a:lstStyle/>
          <a:p>
            <a:endParaRPr lang="sr-Latn-CS"/>
          </a:p>
        </p:txBody>
      </p:sp>
      <p:sp>
        <p:nvSpPr>
          <p:cNvPr id="6" name="Slide Number Placeholder 5"/>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ACA907C-F781-469C-8263-2BD6DAAE122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53A251E-67AD-4C34-9D28-54317D4DC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6946BD7-11D9-4174-BB21-C59A02B51715}"/>
              </a:ext>
            </a:extLst>
          </p:cNvPr>
          <p:cNvSpPr>
            <a:spLocks noGrp="1" noChangeArrowheads="1"/>
          </p:cNvSpPr>
          <p:nvPr>
            <p:ph type="sldNum" sz="quarter" idx="12"/>
          </p:nvPr>
        </p:nvSpPr>
        <p:spPr>
          <a:ln/>
        </p:spPr>
        <p:txBody>
          <a:bodyPr/>
          <a:lstStyle>
            <a:lvl1pPr>
              <a:defRPr/>
            </a:lvl1pPr>
          </a:lstStyle>
          <a:p>
            <a:fld id="{3C9D0479-5147-46E3-81A7-740B13EAA993}" type="slidenum">
              <a:rPr lang="en-US" altLang="sr-Latn-RS"/>
              <a:pPr/>
              <a:t>‹#›</a:t>
            </a:fld>
            <a:endParaRPr lang="en-US" altLang="sr-Latn-RS"/>
          </a:p>
        </p:txBody>
      </p:sp>
    </p:spTree>
    <p:extLst>
      <p:ext uri="{BB962C8B-B14F-4D97-AF65-F5344CB8AC3E}">
        <p14:creationId xmlns:p14="http://schemas.microsoft.com/office/powerpoint/2010/main" val="270236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FB483CA-E3BF-48FC-9A68-444066FD513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D3AA61E-31C6-405D-85AC-D1DF3F8877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6F2C912-9967-4974-B93D-E4AA90E9BC22}"/>
              </a:ext>
            </a:extLst>
          </p:cNvPr>
          <p:cNvSpPr>
            <a:spLocks noGrp="1" noChangeArrowheads="1"/>
          </p:cNvSpPr>
          <p:nvPr>
            <p:ph type="sldNum" sz="quarter" idx="12"/>
          </p:nvPr>
        </p:nvSpPr>
        <p:spPr>
          <a:ln/>
        </p:spPr>
        <p:txBody>
          <a:bodyPr/>
          <a:lstStyle>
            <a:lvl1pPr>
              <a:defRPr/>
            </a:lvl1pPr>
          </a:lstStyle>
          <a:p>
            <a:fld id="{04B651B9-4BEA-459B-A491-AD97547BD63A}" type="slidenum">
              <a:rPr lang="en-US" altLang="sr-Latn-RS"/>
              <a:pPr/>
              <a:t>‹#›</a:t>
            </a:fld>
            <a:endParaRPr lang="en-US" altLang="sr-Latn-RS"/>
          </a:p>
        </p:txBody>
      </p:sp>
    </p:spTree>
    <p:extLst>
      <p:ext uri="{BB962C8B-B14F-4D97-AF65-F5344CB8AC3E}">
        <p14:creationId xmlns:p14="http://schemas.microsoft.com/office/powerpoint/2010/main" val="1417448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6F2EDF4-6063-46A4-8164-B2177812034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70D240B-F0D4-4791-8171-43CE2A508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1653F3F-308E-45DF-A082-7F6D9CA046B6}"/>
              </a:ext>
            </a:extLst>
          </p:cNvPr>
          <p:cNvSpPr>
            <a:spLocks noGrp="1" noChangeArrowheads="1"/>
          </p:cNvSpPr>
          <p:nvPr>
            <p:ph type="sldNum" sz="quarter" idx="12"/>
          </p:nvPr>
        </p:nvSpPr>
        <p:spPr>
          <a:ln/>
        </p:spPr>
        <p:txBody>
          <a:bodyPr/>
          <a:lstStyle>
            <a:lvl1pPr>
              <a:defRPr/>
            </a:lvl1pPr>
          </a:lstStyle>
          <a:p>
            <a:fld id="{D8F7BC0D-A906-4037-A09E-86D6AC49EE90}" type="slidenum">
              <a:rPr lang="en-US" altLang="sr-Latn-RS"/>
              <a:pPr/>
              <a:t>‹#›</a:t>
            </a:fld>
            <a:endParaRPr lang="en-US" altLang="sr-Latn-RS"/>
          </a:p>
        </p:txBody>
      </p:sp>
    </p:spTree>
    <p:extLst>
      <p:ext uri="{BB962C8B-B14F-4D97-AF65-F5344CB8AC3E}">
        <p14:creationId xmlns:p14="http://schemas.microsoft.com/office/powerpoint/2010/main" val="580440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C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Date Placeholder 3"/>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5" name="Footer Placeholder 4"/>
          <p:cNvSpPr>
            <a:spLocks noGrp="1"/>
          </p:cNvSpPr>
          <p:nvPr>
            <p:ph type="ftr" sz="quarter" idx="11"/>
          </p:nvPr>
        </p:nvSpPr>
        <p:spPr/>
        <p:txBody>
          <a:bodyPr/>
          <a:lstStyle/>
          <a:p>
            <a:endParaRPr lang="sr-Latn-CS"/>
          </a:p>
        </p:txBody>
      </p:sp>
      <p:sp>
        <p:nvSpPr>
          <p:cNvPr id="6" name="Slide Number Placeholder 5"/>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r-Latn-C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5" name="Footer Placeholder 4"/>
          <p:cNvSpPr>
            <a:spLocks noGrp="1"/>
          </p:cNvSpPr>
          <p:nvPr>
            <p:ph type="ftr" sz="quarter" idx="11"/>
          </p:nvPr>
        </p:nvSpPr>
        <p:spPr/>
        <p:txBody>
          <a:bodyPr/>
          <a:lstStyle/>
          <a:p>
            <a:endParaRPr lang="sr-Latn-CS"/>
          </a:p>
        </p:txBody>
      </p:sp>
      <p:sp>
        <p:nvSpPr>
          <p:cNvPr id="6" name="Slide Number Placeholder 5"/>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C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5" name="Date Placeholder 4"/>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6" name="Footer Placeholder 5"/>
          <p:cNvSpPr>
            <a:spLocks noGrp="1"/>
          </p:cNvSpPr>
          <p:nvPr>
            <p:ph type="ftr" sz="quarter" idx="11"/>
          </p:nvPr>
        </p:nvSpPr>
        <p:spPr/>
        <p:txBody>
          <a:bodyPr/>
          <a:lstStyle/>
          <a:p>
            <a:endParaRPr lang="sr-Latn-CS"/>
          </a:p>
        </p:txBody>
      </p:sp>
      <p:sp>
        <p:nvSpPr>
          <p:cNvPr id="7" name="Slide Number Placeholder 6"/>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r-Latn-C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7" name="Date Placeholder 6"/>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8" name="Footer Placeholder 7"/>
          <p:cNvSpPr>
            <a:spLocks noGrp="1"/>
          </p:cNvSpPr>
          <p:nvPr>
            <p:ph type="ftr" sz="quarter" idx="11"/>
          </p:nvPr>
        </p:nvSpPr>
        <p:spPr/>
        <p:txBody>
          <a:bodyPr/>
          <a:lstStyle/>
          <a:p>
            <a:endParaRPr lang="sr-Latn-CS"/>
          </a:p>
        </p:txBody>
      </p:sp>
      <p:sp>
        <p:nvSpPr>
          <p:cNvPr id="9" name="Slide Number Placeholder 8"/>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CS"/>
          </a:p>
        </p:txBody>
      </p:sp>
      <p:sp>
        <p:nvSpPr>
          <p:cNvPr id="3" name="Date Placeholder 2"/>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4" name="Footer Placeholder 3"/>
          <p:cNvSpPr>
            <a:spLocks noGrp="1"/>
          </p:cNvSpPr>
          <p:nvPr>
            <p:ph type="ftr" sz="quarter" idx="11"/>
          </p:nvPr>
        </p:nvSpPr>
        <p:spPr/>
        <p:txBody>
          <a:bodyPr/>
          <a:lstStyle/>
          <a:p>
            <a:endParaRPr lang="sr-Latn-CS"/>
          </a:p>
        </p:txBody>
      </p:sp>
      <p:sp>
        <p:nvSpPr>
          <p:cNvPr id="5" name="Slide Number Placeholder 4"/>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3" name="Footer Placeholder 2"/>
          <p:cNvSpPr>
            <a:spLocks noGrp="1"/>
          </p:cNvSpPr>
          <p:nvPr>
            <p:ph type="ftr" sz="quarter" idx="11"/>
          </p:nvPr>
        </p:nvSpPr>
        <p:spPr/>
        <p:txBody>
          <a:bodyPr/>
          <a:lstStyle/>
          <a:p>
            <a:endParaRPr lang="sr-Latn-CS"/>
          </a:p>
        </p:txBody>
      </p:sp>
      <p:sp>
        <p:nvSpPr>
          <p:cNvPr id="4" name="Slide Number Placeholder 3"/>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r-Latn-C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6" name="Footer Placeholder 5"/>
          <p:cNvSpPr>
            <a:spLocks noGrp="1"/>
          </p:cNvSpPr>
          <p:nvPr>
            <p:ph type="ftr" sz="quarter" idx="11"/>
          </p:nvPr>
        </p:nvSpPr>
        <p:spPr/>
        <p:txBody>
          <a:bodyPr/>
          <a:lstStyle/>
          <a:p>
            <a:endParaRPr lang="sr-Latn-CS"/>
          </a:p>
        </p:txBody>
      </p:sp>
      <p:sp>
        <p:nvSpPr>
          <p:cNvPr id="7" name="Slide Number Placeholder 6"/>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r-Latn-C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Latn-C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6" name="Footer Placeholder 5"/>
          <p:cNvSpPr>
            <a:spLocks noGrp="1"/>
          </p:cNvSpPr>
          <p:nvPr>
            <p:ph type="ftr" sz="quarter" idx="11"/>
          </p:nvPr>
        </p:nvSpPr>
        <p:spPr/>
        <p:txBody>
          <a:bodyPr/>
          <a:lstStyle/>
          <a:p>
            <a:endParaRPr lang="sr-Latn-CS"/>
          </a:p>
        </p:txBody>
      </p:sp>
      <p:sp>
        <p:nvSpPr>
          <p:cNvPr id="7" name="Slide Number Placeholder 6"/>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sr-Latn-C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D4EA6-352F-4743-ACF3-D3A589E65D69}" type="datetimeFigureOut">
              <a:rPr lang="sr-Latn-CS" smtClean="0"/>
              <a:pPr/>
              <a:t>18.3.2020.</a:t>
            </a:fld>
            <a:endParaRPr lang="sr-Latn-C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Latn-C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4EAF3-AB8F-4664-AD1E-F6C59A7D94BC}" type="slidenum">
              <a:rPr lang="sr-Latn-CS" smtClean="0"/>
              <a:pPr/>
              <a:t>‹#›</a:t>
            </a:fld>
            <a:endParaRPr lang="sr-Latn-C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10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32.pn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10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hyperlink" Target="http://piclib.nhm.ac.uk/piclib/www/comp.php?img=87494&amp;frm=med&amp;search=sensory&amp;first=1"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6.png"/><Relationship Id="rId1" Type="http://schemas.openxmlformats.org/officeDocument/2006/relationships/slideLayout" Target="../slideLayouts/slideLayout4.xml"/><Relationship Id="rId4" Type="http://schemas.openxmlformats.org/officeDocument/2006/relationships/image" Target="../media/image137.jpeg"/></Relationships>
</file>

<file path=ppt/slides/_rels/slide10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1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41.jpeg"/><Relationship Id="rId1" Type="http://schemas.openxmlformats.org/officeDocument/2006/relationships/slideLayout" Target="../slideLayouts/slideLayout6.xml"/><Relationship Id="rId6" Type="http://schemas.openxmlformats.org/officeDocument/2006/relationships/image" Target="../media/image142.gif"/><Relationship Id="rId5" Type="http://schemas.openxmlformats.org/officeDocument/2006/relationships/image" Target="../media/image6.jpeg"/><Relationship Id="rId4" Type="http://schemas.openxmlformats.org/officeDocument/2006/relationships/image" Target="../media/image5.jpeg"/></Relationships>
</file>

<file path=ppt/slides/_rels/slide1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142.gif"/><Relationship Id="rId5" Type="http://schemas.openxmlformats.org/officeDocument/2006/relationships/image" Target="../media/image6.jpeg"/><Relationship Id="rId4" Type="http://schemas.openxmlformats.org/officeDocument/2006/relationships/image" Target="../media/image5.jpeg"/></Relationships>
</file>

<file path=ppt/slides/_rels/slide1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43.jpeg"/><Relationship Id="rId1" Type="http://schemas.openxmlformats.org/officeDocument/2006/relationships/slideLayout" Target="../slideLayouts/slideLayout12.xml"/><Relationship Id="rId6" Type="http://schemas.openxmlformats.org/officeDocument/2006/relationships/image" Target="../media/image142.gif"/><Relationship Id="rId5" Type="http://schemas.openxmlformats.org/officeDocument/2006/relationships/image" Target="../media/image6.jpeg"/><Relationship Id="rId4" Type="http://schemas.openxmlformats.org/officeDocument/2006/relationships/image" Target="../media/image5.jpeg"/></Relationships>
</file>

<file path=ppt/slides/_rels/slide1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4.xml"/><Relationship Id="rId6" Type="http://schemas.openxmlformats.org/officeDocument/2006/relationships/image" Target="../media/image144.jpeg"/><Relationship Id="rId5" Type="http://schemas.openxmlformats.org/officeDocument/2006/relationships/image" Target="../media/image45.jpeg"/><Relationship Id="rId4" Type="http://schemas.openxmlformats.org/officeDocument/2006/relationships/image" Target="../media/image6.jpeg"/></Relationships>
</file>

<file path=ppt/slides/_rels/slide11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1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1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image" Target="../media/image149.jpeg"/><Relationship Id="rId4" Type="http://schemas.openxmlformats.org/officeDocument/2006/relationships/image" Target="../media/image6.jpeg"/></Relationships>
</file>

<file path=ppt/slides/_rels/slide1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43.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wmf"/></Relationships>
</file>

<file path=ppt/slides/_rels/slide1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image" Target="../media/image150.jpeg"/><Relationship Id="rId4" Type="http://schemas.openxmlformats.org/officeDocument/2006/relationships/image" Target="../media/image6.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12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12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142.gif"/><Relationship Id="rId5" Type="http://schemas.openxmlformats.org/officeDocument/2006/relationships/image" Target="../media/image6.jpeg"/><Relationship Id="rId4" Type="http://schemas.openxmlformats.org/officeDocument/2006/relationships/image" Target="../media/image5.jpeg"/></Relationships>
</file>

<file path=ppt/slides/_rels/slide12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12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12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2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gif"/><Relationship Id="rId7"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6.jpe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3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9.png"/><Relationship Id="rId7" Type="http://schemas.openxmlformats.org/officeDocument/2006/relationships/image" Target="../media/image4.gif"/><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6.jpeg"/></Relationships>
</file>

<file path=ppt/slides/_rels/slide3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3.png"/><Relationship Id="rId7" Type="http://schemas.openxmlformats.org/officeDocument/2006/relationships/image" Target="../media/image5.jpe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4.gif"/><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7.png"/><Relationship Id="rId7" Type="http://schemas.openxmlformats.org/officeDocument/2006/relationships/image" Target="../media/image5.jpe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jpeg"/><Relationship Id="rId4" Type="http://schemas.openxmlformats.org/officeDocument/2006/relationships/image" Target="../media/image62.png"/><Relationship Id="rId9"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jpeg"/><Relationship Id="rId2" Type="http://schemas.openxmlformats.org/officeDocument/2006/relationships/image" Target="../media/image66.jpeg"/><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8" Type="http://schemas.openxmlformats.org/officeDocument/2006/relationships/image" Target="http://www.columbia.edu/cu/psychology/courses/1010/mangels/neuro/anatomy/lateralfrontal.gif" TargetMode="External"/><Relationship Id="rId3" Type="http://schemas.openxmlformats.org/officeDocument/2006/relationships/image" Target="http://www.columbia.edu/cu/psychology/courses/1010/mangels/neuro/anatomy/frontal.gif" TargetMode="External"/><Relationship Id="rId7"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4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1.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74.jpeg"/><Relationship Id="rId7" Type="http://schemas.openxmlformats.org/officeDocument/2006/relationships/image" Target="http://www.columbia.edu/cu/psychology/courses/1010/mangels/neuro/anatomy/parietal.gif" TargetMode="External"/><Relationship Id="rId2" Type="http://schemas.openxmlformats.org/officeDocument/2006/relationships/image" Target="../media/image73.jpeg"/><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http://www.columbia.edu/cu/psychology/courses/1010/mangels/neuro/anatomy/lateralparietal.gif" TargetMode="External"/><Relationship Id="rId10" Type="http://schemas.openxmlformats.org/officeDocument/2006/relationships/image" Target="../media/image6.jpeg"/><Relationship Id="rId4" Type="http://schemas.openxmlformats.org/officeDocument/2006/relationships/image" Target="../media/image75.png"/><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5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http://www.columbia.edu/cu/psychology/courses/1010/mangels/neuro/anatomy/lateraloccipital.gif" TargetMode="External"/><Relationship Id="rId7" Type="http://schemas.openxmlformats.org/officeDocument/2006/relationships/image" Target="../media/image5.jpeg"/><Relationship Id="rId2"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image" Target="../media/image4.gif"/><Relationship Id="rId5" Type="http://schemas.openxmlformats.org/officeDocument/2006/relationships/image" Target="http://www.columbia.edu/cu/psychology/courses/1010/mangels/neuro/anatomy/occipital.gif" TargetMode="External"/><Relationship Id="rId10" Type="http://schemas.openxmlformats.org/officeDocument/2006/relationships/image" Target="../media/image81.jpeg"/><Relationship Id="rId4" Type="http://schemas.openxmlformats.org/officeDocument/2006/relationships/image" Target="../media/image79.png"/><Relationship Id="rId9" Type="http://schemas.openxmlformats.org/officeDocument/2006/relationships/image" Target="../media/image80.jpeg"/></Relationships>
</file>

<file path=ppt/slides/_rels/slide5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http://www.columbia.edu/cu/psychology/courses/1010/mangels/neuro/anatomy/lateraltemporal.gif" TargetMode="External"/><Relationship Id="rId7" Type="http://schemas.openxmlformats.org/officeDocument/2006/relationships/image" Target="../media/image5.jpeg"/><Relationship Id="rId12" Type="http://schemas.openxmlformats.org/officeDocument/2006/relationships/image" Target="../media/image88.jpe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4.gif"/><Relationship Id="rId11" Type="http://schemas.openxmlformats.org/officeDocument/2006/relationships/image" Target="../media/image87.jpeg"/><Relationship Id="rId5" Type="http://schemas.openxmlformats.org/officeDocument/2006/relationships/image" Target="http://www.columbia.edu/cu/psychology/courses/1010/mangels/neuro/anatomy/temporal.gif" TargetMode="External"/><Relationship Id="rId10" Type="http://schemas.openxmlformats.org/officeDocument/2006/relationships/image" Target="../media/image86.jpeg"/><Relationship Id="rId4" Type="http://schemas.openxmlformats.org/officeDocument/2006/relationships/image" Target="../media/image84.png"/><Relationship Id="rId9"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6.jpeg"/></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6.jpeg"/></Relationships>
</file>

<file path=ppt/slides/_rels/slide6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1.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gif"/><Relationship Id="rId7"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94.jpeg"/></Relationships>
</file>

<file path=ppt/slides/_rels/slide6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gif"/><Relationship Id="rId7" Type="http://schemas.openxmlformats.org/officeDocument/2006/relationships/image" Target="../media/image9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6.jpeg"/><Relationship Id="rId4" Type="http://schemas.openxmlformats.org/officeDocument/2006/relationships/image" Target="../media/image5.jpeg"/></Relationships>
</file>

<file path=ppt/slides/_rels/slide6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gif"/><Relationship Id="rId7" Type="http://schemas.openxmlformats.org/officeDocument/2006/relationships/image" Target="../media/image9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4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6.jpeg"/><Relationship Id="rId4" Type="http://schemas.openxmlformats.org/officeDocument/2006/relationships/image" Target="../media/image5.jpeg"/></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7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7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6.jpeg"/><Relationship Id="rId4" Type="http://schemas.openxmlformats.org/officeDocument/2006/relationships/image" Target="../media/image5.jpeg"/></Relationships>
</file>

<file path=ppt/slides/_rels/slide7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6.jpeg"/><Relationship Id="rId4" Type="http://schemas.openxmlformats.org/officeDocument/2006/relationships/image" Target="../media/image5.jpeg"/></Relationships>
</file>

<file path=ppt/slides/_rels/slide7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6.jpeg"/><Relationship Id="rId4" Type="http://schemas.openxmlformats.org/officeDocument/2006/relationships/image" Target="../media/image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6.jpeg"/><Relationship Id="rId7" Type="http://schemas.openxmlformats.org/officeDocument/2006/relationships/image" Target="../media/image5.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18.pn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6.jpeg"/></Relationships>
</file>

<file path=ppt/slides/_rels/slide8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8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4.xml"/><Relationship Id="rId4" Type="http://schemas.openxmlformats.org/officeDocument/2006/relationships/image" Target="../media/image114.jpeg"/></Relationships>
</file>

<file path=ppt/slides/_rels/slide8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8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en.wikipedia.org/wiki/Johann_Spurzheim" TargetMode="External"/><Relationship Id="rId1" Type="http://schemas.openxmlformats.org/officeDocument/2006/relationships/slideLayout" Target="../slideLayouts/slideLayout4.xml"/><Relationship Id="rId6" Type="http://schemas.openxmlformats.org/officeDocument/2006/relationships/image" Target="../media/image120.jpeg"/><Relationship Id="rId5" Type="http://schemas.openxmlformats.org/officeDocument/2006/relationships/hyperlink" Target="http://en.wikipedia.org/wiki/Image:Franz_Joseph_Gall.jpg" TargetMode="External"/><Relationship Id="rId4" Type="http://schemas.openxmlformats.org/officeDocument/2006/relationships/image" Target="../media/image119.png"/></Relationships>
</file>

<file path=ppt/slides/_rels/slide8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21.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06.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9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9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171412" y="5176455"/>
            <a:ext cx="4176000" cy="540000"/>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sr-Cyrl-RS" sz="32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n-lt"/>
                <a:ea typeface="+mn-ea"/>
                <a:cs typeface="+mn-cs"/>
              </a:rPr>
              <a:t>Предавач</a:t>
            </a:r>
            <a:endParaRPr kumimoji="0" lang="sr-Latn-CS" sz="32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n-lt"/>
              <a:ea typeface="+mn-ea"/>
              <a:cs typeface="+mn-cs"/>
            </a:endParaRPr>
          </a:p>
        </p:txBody>
      </p:sp>
      <p:pic>
        <p:nvPicPr>
          <p:cNvPr id="9" name="Picture 8"/>
          <p:cNvPicPr>
            <a:picLocks noChangeAspect="1" noChangeArrowheads="1"/>
          </p:cNvPicPr>
          <p:nvPr/>
        </p:nvPicPr>
        <p:blipFill>
          <a:blip r:embed="rId2" cstate="print"/>
          <a:srcRect/>
          <a:stretch>
            <a:fillRect/>
          </a:stretch>
        </p:blipFill>
        <p:spPr bwMode="auto">
          <a:xfrm>
            <a:off x="7239000" y="214290"/>
            <a:ext cx="1905000" cy="1628775"/>
          </a:xfrm>
          <a:prstGeom prst="rect">
            <a:avLst/>
          </a:prstGeom>
          <a:noFill/>
          <a:ln w="9525">
            <a:noFill/>
            <a:miter lim="800000"/>
            <a:headEnd/>
            <a:tailEnd/>
          </a:ln>
          <a:effectLst/>
        </p:spPr>
      </p:pic>
      <p:sp>
        <p:nvSpPr>
          <p:cNvPr id="6" name="TextBox 5"/>
          <p:cNvSpPr txBox="1"/>
          <p:nvPr/>
        </p:nvSpPr>
        <p:spPr>
          <a:xfrm>
            <a:off x="3059832" y="692696"/>
            <a:ext cx="4399160" cy="646331"/>
          </a:xfrm>
          <a:prstGeom prst="rect">
            <a:avLst/>
          </a:prstGeom>
          <a:noFill/>
        </p:spPr>
        <p:txBody>
          <a:bodyPr wrap="square" rtlCol="0">
            <a:spAutoFit/>
          </a:bodyPr>
          <a:lstStyle/>
          <a:p>
            <a:pPr algn="r">
              <a:spcBef>
                <a:spcPct val="20000"/>
              </a:spcBef>
              <a:defRPr/>
            </a:pPr>
            <a:r>
              <a:rPr lang="sr-Latn-CS" dirty="0">
                <a:solidFill>
                  <a:srgbClr val="061E84"/>
                </a:solidFill>
              </a:rPr>
              <a:t>Medicinski fakultet Univerziteta u Beogradu</a:t>
            </a:r>
            <a:br>
              <a:rPr lang="sr-Latn-CS" dirty="0">
                <a:solidFill>
                  <a:srgbClr val="061E84"/>
                </a:solidFill>
              </a:rPr>
            </a:br>
            <a:r>
              <a:rPr lang="sr-Latn-CS" dirty="0">
                <a:solidFill>
                  <a:srgbClr val="061E84"/>
                </a:solidFill>
              </a:rPr>
              <a:t>Katedra za užu oblast Anatomija</a:t>
            </a:r>
          </a:p>
        </p:txBody>
      </p:sp>
      <p:pic>
        <p:nvPicPr>
          <p:cNvPr id="10" name="Picture 2" descr="Homer's Brain">
            <a:extLst>
              <a:ext uri="{FF2B5EF4-FFF2-40B4-BE49-F238E27FC236}">
                <a16:creationId xmlns:a16="http://schemas.microsoft.com/office/drawing/2014/main" id="{F12258E3-5269-4769-85FD-15DE40856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7504" y="1524107"/>
            <a:ext cx="3214687" cy="3600450"/>
          </a:xfrm>
          <a:prstGeom prst="rect">
            <a:avLst/>
          </a:prstGeom>
          <a:noFill/>
        </p:spPr>
      </p:pic>
      <p:pic>
        <p:nvPicPr>
          <p:cNvPr id="12" name="Picture 4" descr="frontal">
            <a:extLst>
              <a:ext uri="{FF2B5EF4-FFF2-40B4-BE49-F238E27FC236}">
                <a16:creationId xmlns:a16="http://schemas.microsoft.com/office/drawing/2014/main" id="{A93ECFC8-0154-4A28-9345-76870FE89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887" y="1485924"/>
            <a:ext cx="2905125"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a:extLst>
              <a:ext uri="{FF2B5EF4-FFF2-40B4-BE49-F238E27FC236}">
                <a16:creationId xmlns:a16="http://schemas.microsoft.com/office/drawing/2014/main" id="{E53C4FA1-118D-46B2-A39B-4C92857F212A}"/>
              </a:ext>
            </a:extLst>
          </p:cNvPr>
          <p:cNvSpPr txBox="1">
            <a:spLocks noChangeArrowheads="1"/>
          </p:cNvSpPr>
          <p:nvPr/>
        </p:nvSpPr>
        <p:spPr bwMode="auto">
          <a:xfrm>
            <a:off x="1042276" y="3324332"/>
            <a:ext cx="7848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5"/>
              </a:buBlip>
              <a:defRPr sz="3200">
                <a:solidFill>
                  <a:srgbClr val="00FF00"/>
                </a:solidFill>
                <a:latin typeface="Comic Sans MS" panose="030F0702030302020204" pitchFamily="66" charset="0"/>
              </a:defRPr>
            </a:lvl1pPr>
            <a:lvl2pPr marL="742950" indent="-285750">
              <a:spcBef>
                <a:spcPct val="20000"/>
              </a:spcBef>
              <a:buSzPct val="120000"/>
              <a:buBlip>
                <a:blip r:embed="rId6"/>
              </a:buBlip>
              <a:defRPr sz="2800">
                <a:solidFill>
                  <a:srgbClr val="66FFFF"/>
                </a:solidFill>
                <a:latin typeface="Comic Sans MS" panose="030F0702030302020204" pitchFamily="66" charset="0"/>
              </a:defRPr>
            </a:lvl2pPr>
            <a:lvl3pPr marL="1143000" indent="-228600">
              <a:spcBef>
                <a:spcPct val="20000"/>
              </a:spcBef>
              <a:buBlip>
                <a:blip r:embed="rId7"/>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SzTx/>
              <a:buFontTx/>
              <a:buNone/>
            </a:pPr>
            <a:r>
              <a:rPr lang="sr-Cyrl-CS" altLang="sr-Latn-RS" sz="4400" b="1" dirty="0">
                <a:effectLst>
                  <a:outerShdw blurRad="38100" dist="38100" dir="2700000" algn="tl">
                    <a:srgbClr val="000000">
                      <a:alpha val="43137"/>
                    </a:srgbClr>
                  </a:outerShdw>
                </a:effectLst>
              </a:rPr>
              <a:t>Велики мозак</a:t>
            </a:r>
            <a:r>
              <a:rPr lang="sr-Cyrl-CS" altLang="sr-Latn-RS" sz="4400" b="1" dirty="0">
                <a:solidFill>
                  <a:srgbClr val="FFFF00"/>
                </a:solidFill>
                <a:effectLst>
                  <a:outerShdw blurRad="38100" dist="38100" dir="2700000" algn="tl">
                    <a:srgbClr val="000000">
                      <a:alpha val="43137"/>
                    </a:srgbClr>
                  </a:outerShdw>
                </a:effectLst>
              </a:rPr>
              <a:t>                                </a:t>
            </a:r>
            <a:r>
              <a:rPr lang="en-US" altLang="sr-Latn-RS" sz="4400" b="1" dirty="0">
                <a:solidFill>
                  <a:srgbClr val="FF0000"/>
                </a:solidFill>
                <a:effectLst>
                  <a:outerShdw blurRad="38100" dist="38100" dir="2700000" algn="tl">
                    <a:srgbClr val="000000">
                      <a:alpha val="43137"/>
                    </a:srgbClr>
                  </a:outerShdw>
                </a:effectLst>
              </a:rPr>
              <a:t>Telencephalon</a:t>
            </a:r>
          </a:p>
        </p:txBody>
      </p:sp>
      <p:sp>
        <p:nvSpPr>
          <p:cNvPr id="13" name="Rectangle 8">
            <a:extLst>
              <a:ext uri="{FF2B5EF4-FFF2-40B4-BE49-F238E27FC236}">
                <a16:creationId xmlns:a16="http://schemas.microsoft.com/office/drawing/2014/main" id="{8F3C2F48-0D08-4551-9BA9-D93EC4708B0E}"/>
              </a:ext>
            </a:extLst>
          </p:cNvPr>
          <p:cNvSpPr>
            <a:spLocks noChangeArrowheads="1"/>
          </p:cNvSpPr>
          <p:nvPr/>
        </p:nvSpPr>
        <p:spPr bwMode="auto">
          <a:xfrm>
            <a:off x="1403350" y="5589588"/>
            <a:ext cx="622458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SzPct val="150000"/>
              <a:buBlip>
                <a:blip r:embed="rId5"/>
              </a:buBlip>
              <a:defRPr sz="3200">
                <a:solidFill>
                  <a:srgbClr val="00FF00"/>
                </a:solidFill>
                <a:latin typeface="Comic Sans MS" panose="030F0702030302020204" pitchFamily="66" charset="0"/>
              </a:defRPr>
            </a:lvl1pPr>
            <a:lvl2pPr marL="742950" indent="-285750">
              <a:spcBef>
                <a:spcPct val="20000"/>
              </a:spcBef>
              <a:buSzPct val="120000"/>
              <a:buBlip>
                <a:blip r:embed="rId6"/>
              </a:buBlip>
              <a:defRPr sz="2800">
                <a:solidFill>
                  <a:srgbClr val="66FFFF"/>
                </a:solidFill>
                <a:latin typeface="Comic Sans MS" panose="030F0702030302020204" pitchFamily="66" charset="0"/>
              </a:defRPr>
            </a:lvl2pPr>
            <a:lvl3pPr marL="1143000" indent="-228600">
              <a:spcBef>
                <a:spcPct val="20000"/>
              </a:spcBef>
              <a:buBlip>
                <a:blip r:embed="rId7"/>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buFontTx/>
              <a:buNone/>
            </a:pPr>
            <a:r>
              <a:rPr lang="sr-Cyrl-RS" altLang="sr-Latn-RS" dirty="0">
                <a:solidFill>
                  <a:srgbClr val="FF3300"/>
                </a:solidFill>
              </a:rPr>
              <a:t>Проф. др Бранислав Филиповић</a:t>
            </a:r>
            <a:endParaRPr lang="en-US" altLang="sr-Latn-RS"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1451F4CB-B161-45A3-85AC-AFD36C30D39C}"/>
              </a:ext>
            </a:extLst>
          </p:cNvPr>
          <p:cNvSpPr>
            <a:spLocks noChangeArrowheads="1"/>
          </p:cNvSpPr>
          <p:nvPr/>
        </p:nvSpPr>
        <p:spPr bwMode="auto">
          <a:xfrm>
            <a:off x="4448175" y="2663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SzTx/>
              <a:buFontTx/>
              <a:buNone/>
            </a:pPr>
            <a:endParaRPr lang="sr-Latn-RS" altLang="sr-Latn-RS" sz="2400">
              <a:solidFill>
                <a:schemeClr val="tx1"/>
              </a:solidFill>
            </a:endParaRPr>
          </a:p>
        </p:txBody>
      </p:sp>
      <p:pic>
        <p:nvPicPr>
          <p:cNvPr id="14339" name="Picture 4">
            <a:extLst>
              <a:ext uri="{FF2B5EF4-FFF2-40B4-BE49-F238E27FC236}">
                <a16:creationId xmlns:a16="http://schemas.microsoft.com/office/drawing/2014/main" id="{CC304531-33B7-4D8C-842B-5E8550A9D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6980"/>
          <a:stretch>
            <a:fillRect/>
          </a:stretch>
        </p:blipFill>
        <p:spPr bwMode="auto">
          <a:xfrm>
            <a:off x="1835150" y="3286125"/>
            <a:ext cx="4876800" cy="3571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4340" name="Group 5">
            <a:extLst>
              <a:ext uri="{FF2B5EF4-FFF2-40B4-BE49-F238E27FC236}">
                <a16:creationId xmlns:a16="http://schemas.microsoft.com/office/drawing/2014/main" id="{F3F4463D-E4F1-4459-ABAA-0866B577D274}"/>
              </a:ext>
            </a:extLst>
          </p:cNvPr>
          <p:cNvGrpSpPr>
            <a:grpSpLocks/>
          </p:cNvGrpSpPr>
          <p:nvPr/>
        </p:nvGrpSpPr>
        <p:grpSpPr bwMode="auto">
          <a:xfrm>
            <a:off x="323850" y="3213100"/>
            <a:ext cx="8350250" cy="3201988"/>
            <a:chOff x="240" y="1439"/>
            <a:chExt cx="5260" cy="2017"/>
          </a:xfrm>
        </p:grpSpPr>
        <p:sp>
          <p:nvSpPr>
            <p:cNvPr id="14348" name="Text Box 6">
              <a:extLst>
                <a:ext uri="{FF2B5EF4-FFF2-40B4-BE49-F238E27FC236}">
                  <a16:creationId xmlns:a16="http://schemas.microsoft.com/office/drawing/2014/main" id="{11199C4E-DE6B-4722-BF15-12060DE749DE}"/>
                </a:ext>
              </a:extLst>
            </p:cNvPr>
            <p:cNvSpPr txBox="1">
              <a:spLocks noChangeArrowheads="1"/>
            </p:cNvSpPr>
            <p:nvPr/>
          </p:nvSpPr>
          <p:spPr bwMode="auto">
            <a:xfrm>
              <a:off x="240" y="2400"/>
              <a:ext cx="76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1600" b="1"/>
                <a:t>Cerebrum</a:t>
              </a:r>
            </a:p>
          </p:txBody>
        </p:sp>
        <p:sp>
          <p:nvSpPr>
            <p:cNvPr id="14349" name="Line 7">
              <a:extLst>
                <a:ext uri="{FF2B5EF4-FFF2-40B4-BE49-F238E27FC236}">
                  <a16:creationId xmlns:a16="http://schemas.microsoft.com/office/drawing/2014/main" id="{B23FA574-8C80-4D32-BD74-635FDF4E2E81}"/>
                </a:ext>
              </a:extLst>
            </p:cNvPr>
            <p:cNvSpPr>
              <a:spLocks noChangeShapeType="1"/>
            </p:cNvSpPr>
            <p:nvPr/>
          </p:nvSpPr>
          <p:spPr bwMode="auto">
            <a:xfrm>
              <a:off x="4368" y="2496"/>
              <a:ext cx="100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0" name="Rectangle 8">
              <a:extLst>
                <a:ext uri="{FF2B5EF4-FFF2-40B4-BE49-F238E27FC236}">
                  <a16:creationId xmlns:a16="http://schemas.microsoft.com/office/drawing/2014/main" id="{99BCF0D6-DF48-489A-B06C-72BD3A3DE064}"/>
                </a:ext>
              </a:extLst>
            </p:cNvPr>
            <p:cNvSpPr>
              <a:spLocks noChangeArrowheads="1"/>
            </p:cNvSpPr>
            <p:nvPr/>
          </p:nvSpPr>
          <p:spPr bwMode="auto">
            <a:xfrm>
              <a:off x="4656" y="2306"/>
              <a:ext cx="8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SzTx/>
                <a:buFontTx/>
                <a:buNone/>
              </a:pPr>
              <a:r>
                <a:rPr lang="en-US" altLang="sr-Latn-RS" sz="2000"/>
                <a:t>Cerebrum</a:t>
              </a:r>
              <a:endParaRPr lang="en-US" altLang="sr-Latn-RS" sz="1600"/>
            </a:p>
          </p:txBody>
        </p:sp>
        <p:grpSp>
          <p:nvGrpSpPr>
            <p:cNvPr id="14351" name="Group 9">
              <a:extLst>
                <a:ext uri="{FF2B5EF4-FFF2-40B4-BE49-F238E27FC236}">
                  <a16:creationId xmlns:a16="http://schemas.microsoft.com/office/drawing/2014/main" id="{17DAA34B-C6E4-4D33-ACB3-AEA4CAD8CC4A}"/>
                </a:ext>
              </a:extLst>
            </p:cNvPr>
            <p:cNvGrpSpPr>
              <a:grpSpLocks/>
            </p:cNvGrpSpPr>
            <p:nvPr/>
          </p:nvGrpSpPr>
          <p:grpSpPr bwMode="auto">
            <a:xfrm>
              <a:off x="288" y="1439"/>
              <a:ext cx="5193" cy="2017"/>
              <a:chOff x="288" y="1439"/>
              <a:chExt cx="5193" cy="2017"/>
            </a:xfrm>
          </p:grpSpPr>
          <p:grpSp>
            <p:nvGrpSpPr>
              <p:cNvPr id="14352" name="Group 10">
                <a:extLst>
                  <a:ext uri="{FF2B5EF4-FFF2-40B4-BE49-F238E27FC236}">
                    <a16:creationId xmlns:a16="http://schemas.microsoft.com/office/drawing/2014/main" id="{66F36CEC-D5C1-43A0-85A9-E2380969A9AA}"/>
                  </a:ext>
                </a:extLst>
              </p:cNvPr>
              <p:cNvGrpSpPr>
                <a:grpSpLocks/>
              </p:cNvGrpSpPr>
              <p:nvPr/>
            </p:nvGrpSpPr>
            <p:grpSpPr bwMode="auto">
              <a:xfrm>
                <a:off x="288" y="1728"/>
                <a:ext cx="1104" cy="1728"/>
                <a:chOff x="288" y="1728"/>
                <a:chExt cx="1104" cy="1728"/>
              </a:xfrm>
            </p:grpSpPr>
            <p:sp>
              <p:nvSpPr>
                <p:cNvPr id="14358" name="AutoShape 11">
                  <a:extLst>
                    <a:ext uri="{FF2B5EF4-FFF2-40B4-BE49-F238E27FC236}">
                      <a16:creationId xmlns:a16="http://schemas.microsoft.com/office/drawing/2014/main" id="{D8F2D9F7-7060-4D52-9FAA-3190F117D0E6}"/>
                    </a:ext>
                  </a:extLst>
                </p:cNvPr>
                <p:cNvSpPr>
                  <a:spLocks/>
                </p:cNvSpPr>
                <p:nvPr/>
              </p:nvSpPr>
              <p:spPr bwMode="auto">
                <a:xfrm>
                  <a:off x="1248" y="1728"/>
                  <a:ext cx="144" cy="1728"/>
                </a:xfrm>
                <a:prstGeom prst="leftBracket">
                  <a:avLst>
                    <a:gd name="adj" fmla="val 100000"/>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endParaRPr lang="sr-Latn-RS" altLang="sr-Latn-RS" sz="1800">
                    <a:solidFill>
                      <a:srgbClr val="FFFF66"/>
                    </a:solidFill>
                  </a:endParaRPr>
                </a:p>
              </p:txBody>
            </p:sp>
            <p:sp>
              <p:nvSpPr>
                <p:cNvPr id="14359" name="Line 12">
                  <a:extLst>
                    <a:ext uri="{FF2B5EF4-FFF2-40B4-BE49-F238E27FC236}">
                      <a16:creationId xmlns:a16="http://schemas.microsoft.com/office/drawing/2014/main" id="{6AFE7F06-D106-40C7-A749-1C4048EC84EF}"/>
                    </a:ext>
                  </a:extLst>
                </p:cNvPr>
                <p:cNvSpPr>
                  <a:spLocks noChangeShapeType="1"/>
                </p:cNvSpPr>
                <p:nvPr/>
              </p:nvSpPr>
              <p:spPr bwMode="auto">
                <a:xfrm flipH="1">
                  <a:off x="288" y="2592"/>
                  <a:ext cx="96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4353" name="Group 13">
                <a:extLst>
                  <a:ext uri="{FF2B5EF4-FFF2-40B4-BE49-F238E27FC236}">
                    <a16:creationId xmlns:a16="http://schemas.microsoft.com/office/drawing/2014/main" id="{89C5CDED-5950-403C-A9D7-EF69A62731DA}"/>
                  </a:ext>
                </a:extLst>
              </p:cNvPr>
              <p:cNvGrpSpPr>
                <a:grpSpLocks/>
              </p:cNvGrpSpPr>
              <p:nvPr/>
            </p:nvGrpSpPr>
            <p:grpSpPr bwMode="auto">
              <a:xfrm>
                <a:off x="4032" y="1439"/>
                <a:ext cx="1449" cy="1911"/>
                <a:chOff x="4032" y="1439"/>
                <a:chExt cx="1449" cy="1911"/>
              </a:xfrm>
            </p:grpSpPr>
            <p:sp>
              <p:nvSpPr>
                <p:cNvPr id="14354" name="AutoShape 14">
                  <a:extLst>
                    <a:ext uri="{FF2B5EF4-FFF2-40B4-BE49-F238E27FC236}">
                      <a16:creationId xmlns:a16="http://schemas.microsoft.com/office/drawing/2014/main" id="{F736E4D0-C506-43E4-ABA8-9E370969DA9E}"/>
                    </a:ext>
                  </a:extLst>
                </p:cNvPr>
                <p:cNvSpPr>
                  <a:spLocks/>
                </p:cNvSpPr>
                <p:nvPr/>
              </p:nvSpPr>
              <p:spPr bwMode="auto">
                <a:xfrm>
                  <a:off x="4224" y="1728"/>
                  <a:ext cx="144" cy="1392"/>
                </a:xfrm>
                <a:prstGeom prst="rightBracket">
                  <a:avLst>
                    <a:gd name="adj" fmla="val 80556"/>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endParaRPr lang="sr-Latn-RS" altLang="sr-Latn-RS" sz="1800" b="1">
                    <a:solidFill>
                      <a:schemeClr val="tx1"/>
                    </a:solidFill>
                  </a:endParaRPr>
                </a:p>
              </p:txBody>
            </p:sp>
            <p:sp>
              <p:nvSpPr>
                <p:cNvPr id="14355" name="Rectangle 15">
                  <a:extLst>
                    <a:ext uri="{FF2B5EF4-FFF2-40B4-BE49-F238E27FC236}">
                      <a16:creationId xmlns:a16="http://schemas.microsoft.com/office/drawing/2014/main" id="{12B6FC32-8487-4891-B430-D6B9494A425A}"/>
                    </a:ext>
                  </a:extLst>
                </p:cNvPr>
                <p:cNvSpPr>
                  <a:spLocks noChangeArrowheads="1"/>
                </p:cNvSpPr>
                <p:nvPr/>
              </p:nvSpPr>
              <p:spPr bwMode="auto">
                <a:xfrm>
                  <a:off x="4723" y="1439"/>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SzTx/>
                    <a:buFontTx/>
                    <a:buNone/>
                  </a:pPr>
                  <a:endParaRPr lang="sr-Latn-RS" altLang="sr-Latn-RS" sz="2400"/>
                </a:p>
              </p:txBody>
            </p:sp>
            <p:sp>
              <p:nvSpPr>
                <p:cNvPr id="14356" name="Line 16">
                  <a:extLst>
                    <a:ext uri="{FF2B5EF4-FFF2-40B4-BE49-F238E27FC236}">
                      <a16:creationId xmlns:a16="http://schemas.microsoft.com/office/drawing/2014/main" id="{C045C72C-CCBC-4F14-99A3-8C4864F3A836}"/>
                    </a:ext>
                  </a:extLst>
                </p:cNvPr>
                <p:cNvSpPr>
                  <a:spLocks noChangeShapeType="1"/>
                </p:cNvSpPr>
                <p:nvPr/>
              </p:nvSpPr>
              <p:spPr bwMode="auto">
                <a:xfrm flipH="1">
                  <a:off x="4032" y="3312"/>
                  <a:ext cx="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57" name="Rectangle 17">
                  <a:extLst>
                    <a:ext uri="{FF2B5EF4-FFF2-40B4-BE49-F238E27FC236}">
                      <a16:creationId xmlns:a16="http://schemas.microsoft.com/office/drawing/2014/main" id="{2376FF0D-C2D7-4BC6-B927-BC80FA1C8662}"/>
                    </a:ext>
                  </a:extLst>
                </p:cNvPr>
                <p:cNvSpPr>
                  <a:spLocks noChangeArrowheads="1"/>
                </p:cNvSpPr>
                <p:nvPr/>
              </p:nvSpPr>
              <p:spPr bwMode="auto">
                <a:xfrm>
                  <a:off x="4704" y="3138"/>
                  <a:ext cx="77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SzTx/>
                    <a:buFontTx/>
                    <a:buNone/>
                  </a:pPr>
                  <a:r>
                    <a:rPr lang="en-US" altLang="sr-Latn-RS" sz="1600"/>
                    <a:t>Cerebellum</a:t>
                  </a:r>
                </a:p>
              </p:txBody>
            </p:sp>
          </p:grpSp>
        </p:grpSp>
      </p:grpSp>
      <p:sp>
        <p:nvSpPr>
          <p:cNvPr id="14341" name="Rectangle 19">
            <a:extLst>
              <a:ext uri="{FF2B5EF4-FFF2-40B4-BE49-F238E27FC236}">
                <a16:creationId xmlns:a16="http://schemas.microsoft.com/office/drawing/2014/main" id="{3DABBAEA-661F-4874-8418-A501F1EA2853}"/>
              </a:ext>
            </a:extLst>
          </p:cNvPr>
          <p:cNvSpPr>
            <a:spLocks noGrp="1" noChangeArrowheads="1"/>
          </p:cNvSpPr>
          <p:nvPr>
            <p:ph type="title"/>
          </p:nvPr>
        </p:nvSpPr>
        <p:spPr/>
        <p:txBody>
          <a:bodyPr/>
          <a:lstStyle/>
          <a:p>
            <a:pPr eaLnBrk="1" hangingPunct="1"/>
            <a:r>
              <a:rPr lang="sr-Latn-CS" altLang="sr-Latn-RS" sz="3200"/>
              <a:t>Hemispheria cerebri</a:t>
            </a:r>
            <a:br>
              <a:rPr lang="sr-Latn-CS" altLang="sr-Latn-RS" sz="3200"/>
            </a:br>
            <a:r>
              <a:rPr lang="sr-Latn-CS" altLang="sr-Latn-RS" sz="2000"/>
              <a:t>facies superolateralis</a:t>
            </a:r>
            <a:endParaRPr lang="en-US" altLang="sr-Latn-RS" sz="2000"/>
          </a:p>
        </p:txBody>
      </p:sp>
      <p:sp>
        <p:nvSpPr>
          <p:cNvPr id="14342" name="Rectangle 20">
            <a:extLst>
              <a:ext uri="{FF2B5EF4-FFF2-40B4-BE49-F238E27FC236}">
                <a16:creationId xmlns:a16="http://schemas.microsoft.com/office/drawing/2014/main" id="{F5C9DE4D-B1E6-48FE-9A0A-A34E3BB60CBE}"/>
              </a:ext>
            </a:extLst>
          </p:cNvPr>
          <p:cNvSpPr>
            <a:spLocks noGrp="1" noChangeArrowheads="1"/>
          </p:cNvSpPr>
          <p:nvPr>
            <p:ph type="body" sz="half" idx="1"/>
          </p:nvPr>
        </p:nvSpPr>
        <p:spPr>
          <a:xfrm>
            <a:off x="323850" y="1600200"/>
            <a:ext cx="4248150" cy="1757363"/>
          </a:xfrm>
        </p:spPr>
        <p:txBody>
          <a:bodyPr/>
          <a:lstStyle/>
          <a:p>
            <a:pPr eaLnBrk="1" hangingPunct="1">
              <a:lnSpc>
                <a:spcPct val="80000"/>
              </a:lnSpc>
            </a:pPr>
            <a:r>
              <a:rPr lang="sr-Cyrl-CS" altLang="sr-Latn-RS" sz="1800" b="1"/>
              <a:t>највећа, испупчена</a:t>
            </a:r>
          </a:p>
          <a:p>
            <a:pPr eaLnBrk="1" hangingPunct="1">
              <a:lnSpc>
                <a:spcPct val="80000"/>
              </a:lnSpc>
            </a:pPr>
            <a:r>
              <a:rPr lang="sr-Cyrl-CS" altLang="sr-Latn-RS" sz="1800" b="1"/>
              <a:t>на њој се виде делови пет режњева мозга, чији називи углавном одговарају костима лобање</a:t>
            </a:r>
            <a:endParaRPr lang="en-US" altLang="sr-Latn-RS" sz="1800" b="1"/>
          </a:p>
        </p:txBody>
      </p:sp>
      <p:sp>
        <p:nvSpPr>
          <p:cNvPr id="14343" name="Rectangle 21">
            <a:extLst>
              <a:ext uri="{FF2B5EF4-FFF2-40B4-BE49-F238E27FC236}">
                <a16:creationId xmlns:a16="http://schemas.microsoft.com/office/drawing/2014/main" id="{D83E12D8-E6CE-4DA0-B77F-70B19766C53F}"/>
              </a:ext>
            </a:extLst>
          </p:cNvPr>
          <p:cNvSpPr>
            <a:spLocks noGrp="1" noChangeArrowheads="1"/>
          </p:cNvSpPr>
          <p:nvPr>
            <p:ph type="body" sz="half" idx="2"/>
          </p:nvPr>
        </p:nvSpPr>
        <p:spPr>
          <a:xfrm>
            <a:off x="4648200" y="1600200"/>
            <a:ext cx="4100513" cy="1541463"/>
          </a:xfrm>
        </p:spPr>
        <p:txBody>
          <a:bodyPr/>
          <a:lstStyle/>
          <a:p>
            <a:pPr eaLnBrk="1" hangingPunct="1">
              <a:lnSpc>
                <a:spcPct val="80000"/>
              </a:lnSpc>
            </a:pPr>
            <a:r>
              <a:rPr lang="sr-Cyrl-CS" altLang="sr-Latn-RS" sz="1800" b="1"/>
              <a:t>виде се чеони, темени, потиљачни  и слепоочни</a:t>
            </a:r>
            <a:r>
              <a:rPr lang="en-US" altLang="sr-Latn-RS" sz="1800" b="1"/>
              <a:t> </a:t>
            </a:r>
            <a:r>
              <a:rPr lang="sr-Cyrl-CS" altLang="sr-Latn-RS" sz="1800" b="1"/>
              <a:t>режањ , а пети мањи  режањ (</a:t>
            </a:r>
            <a:r>
              <a:rPr lang="sr-Latn-CS" altLang="sr-Latn-RS" sz="1800" b="1"/>
              <a:t>insula</a:t>
            </a:r>
            <a:r>
              <a:rPr lang="sr-Cyrl-CS" altLang="sr-Latn-RS" sz="1800" b="1"/>
              <a:t>)</a:t>
            </a:r>
            <a:r>
              <a:rPr lang="sr-Latn-CS" altLang="sr-Latn-RS" sz="1800" b="1"/>
              <a:t> </a:t>
            </a:r>
            <a:r>
              <a:rPr lang="sr-Cyrl-CS" altLang="sr-Latn-RS" sz="1800" b="1"/>
              <a:t>заклоњен је у дубини доњег дека спољашње стране</a:t>
            </a:r>
            <a:endParaRPr lang="en-US" altLang="sr-Latn-RS" sz="1800" b="1"/>
          </a:p>
        </p:txBody>
      </p:sp>
      <p:sp>
        <p:nvSpPr>
          <p:cNvPr id="14344" name="Text Box 22">
            <a:extLst>
              <a:ext uri="{FF2B5EF4-FFF2-40B4-BE49-F238E27FC236}">
                <a16:creationId xmlns:a16="http://schemas.microsoft.com/office/drawing/2014/main" id="{05833B24-E7AB-46DF-A01F-2F0A7C6D0FDA}"/>
              </a:ext>
            </a:extLst>
          </p:cNvPr>
          <p:cNvSpPr txBox="1">
            <a:spLocks noChangeArrowheads="1"/>
          </p:cNvSpPr>
          <p:nvPr/>
        </p:nvSpPr>
        <p:spPr bwMode="auto">
          <a:xfrm>
            <a:off x="2268538" y="4581525"/>
            <a:ext cx="13668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a:solidFill>
                  <a:schemeClr val="tx1"/>
                </a:solidFill>
              </a:rPr>
              <a:t>чеони</a:t>
            </a:r>
            <a:endParaRPr lang="en-US" altLang="sr-Latn-RS" sz="1800">
              <a:solidFill>
                <a:schemeClr val="tx1"/>
              </a:solidFill>
            </a:endParaRPr>
          </a:p>
        </p:txBody>
      </p:sp>
      <p:sp>
        <p:nvSpPr>
          <p:cNvPr id="14345" name="Text Box 23">
            <a:extLst>
              <a:ext uri="{FF2B5EF4-FFF2-40B4-BE49-F238E27FC236}">
                <a16:creationId xmlns:a16="http://schemas.microsoft.com/office/drawing/2014/main" id="{B1058F11-C6E0-4DF5-9F41-E0A05C27F483}"/>
              </a:ext>
            </a:extLst>
          </p:cNvPr>
          <p:cNvSpPr txBox="1">
            <a:spLocks noChangeArrowheads="1"/>
          </p:cNvSpPr>
          <p:nvPr/>
        </p:nvSpPr>
        <p:spPr bwMode="auto">
          <a:xfrm>
            <a:off x="4500563" y="3716338"/>
            <a:ext cx="1150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a:solidFill>
                  <a:schemeClr val="tx1"/>
                </a:solidFill>
              </a:rPr>
              <a:t>темени</a:t>
            </a:r>
            <a:endParaRPr lang="en-US" altLang="sr-Latn-RS" sz="1800">
              <a:solidFill>
                <a:schemeClr val="tx1"/>
              </a:solidFill>
            </a:endParaRPr>
          </a:p>
        </p:txBody>
      </p:sp>
      <p:sp>
        <p:nvSpPr>
          <p:cNvPr id="14346" name="Text Box 24">
            <a:extLst>
              <a:ext uri="{FF2B5EF4-FFF2-40B4-BE49-F238E27FC236}">
                <a16:creationId xmlns:a16="http://schemas.microsoft.com/office/drawing/2014/main" id="{E8206AAB-5C78-4F0C-B1B0-615F3597CD66}"/>
              </a:ext>
            </a:extLst>
          </p:cNvPr>
          <p:cNvSpPr txBox="1">
            <a:spLocks noChangeArrowheads="1"/>
          </p:cNvSpPr>
          <p:nvPr/>
        </p:nvSpPr>
        <p:spPr bwMode="auto">
          <a:xfrm>
            <a:off x="3348038" y="537368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a:solidFill>
                  <a:schemeClr val="tx1"/>
                </a:solidFill>
              </a:rPr>
              <a:t>слепоочни</a:t>
            </a:r>
            <a:endParaRPr lang="en-US" altLang="sr-Latn-RS" sz="1800">
              <a:solidFill>
                <a:schemeClr val="tx1"/>
              </a:solidFill>
            </a:endParaRPr>
          </a:p>
        </p:txBody>
      </p:sp>
      <p:sp>
        <p:nvSpPr>
          <p:cNvPr id="14347" name="Text Box 25">
            <a:extLst>
              <a:ext uri="{FF2B5EF4-FFF2-40B4-BE49-F238E27FC236}">
                <a16:creationId xmlns:a16="http://schemas.microsoft.com/office/drawing/2014/main" id="{B43F2604-1AD5-4D15-B22D-CBA784C1D20E}"/>
              </a:ext>
            </a:extLst>
          </p:cNvPr>
          <p:cNvSpPr txBox="1">
            <a:spLocks noChangeArrowheads="1"/>
          </p:cNvSpPr>
          <p:nvPr/>
        </p:nvSpPr>
        <p:spPr bwMode="auto">
          <a:xfrm>
            <a:off x="5795963" y="4724400"/>
            <a:ext cx="1728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dirty="0">
                <a:solidFill>
                  <a:srgbClr val="0070C0"/>
                </a:solidFill>
              </a:rPr>
              <a:t>потиљачни</a:t>
            </a:r>
            <a:endParaRPr lang="en-US" altLang="sr-Latn-RS" sz="1800" dirty="0">
              <a:solidFill>
                <a:srgbClr val="0070C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608A7527-CFA5-4940-BDB4-959AB9BF9000}"/>
              </a:ext>
            </a:extLst>
          </p:cNvPr>
          <p:cNvSpPr>
            <a:spLocks noGrp="1" noChangeArrowheads="1"/>
          </p:cNvSpPr>
          <p:nvPr>
            <p:ph type="title"/>
          </p:nvPr>
        </p:nvSpPr>
        <p:spPr>
          <a:xfrm>
            <a:off x="457200" y="274638"/>
            <a:ext cx="8362950" cy="1282700"/>
          </a:xfrm>
        </p:spPr>
        <p:txBody>
          <a:bodyPr>
            <a:normAutofit fontScale="90000"/>
          </a:bodyPr>
          <a:lstStyle/>
          <a:p>
            <a:pPr eaLnBrk="1" hangingPunct="1"/>
            <a:r>
              <a:rPr lang="sr-Cyrl-CS" altLang="sr-Latn-RS"/>
              <a:t>Моторни и сензитивни хомункулус</a:t>
            </a:r>
            <a:endParaRPr lang="en-US" altLang="sr-Latn-RS"/>
          </a:p>
        </p:txBody>
      </p:sp>
      <p:pic>
        <p:nvPicPr>
          <p:cNvPr id="115715" name="Picture 3" descr="homunk">
            <a:extLst>
              <a:ext uri="{FF2B5EF4-FFF2-40B4-BE49-F238E27FC236}">
                <a16:creationId xmlns:a16="http://schemas.microsoft.com/office/drawing/2014/main" id="{425C692D-AAD7-41C2-8BC3-33E2713D3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916113"/>
            <a:ext cx="7121525"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EAFD9258-4FC8-41AC-A23A-98440F9E1E73}"/>
              </a:ext>
            </a:extLst>
          </p:cNvPr>
          <p:cNvSpPr txBox="1">
            <a:spLocks noChangeArrowheads="1"/>
          </p:cNvSpPr>
          <p:nvPr/>
        </p:nvSpPr>
        <p:spPr bwMode="auto">
          <a:xfrm>
            <a:off x="2555875" y="3573463"/>
            <a:ext cx="12239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Cyrl-CS" altLang="sr-Latn-RS" sz="1000" b="1">
                <a:solidFill>
                  <a:srgbClr val="000000"/>
                </a:solidFill>
                <a:latin typeface="Arial" panose="020B0604020202020204" pitchFamily="34" charset="0"/>
              </a:rPr>
              <a:t>сензитивни</a:t>
            </a:r>
            <a:endParaRPr lang="en-US" altLang="sr-Latn-RS" sz="1000" b="1">
              <a:solidFill>
                <a:srgbClr val="000000"/>
              </a:solidFill>
              <a:latin typeface="Arial" panose="020B0604020202020204" pitchFamily="34" charset="0"/>
            </a:endParaRPr>
          </a:p>
        </p:txBody>
      </p:sp>
      <p:sp>
        <p:nvSpPr>
          <p:cNvPr id="115717" name="Text Box 5">
            <a:extLst>
              <a:ext uri="{FF2B5EF4-FFF2-40B4-BE49-F238E27FC236}">
                <a16:creationId xmlns:a16="http://schemas.microsoft.com/office/drawing/2014/main" id="{1B6E7453-B091-4857-88BE-57CD7A59B730}"/>
              </a:ext>
            </a:extLst>
          </p:cNvPr>
          <p:cNvSpPr txBox="1">
            <a:spLocks noChangeArrowheads="1"/>
          </p:cNvSpPr>
          <p:nvPr/>
        </p:nvSpPr>
        <p:spPr bwMode="auto">
          <a:xfrm>
            <a:off x="6300788" y="3573463"/>
            <a:ext cx="1079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Cyrl-CS" altLang="sr-Latn-RS" sz="1200" b="1">
                <a:solidFill>
                  <a:srgbClr val="000000"/>
                </a:solidFill>
                <a:latin typeface="Arial" panose="020B0604020202020204" pitchFamily="34" charset="0"/>
              </a:rPr>
              <a:t>моторни</a:t>
            </a:r>
            <a:endParaRPr lang="en-US" altLang="sr-Latn-RS" sz="1200" b="1">
              <a:solidFill>
                <a:srgbClr val="000000"/>
              </a:solidFill>
              <a:latin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228" name="Picture 4" descr="nerveman">
            <a:extLst>
              <a:ext uri="{FF2B5EF4-FFF2-40B4-BE49-F238E27FC236}">
                <a16:creationId xmlns:a16="http://schemas.microsoft.com/office/drawing/2014/main" id="{76BD8A29-EC8D-427E-B05B-D5A1C17AC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20938"/>
            <a:ext cx="426402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5">
            <a:extLst>
              <a:ext uri="{FF2B5EF4-FFF2-40B4-BE49-F238E27FC236}">
                <a16:creationId xmlns:a16="http://schemas.microsoft.com/office/drawing/2014/main" id="{1DF4D74B-89F5-44CC-BC91-0C2AB550A913}"/>
              </a:ext>
            </a:extLst>
          </p:cNvPr>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00" y="1484313"/>
            <a:ext cx="4032250" cy="4525962"/>
          </a:xfrm>
          <a:noFill/>
        </p:spPr>
      </p:pic>
      <p:sp>
        <p:nvSpPr>
          <p:cNvPr id="117764" name="Rectangle 7">
            <a:extLst>
              <a:ext uri="{FF2B5EF4-FFF2-40B4-BE49-F238E27FC236}">
                <a16:creationId xmlns:a16="http://schemas.microsoft.com/office/drawing/2014/main" id="{8281A12A-343D-46F9-B3D2-59B441A57D04}"/>
              </a:ext>
            </a:extLst>
          </p:cNvPr>
          <p:cNvSpPr>
            <a:spLocks noGrp="1" noChangeArrowheads="1"/>
          </p:cNvSpPr>
          <p:nvPr>
            <p:ph type="title"/>
          </p:nvPr>
        </p:nvSpPr>
        <p:spPr/>
        <p:txBody>
          <a:bodyPr/>
          <a:lstStyle/>
          <a:p>
            <a:pPr eaLnBrk="1" hangingPunct="1"/>
            <a:r>
              <a:rPr lang="sr-Cyrl-CS" altLang="sr-Latn-RS"/>
              <a:t>сензитивни хомункулус</a:t>
            </a:r>
            <a:endParaRPr lang="en-US" altLang="sr-Latn-R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48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CC6B0B48-3B3E-494F-A58D-D014C777E172}"/>
              </a:ext>
            </a:extLst>
          </p:cNvPr>
          <p:cNvSpPr>
            <a:spLocks noGrp="1" noChangeArrowheads="1"/>
          </p:cNvSpPr>
          <p:nvPr>
            <p:ph type="title"/>
          </p:nvPr>
        </p:nvSpPr>
        <p:spPr/>
        <p:txBody>
          <a:bodyPr/>
          <a:lstStyle/>
          <a:p>
            <a:pPr eaLnBrk="1" hangingPunct="1"/>
            <a:r>
              <a:rPr lang="sr-Cyrl-CS" altLang="sr-Latn-RS"/>
              <a:t>Моторна поља</a:t>
            </a:r>
            <a:endParaRPr lang="en-US" altLang="sr-Latn-RS"/>
          </a:p>
        </p:txBody>
      </p:sp>
      <p:sp>
        <p:nvSpPr>
          <p:cNvPr id="118787" name="Rectangle 3">
            <a:extLst>
              <a:ext uri="{FF2B5EF4-FFF2-40B4-BE49-F238E27FC236}">
                <a16:creationId xmlns:a16="http://schemas.microsoft.com/office/drawing/2014/main" id="{07B18B83-494F-4AE0-BC7A-F0009DB1A8E8}"/>
              </a:ext>
            </a:extLst>
          </p:cNvPr>
          <p:cNvSpPr>
            <a:spLocks noGrp="1" noChangeArrowheads="1"/>
          </p:cNvSpPr>
          <p:nvPr>
            <p:ph type="body" sz="half" idx="1"/>
          </p:nvPr>
        </p:nvSpPr>
        <p:spPr>
          <a:xfrm>
            <a:off x="0" y="1600200"/>
            <a:ext cx="4211638" cy="5716588"/>
          </a:xfrm>
        </p:spPr>
        <p:txBody>
          <a:bodyPr/>
          <a:lstStyle/>
          <a:p>
            <a:pPr eaLnBrk="1" hangingPunct="1"/>
            <a:r>
              <a:rPr lang="sr-Cyrl-CS" altLang="sr-Latn-RS" b="1"/>
              <a:t>примарно моторно поље</a:t>
            </a:r>
          </a:p>
          <a:p>
            <a:pPr eaLnBrk="1" hangingPunct="1"/>
            <a:r>
              <a:rPr lang="sr-Cyrl-CS" altLang="sr-Latn-RS" b="1"/>
              <a:t>секундарна моторна поља:</a:t>
            </a:r>
          </a:p>
          <a:p>
            <a:pPr lvl="1" eaLnBrk="1" hangingPunct="1"/>
            <a:r>
              <a:rPr lang="sr-Cyrl-CS" altLang="sr-Latn-RS" b="1"/>
              <a:t>премоторно поље</a:t>
            </a:r>
          </a:p>
          <a:p>
            <a:pPr lvl="1" eaLnBrk="1" hangingPunct="1"/>
            <a:r>
              <a:rPr lang="sr-Cyrl-CS" altLang="sr-Latn-RS" b="1"/>
              <a:t>фронтално очно поље</a:t>
            </a:r>
          </a:p>
          <a:p>
            <a:pPr lvl="1" eaLnBrk="1" hangingPunct="1"/>
            <a:r>
              <a:rPr lang="sr-Cyrl-CS" altLang="sr-Latn-RS" b="1"/>
              <a:t>моторно подручје за говор</a:t>
            </a:r>
            <a:r>
              <a:rPr lang="sr-Latn-CS" altLang="sr-Latn-RS" b="1"/>
              <a:t> (Broca </a:t>
            </a:r>
            <a:r>
              <a:rPr lang="sr-Cyrl-CS" altLang="sr-Latn-RS" b="1"/>
              <a:t> ареа)</a:t>
            </a:r>
          </a:p>
        </p:txBody>
      </p:sp>
      <p:pic>
        <p:nvPicPr>
          <p:cNvPr id="118788" name="Picture 5" descr="motorna kora">
            <a:extLst>
              <a:ext uri="{FF2B5EF4-FFF2-40B4-BE49-F238E27FC236}">
                <a16:creationId xmlns:a16="http://schemas.microsoft.com/office/drawing/2014/main" id="{31F0E138-4160-4EFD-B7FD-1041035FA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1616075"/>
            <a:ext cx="4859337"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EDB03900-0F81-4107-9EA0-60BD639B855B}"/>
              </a:ext>
            </a:extLst>
          </p:cNvPr>
          <p:cNvSpPr>
            <a:spLocks noGrp="1" noChangeArrowheads="1"/>
          </p:cNvSpPr>
          <p:nvPr>
            <p:ph type="title"/>
          </p:nvPr>
        </p:nvSpPr>
        <p:spPr/>
        <p:txBody>
          <a:bodyPr>
            <a:normAutofit fontScale="90000"/>
          </a:bodyPr>
          <a:lstStyle/>
          <a:p>
            <a:pPr eaLnBrk="1" hangingPunct="1"/>
            <a:r>
              <a:rPr lang="sr-Cyrl-CS" altLang="en-US" sz="3200" b="0"/>
              <a:t>примарно моторно поље</a:t>
            </a:r>
            <a:br>
              <a:rPr lang="en-US" altLang="en-US" sz="3200" b="0"/>
            </a:br>
            <a:r>
              <a:rPr lang="en-US" altLang="en-US" sz="3200" b="0"/>
              <a:t> </a:t>
            </a:r>
            <a:r>
              <a:rPr lang="sr-Latn-CS" altLang="sr-Latn-RS" sz="3200" b="0"/>
              <a:t>Brodmann</a:t>
            </a:r>
            <a:r>
              <a:rPr lang="sr-Cyrl-CS" altLang="sr-Latn-RS" sz="3200" b="0"/>
              <a:t>-ова </a:t>
            </a:r>
            <a:r>
              <a:rPr lang="sr-Cyrl-CS" altLang="sr-Latn-RS" sz="3200">
                <a:solidFill>
                  <a:srgbClr val="CC99FF"/>
                </a:solidFill>
              </a:rPr>
              <a:t>ареа 4</a:t>
            </a:r>
            <a:br>
              <a:rPr lang="en-US" altLang="sr-Latn-RS" sz="3200">
                <a:solidFill>
                  <a:srgbClr val="CC99FF"/>
                </a:solidFill>
              </a:rPr>
            </a:br>
            <a:endParaRPr lang="en-US" altLang="sr-Latn-RS" sz="3200">
              <a:solidFill>
                <a:srgbClr val="CC99FF"/>
              </a:solidFill>
            </a:endParaRPr>
          </a:p>
        </p:txBody>
      </p:sp>
      <p:sp>
        <p:nvSpPr>
          <p:cNvPr id="119811" name="Rectangle 3">
            <a:extLst>
              <a:ext uri="{FF2B5EF4-FFF2-40B4-BE49-F238E27FC236}">
                <a16:creationId xmlns:a16="http://schemas.microsoft.com/office/drawing/2014/main" id="{413481DA-D783-431B-81F5-4DB6F77265C5}"/>
              </a:ext>
            </a:extLst>
          </p:cNvPr>
          <p:cNvSpPr>
            <a:spLocks noGrp="1" noChangeArrowheads="1"/>
          </p:cNvSpPr>
          <p:nvPr>
            <p:ph type="body" sz="half" idx="1"/>
          </p:nvPr>
        </p:nvSpPr>
        <p:spPr>
          <a:xfrm>
            <a:off x="457200" y="1600200"/>
            <a:ext cx="3970338" cy="5257800"/>
          </a:xfrm>
        </p:spPr>
        <p:txBody>
          <a:bodyPr/>
          <a:lstStyle/>
          <a:p>
            <a:pPr eaLnBrk="1" hangingPunct="1"/>
            <a:r>
              <a:rPr lang="sr-Latn-CS" altLang="sr-Latn-RS" sz="2400"/>
              <a:t>E</a:t>
            </a:r>
            <a:r>
              <a:rPr lang="sr-Cyrl-CS" altLang="sr-Latn-RS" sz="2400"/>
              <a:t>лементарни или примарни моторни центар , који регулише елементарне вољне покрете читавог тела заузима</a:t>
            </a:r>
            <a:r>
              <a:rPr lang="sr-Latn-CS" altLang="sr-Latn-RS" sz="2400"/>
              <a:t>:</a:t>
            </a:r>
          </a:p>
          <a:p>
            <a:pPr lvl="1" eaLnBrk="1" hangingPunct="1"/>
            <a:r>
              <a:rPr lang="en-US" altLang="sr-Latn-RS" sz="2000"/>
              <a:t> gyrus p</a:t>
            </a:r>
            <a:r>
              <a:rPr lang="sr-Latn-CS" altLang="sr-Latn-RS" sz="2000"/>
              <a:t>recen</a:t>
            </a:r>
            <a:r>
              <a:rPr lang="en-US" altLang="sr-Latn-RS" sz="2000"/>
              <a:t>tralis </a:t>
            </a:r>
            <a:r>
              <a:rPr lang="sr-Cyrl-CS" altLang="sr-Latn-RS" sz="2000"/>
              <a:t> и</a:t>
            </a:r>
            <a:endParaRPr lang="sr-Latn-CS" altLang="sr-Latn-RS" sz="2000"/>
          </a:p>
          <a:p>
            <a:pPr lvl="1" eaLnBrk="1" hangingPunct="1"/>
            <a:r>
              <a:rPr lang="sr-Cyrl-CS" altLang="sr-Latn-RS" sz="2000"/>
              <a:t> предње две трећине </a:t>
            </a:r>
            <a:r>
              <a:rPr lang="en-US" altLang="sr-Latn-RS" sz="2000"/>
              <a:t> lobulus paracentralis</a:t>
            </a:r>
            <a:r>
              <a:rPr lang="sr-Latn-CS" altLang="sr-Latn-RS" sz="2000"/>
              <a:t>-</a:t>
            </a:r>
            <a:r>
              <a:rPr lang="en-US" altLang="sr-Latn-RS" sz="2000"/>
              <a:t>a. </a:t>
            </a:r>
            <a:endParaRPr lang="sr-Latn-CS" altLang="sr-Latn-RS" sz="2000"/>
          </a:p>
          <a:p>
            <a:pPr eaLnBrk="1" hangingPunct="1"/>
            <a:r>
              <a:rPr lang="sr-Cyrl-CS" altLang="sr-Latn-RS" sz="2400"/>
              <a:t>Из ових делова коре полазе моторни путеви за вољне покрете</a:t>
            </a:r>
            <a:r>
              <a:rPr lang="en-US" altLang="sr-Latn-RS" sz="2400"/>
              <a:t>. </a:t>
            </a:r>
            <a:endParaRPr lang="sr-Latn-CS" altLang="sr-Latn-RS" sz="2400"/>
          </a:p>
        </p:txBody>
      </p:sp>
      <p:pic>
        <p:nvPicPr>
          <p:cNvPr id="119812" name="Picture 5">
            <a:extLst>
              <a:ext uri="{FF2B5EF4-FFF2-40B4-BE49-F238E27FC236}">
                <a16:creationId xmlns:a16="http://schemas.microsoft.com/office/drawing/2014/main" id="{1A1DB0EB-417A-4C21-A08A-1E4865F196E7}"/>
              </a:ext>
            </a:extLst>
          </p:cNvPr>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5148263" y="1557338"/>
            <a:ext cx="3143250" cy="2162175"/>
          </a:xfrm>
          <a:noFill/>
        </p:spPr>
      </p:pic>
      <p:pic>
        <p:nvPicPr>
          <p:cNvPr id="119813" name="Picture 6" descr="med-gs-text">
            <a:extLst>
              <a:ext uri="{FF2B5EF4-FFF2-40B4-BE49-F238E27FC236}">
                <a16:creationId xmlns:a16="http://schemas.microsoft.com/office/drawing/2014/main" id="{6274E273-1382-41A5-AA79-2AD160258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365625"/>
            <a:ext cx="338455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 Box 7">
            <a:extLst>
              <a:ext uri="{FF2B5EF4-FFF2-40B4-BE49-F238E27FC236}">
                <a16:creationId xmlns:a16="http://schemas.microsoft.com/office/drawing/2014/main" id="{1C175A6C-7A66-49F4-B0E8-E954ADEACB6A}"/>
              </a:ext>
            </a:extLst>
          </p:cNvPr>
          <p:cNvSpPr txBox="1">
            <a:spLocks noChangeArrowheads="1"/>
          </p:cNvSpPr>
          <p:nvPr/>
        </p:nvSpPr>
        <p:spPr bwMode="auto">
          <a:xfrm>
            <a:off x="5580063" y="3644900"/>
            <a:ext cx="22336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en-US" altLang="sr-Latn-RS" sz="2000">
                <a:latin typeface="Arial" panose="020B0604020202020204" pitchFamily="34" charset="0"/>
              </a:rPr>
              <a:t>lobulus paracentralis</a:t>
            </a:r>
            <a:endParaRPr lang="en-US" altLang="sr-Latn-RS" sz="2000" b="1">
              <a:solidFill>
                <a:srgbClr val="CC99FF"/>
              </a:solidFill>
              <a:latin typeface="Arial" panose="020B0604020202020204" pitchFamily="34" charset="0"/>
            </a:endParaRPr>
          </a:p>
        </p:txBody>
      </p:sp>
      <p:sp>
        <p:nvSpPr>
          <p:cNvPr id="119815" name="Freeform 9">
            <a:extLst>
              <a:ext uri="{FF2B5EF4-FFF2-40B4-BE49-F238E27FC236}">
                <a16:creationId xmlns:a16="http://schemas.microsoft.com/office/drawing/2014/main" id="{99170CE6-43B1-489C-BFC5-76D79F0BF0B2}"/>
              </a:ext>
            </a:extLst>
          </p:cNvPr>
          <p:cNvSpPr>
            <a:spLocks/>
          </p:cNvSpPr>
          <p:nvPr/>
        </p:nvSpPr>
        <p:spPr bwMode="auto">
          <a:xfrm>
            <a:off x="6372225" y="4581525"/>
            <a:ext cx="568325" cy="509588"/>
          </a:xfrm>
          <a:custGeom>
            <a:avLst/>
            <a:gdLst>
              <a:gd name="T0" fmla="*/ 0 w 358"/>
              <a:gd name="T1" fmla="*/ 231854602 h 321"/>
              <a:gd name="T2" fmla="*/ 113407825 w 358"/>
              <a:gd name="T3" fmla="*/ 531754284 h 321"/>
              <a:gd name="T4" fmla="*/ 322580000 w 358"/>
              <a:gd name="T5" fmla="*/ 806450791 h 321"/>
              <a:gd name="T6" fmla="*/ 690522813 w 358"/>
              <a:gd name="T7" fmla="*/ 783770157 h 321"/>
              <a:gd name="T8" fmla="*/ 829132200 w 358"/>
              <a:gd name="T9" fmla="*/ 506552697 h 321"/>
              <a:gd name="T10" fmla="*/ 713205013 w 358"/>
              <a:gd name="T11" fmla="*/ 22682222 h 321"/>
              <a:gd name="T12" fmla="*/ 0 w 358"/>
              <a:gd name="T13" fmla="*/ 231854602 h 321"/>
              <a:gd name="T14" fmla="*/ 0 60000 65536"/>
              <a:gd name="T15" fmla="*/ 0 60000 65536"/>
              <a:gd name="T16" fmla="*/ 0 60000 65536"/>
              <a:gd name="T17" fmla="*/ 0 60000 65536"/>
              <a:gd name="T18" fmla="*/ 0 60000 65536"/>
              <a:gd name="T19" fmla="*/ 0 60000 65536"/>
              <a:gd name="T20" fmla="*/ 0 60000 65536"/>
              <a:gd name="T21" fmla="*/ 0 w 358"/>
              <a:gd name="T22" fmla="*/ 0 h 321"/>
              <a:gd name="T23" fmla="*/ 358 w 358"/>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8" h="321">
                <a:moveTo>
                  <a:pt x="0" y="92"/>
                </a:moveTo>
                <a:cubicBezTo>
                  <a:pt x="14" y="135"/>
                  <a:pt x="25" y="171"/>
                  <a:pt x="45" y="211"/>
                </a:cubicBezTo>
                <a:cubicBezTo>
                  <a:pt x="81" y="282"/>
                  <a:pt x="47" y="294"/>
                  <a:pt x="128" y="320"/>
                </a:cubicBezTo>
                <a:cubicBezTo>
                  <a:pt x="177" y="317"/>
                  <a:pt x="226" y="321"/>
                  <a:pt x="274" y="311"/>
                </a:cubicBezTo>
                <a:cubicBezTo>
                  <a:pt x="287" y="308"/>
                  <a:pt x="312" y="219"/>
                  <a:pt x="329" y="201"/>
                </a:cubicBezTo>
                <a:cubicBezTo>
                  <a:pt x="358" y="113"/>
                  <a:pt x="337" y="66"/>
                  <a:pt x="283" y="9"/>
                </a:cubicBezTo>
                <a:cubicBezTo>
                  <a:pt x="173" y="15"/>
                  <a:pt x="67" y="0"/>
                  <a:pt x="0" y="92"/>
                </a:cubicBezTo>
                <a:close/>
              </a:path>
            </a:pathLst>
          </a:custGeom>
          <a:solidFill>
            <a:srgbClr val="CC99FF">
              <a:alpha val="6196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816" name="Text Box 11">
            <a:extLst>
              <a:ext uri="{FF2B5EF4-FFF2-40B4-BE49-F238E27FC236}">
                <a16:creationId xmlns:a16="http://schemas.microsoft.com/office/drawing/2014/main" id="{39BB1F7E-062E-4024-A4E4-9D96264F4314}"/>
              </a:ext>
            </a:extLst>
          </p:cNvPr>
          <p:cNvSpPr txBox="1">
            <a:spLocks noChangeArrowheads="1"/>
          </p:cNvSpPr>
          <p:nvPr/>
        </p:nvSpPr>
        <p:spPr bwMode="auto">
          <a:xfrm>
            <a:off x="5776913" y="1154113"/>
            <a:ext cx="216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sr-Latn-RS" sz="1800" b="1">
                <a:latin typeface="Arial" panose="020B0604020202020204" pitchFamily="34" charset="0"/>
              </a:rPr>
              <a:t>gyrus p</a:t>
            </a:r>
            <a:r>
              <a:rPr lang="sr-Latn-CS" altLang="sr-Latn-RS" sz="1800" b="1">
                <a:latin typeface="Arial" panose="020B0604020202020204" pitchFamily="34" charset="0"/>
              </a:rPr>
              <a:t>recentralis</a:t>
            </a:r>
            <a:endParaRPr lang="en-US" altLang="sr-Latn-RS" sz="1800" b="1">
              <a:latin typeface="Arial" panose="020B0604020202020204" pitchFamily="34" charset="0"/>
            </a:endParaRPr>
          </a:p>
        </p:txBody>
      </p:sp>
      <p:sp>
        <p:nvSpPr>
          <p:cNvPr id="119817" name="Line 13">
            <a:extLst>
              <a:ext uri="{FF2B5EF4-FFF2-40B4-BE49-F238E27FC236}">
                <a16:creationId xmlns:a16="http://schemas.microsoft.com/office/drawing/2014/main" id="{F0346E6C-19F9-441E-A727-50F8A1A1CBDC}"/>
              </a:ext>
            </a:extLst>
          </p:cNvPr>
          <p:cNvSpPr>
            <a:spLocks noChangeShapeType="1"/>
          </p:cNvSpPr>
          <p:nvPr/>
        </p:nvSpPr>
        <p:spPr bwMode="auto">
          <a:xfrm flipH="1">
            <a:off x="6659563" y="1484313"/>
            <a:ext cx="144462" cy="431800"/>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9818" name="Line 14">
            <a:extLst>
              <a:ext uri="{FF2B5EF4-FFF2-40B4-BE49-F238E27FC236}">
                <a16:creationId xmlns:a16="http://schemas.microsoft.com/office/drawing/2014/main" id="{DE3F0096-0C69-4E6C-B22D-C5F210043C46}"/>
              </a:ext>
            </a:extLst>
          </p:cNvPr>
          <p:cNvSpPr>
            <a:spLocks noChangeShapeType="1"/>
          </p:cNvSpPr>
          <p:nvPr/>
        </p:nvSpPr>
        <p:spPr bwMode="auto">
          <a:xfrm flipH="1">
            <a:off x="6659563" y="4292600"/>
            <a:ext cx="217487" cy="503238"/>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a:extLst>
              <a:ext uri="{FF2B5EF4-FFF2-40B4-BE49-F238E27FC236}">
                <a16:creationId xmlns:a16="http://schemas.microsoft.com/office/drawing/2014/main" id="{86415B16-4741-481D-BF58-5BAD7BAD2BF9}"/>
              </a:ext>
            </a:extLst>
          </p:cNvPr>
          <p:cNvSpPr>
            <a:spLocks noGrp="1" noChangeArrowheads="1"/>
          </p:cNvSpPr>
          <p:nvPr>
            <p:ph type="title"/>
          </p:nvPr>
        </p:nvSpPr>
        <p:spPr/>
        <p:txBody>
          <a:bodyPr/>
          <a:lstStyle/>
          <a:p>
            <a:pPr eaLnBrk="1" hangingPunct="1"/>
            <a:endParaRPr lang="sr-Latn-RS" altLang="sr-Latn-RS"/>
          </a:p>
        </p:txBody>
      </p:sp>
      <p:sp>
        <p:nvSpPr>
          <p:cNvPr id="120835" name="Rectangle 5">
            <a:extLst>
              <a:ext uri="{FF2B5EF4-FFF2-40B4-BE49-F238E27FC236}">
                <a16:creationId xmlns:a16="http://schemas.microsoft.com/office/drawing/2014/main" id="{36B4196E-E185-44CF-B013-1C63623B5C07}"/>
              </a:ext>
            </a:extLst>
          </p:cNvPr>
          <p:cNvSpPr>
            <a:spLocks noGrp="1" noChangeArrowheads="1"/>
          </p:cNvSpPr>
          <p:nvPr>
            <p:ph type="body" sz="half" idx="1"/>
          </p:nvPr>
        </p:nvSpPr>
        <p:spPr>
          <a:xfrm>
            <a:off x="0" y="1412875"/>
            <a:ext cx="4572000" cy="5111750"/>
          </a:xfrm>
        </p:spPr>
        <p:txBody>
          <a:bodyPr/>
          <a:lstStyle/>
          <a:p>
            <a:pPr eaLnBrk="1" hangingPunct="1">
              <a:lnSpc>
                <a:spcPct val="80000"/>
              </a:lnSpc>
            </a:pPr>
            <a:r>
              <a:rPr lang="sr-Cyrl-CS" altLang="sr-Latn-RS" sz="2000"/>
              <a:t>Распоред појединих центара у примарном моторном пољу одговара одређеним сегментима тела</a:t>
            </a:r>
            <a:r>
              <a:rPr lang="en-US" altLang="sr-Latn-RS" sz="2000"/>
              <a:t>, </a:t>
            </a:r>
            <a:r>
              <a:rPr lang="sr-Cyrl-CS" altLang="sr-Latn-RS" sz="2000"/>
              <a:t>који се на овом пољу пројектују обрнутим редом</a:t>
            </a:r>
            <a:r>
              <a:rPr lang="en-US" altLang="sr-Latn-RS" sz="2000"/>
              <a:t>, </a:t>
            </a:r>
            <a:r>
              <a:rPr lang="sr-Cyrl-CS" altLang="sr-Latn-RS" sz="2000"/>
              <a:t>тј. главом наниже а ногама навише</a:t>
            </a:r>
            <a:r>
              <a:rPr lang="en-US" altLang="sr-Latn-RS" sz="2000"/>
              <a:t>. </a:t>
            </a:r>
            <a:endParaRPr lang="sr-Cyrl-CS" altLang="sr-Latn-RS" sz="2000"/>
          </a:p>
          <a:p>
            <a:pPr lvl="1" eaLnBrk="1" hangingPunct="1">
              <a:lnSpc>
                <a:spcPct val="80000"/>
              </a:lnSpc>
            </a:pPr>
            <a:r>
              <a:rPr lang="sr-Cyrl-CS" altLang="sr-Latn-RS" sz="1800"/>
              <a:t>Тако на пример, центри за покрете стопала, налазе се горе и заузимају </a:t>
            </a:r>
            <a:r>
              <a:rPr lang="fr-FR" altLang="sr-Latn-RS" sz="1800"/>
              <a:t> lobulus paracentralis,  </a:t>
            </a:r>
            <a:r>
              <a:rPr lang="sr-Cyrl-CS" altLang="sr-Latn-RS" sz="1800"/>
              <a:t>док центри за мускулатуру главе су смештени у доњем делу </a:t>
            </a:r>
            <a:r>
              <a:rPr lang="fr-FR" altLang="sr-Latn-RS" sz="1800"/>
              <a:t> gyrus precentralisa.</a:t>
            </a:r>
            <a:endParaRPr lang="sr-Latn-CS" altLang="sr-Latn-RS" sz="1800"/>
          </a:p>
          <a:p>
            <a:pPr lvl="1" eaLnBrk="1" hangingPunct="1">
              <a:lnSpc>
                <a:spcPct val="80000"/>
              </a:lnSpc>
            </a:pPr>
            <a:r>
              <a:rPr lang="sr-Cyrl-CS" altLang="sr-Latn-RS" sz="1800"/>
              <a:t>Поједине групе мишића, зависно од значаја и прецизности њихових покрета заузимају мању</a:t>
            </a:r>
            <a:r>
              <a:rPr lang="fr-FR" altLang="sr-Latn-RS" sz="1800"/>
              <a:t> (</a:t>
            </a:r>
            <a:r>
              <a:rPr lang="sr-Cyrl-CS" altLang="sr-Latn-RS" sz="1800"/>
              <a:t>труп</a:t>
            </a:r>
            <a:r>
              <a:rPr lang="fr-FR" altLang="sr-Latn-RS" sz="1800"/>
              <a:t>, </a:t>
            </a:r>
            <a:r>
              <a:rPr lang="sr-Cyrl-CS" altLang="sr-Latn-RS" sz="1800"/>
              <a:t>доњи екстремитет</a:t>
            </a:r>
            <a:r>
              <a:rPr lang="fr-FR" altLang="sr-Latn-RS" sz="1800"/>
              <a:t>)</a:t>
            </a:r>
            <a:r>
              <a:rPr lang="sr-Cyrl-CS" altLang="sr-Latn-RS" sz="1800"/>
              <a:t>или већу</a:t>
            </a:r>
            <a:r>
              <a:rPr lang="fr-FR" altLang="sr-Latn-RS" sz="1800"/>
              <a:t>  (</a:t>
            </a:r>
            <a:r>
              <a:rPr lang="sr-Cyrl-CS" altLang="sr-Latn-RS" sz="1800"/>
              <a:t>мишићи шаке, усана</a:t>
            </a:r>
            <a:r>
              <a:rPr lang="fr-FR" altLang="sr-Latn-RS" sz="1800"/>
              <a:t>)</a:t>
            </a:r>
            <a:r>
              <a:rPr lang="sr-Cyrl-CS" altLang="sr-Latn-RS" sz="1800"/>
              <a:t>површину</a:t>
            </a:r>
            <a:r>
              <a:rPr lang="fr-FR" altLang="sr-Latn-RS" sz="1800"/>
              <a:t>  gyrus postcentralis</a:t>
            </a:r>
            <a:r>
              <a:rPr lang="sr-Cyrl-CS" altLang="sr-Latn-RS" sz="1800"/>
              <a:t>-</a:t>
            </a:r>
            <a:r>
              <a:rPr lang="fr-FR" altLang="sr-Latn-RS" sz="1800"/>
              <a:t>a.</a:t>
            </a:r>
          </a:p>
          <a:p>
            <a:pPr eaLnBrk="1" hangingPunct="1">
              <a:lnSpc>
                <a:spcPct val="80000"/>
              </a:lnSpc>
            </a:pPr>
            <a:endParaRPr lang="en-US" altLang="sr-Latn-RS" sz="2000"/>
          </a:p>
        </p:txBody>
      </p:sp>
      <p:pic>
        <p:nvPicPr>
          <p:cNvPr id="120836" name="Picture 7" descr="motorni homunkulus">
            <a:extLst>
              <a:ext uri="{FF2B5EF4-FFF2-40B4-BE49-F238E27FC236}">
                <a16:creationId xmlns:a16="http://schemas.microsoft.com/office/drawing/2014/main" id="{53AE4C7B-63A8-4396-8C99-CF7AEA13D8E2}"/>
              </a:ext>
            </a:extLst>
          </p:cNvPr>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500563" y="1765300"/>
            <a:ext cx="4643437" cy="3521075"/>
          </a:xfr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AB201C99-EF20-439D-9A0B-4E2B3490A615}"/>
              </a:ext>
            </a:extLst>
          </p:cNvPr>
          <p:cNvSpPr>
            <a:spLocks noGrp="1" noChangeArrowheads="1"/>
          </p:cNvSpPr>
          <p:nvPr>
            <p:ph type="title"/>
          </p:nvPr>
        </p:nvSpPr>
        <p:spPr>
          <a:xfrm>
            <a:off x="457200" y="274638"/>
            <a:ext cx="8362950" cy="1282700"/>
          </a:xfrm>
        </p:spPr>
        <p:txBody>
          <a:bodyPr>
            <a:normAutofit fontScale="90000"/>
          </a:bodyPr>
          <a:lstStyle/>
          <a:p>
            <a:pPr eaLnBrk="1" hangingPunct="1"/>
            <a:r>
              <a:rPr lang="sr-Cyrl-CS" altLang="sr-Latn-RS"/>
              <a:t>Моторни и сензитивни хомункулус</a:t>
            </a:r>
            <a:endParaRPr lang="en-US" altLang="sr-Latn-RS"/>
          </a:p>
        </p:txBody>
      </p:sp>
      <p:pic>
        <p:nvPicPr>
          <p:cNvPr id="121859" name="Picture 3" descr="homunk">
            <a:extLst>
              <a:ext uri="{FF2B5EF4-FFF2-40B4-BE49-F238E27FC236}">
                <a16:creationId xmlns:a16="http://schemas.microsoft.com/office/drawing/2014/main" id="{5232F4FF-81EF-41DE-A1FD-C449E6B4D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916113"/>
            <a:ext cx="7121525"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4">
            <a:extLst>
              <a:ext uri="{FF2B5EF4-FFF2-40B4-BE49-F238E27FC236}">
                <a16:creationId xmlns:a16="http://schemas.microsoft.com/office/drawing/2014/main" id="{7C6ACB72-729B-4A46-B8F4-B4EA89E5A704}"/>
              </a:ext>
            </a:extLst>
          </p:cNvPr>
          <p:cNvSpPr txBox="1">
            <a:spLocks noChangeArrowheads="1"/>
          </p:cNvSpPr>
          <p:nvPr/>
        </p:nvSpPr>
        <p:spPr bwMode="auto">
          <a:xfrm>
            <a:off x="2555875" y="3573463"/>
            <a:ext cx="12239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Cyrl-CS" altLang="sr-Latn-RS" sz="1000" b="1">
                <a:solidFill>
                  <a:srgbClr val="000000"/>
                </a:solidFill>
                <a:latin typeface="Arial" panose="020B0604020202020204" pitchFamily="34" charset="0"/>
              </a:rPr>
              <a:t>сензитивни</a:t>
            </a:r>
            <a:endParaRPr lang="en-US" altLang="sr-Latn-RS" sz="1000" b="1">
              <a:solidFill>
                <a:srgbClr val="000000"/>
              </a:solidFill>
              <a:latin typeface="Arial" panose="020B0604020202020204" pitchFamily="34" charset="0"/>
            </a:endParaRPr>
          </a:p>
        </p:txBody>
      </p:sp>
      <p:sp>
        <p:nvSpPr>
          <p:cNvPr id="121861" name="Text Box 5">
            <a:extLst>
              <a:ext uri="{FF2B5EF4-FFF2-40B4-BE49-F238E27FC236}">
                <a16:creationId xmlns:a16="http://schemas.microsoft.com/office/drawing/2014/main" id="{69FD9F8D-A171-4600-9F69-5B8F7EAD1060}"/>
              </a:ext>
            </a:extLst>
          </p:cNvPr>
          <p:cNvSpPr txBox="1">
            <a:spLocks noChangeArrowheads="1"/>
          </p:cNvSpPr>
          <p:nvPr/>
        </p:nvSpPr>
        <p:spPr bwMode="auto">
          <a:xfrm>
            <a:off x="6300788" y="3573463"/>
            <a:ext cx="1079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Cyrl-CS" altLang="sr-Latn-RS" sz="1200" b="1">
                <a:solidFill>
                  <a:srgbClr val="000000"/>
                </a:solidFill>
                <a:latin typeface="Arial" panose="020B0604020202020204" pitchFamily="34" charset="0"/>
              </a:rPr>
              <a:t>моторни</a:t>
            </a:r>
            <a:endParaRPr lang="en-US" altLang="sr-Latn-RS" sz="1200" b="1">
              <a:solidFill>
                <a:srgbClr val="000000"/>
              </a:solidFill>
              <a:latin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60A80011-F170-4F1A-A256-0FA203FE2FDF}"/>
              </a:ext>
            </a:extLst>
          </p:cNvPr>
          <p:cNvSpPr>
            <a:spLocks noGrp="1" noChangeArrowheads="1"/>
          </p:cNvSpPr>
          <p:nvPr>
            <p:ph type="ctrTitle"/>
          </p:nvPr>
        </p:nvSpPr>
        <p:spPr>
          <a:xfrm>
            <a:off x="685800" y="663575"/>
            <a:ext cx="7772400" cy="1470025"/>
          </a:xfrm>
        </p:spPr>
        <p:txBody>
          <a:bodyPr/>
          <a:lstStyle/>
          <a:p>
            <a:pPr eaLnBrk="1" hangingPunct="1"/>
            <a:r>
              <a:rPr lang="sr-Cyrl-CS" altLang="sr-Latn-RS" sz="3200" b="0"/>
              <a:t>моторни хомункулус</a:t>
            </a:r>
            <a:endParaRPr lang="en-US" altLang="sr-Latn-RS" sz="3200" b="0"/>
          </a:p>
        </p:txBody>
      </p:sp>
      <p:pic>
        <p:nvPicPr>
          <p:cNvPr id="123907" name="Picture 3" descr="41490_big">
            <a:hlinkClick r:id="rId4"/>
            <a:extLst>
              <a:ext uri="{FF2B5EF4-FFF2-40B4-BE49-F238E27FC236}">
                <a16:creationId xmlns:a16="http://schemas.microsoft.com/office/drawing/2014/main" id="{0EA80A91-586C-4D42-9110-654EF8D16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2565400"/>
            <a:ext cx="298291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701" name="Picture 925700">
            <a:hlinkClick r:id="" action="ppaction://media"/>
            <a:extLst>
              <a:ext uri="{FF2B5EF4-FFF2-40B4-BE49-F238E27FC236}">
                <a16:creationId xmlns:a16="http://schemas.microsoft.com/office/drawing/2014/main" id="{AD26E46F-F9B6-467D-9C67-92F39AA079B9}"/>
              </a:ext>
            </a:extLst>
          </p:cNvPr>
          <p:cNvPicPr>
            <a:picLocks noRot="1" noChangeAspect="1" noChangeArrowheads="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4427538" y="2492375"/>
            <a:ext cx="374491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925701"/>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E5BEE346-F18F-4DC9-BCEF-A79E932595E9}"/>
              </a:ext>
            </a:extLst>
          </p:cNvPr>
          <p:cNvSpPr>
            <a:spLocks noGrp="1" noChangeArrowheads="1"/>
          </p:cNvSpPr>
          <p:nvPr>
            <p:ph type="title"/>
          </p:nvPr>
        </p:nvSpPr>
        <p:spPr/>
        <p:txBody>
          <a:bodyPr/>
          <a:lstStyle/>
          <a:p>
            <a:pPr eaLnBrk="1" hangingPunct="1"/>
            <a:r>
              <a:rPr lang="sr-Cyrl-CS" altLang="sr-Latn-RS" b="0"/>
              <a:t>премоторно поље (ареа 6</a:t>
            </a:r>
            <a:r>
              <a:rPr lang="sr-Latn-CS" altLang="sr-Latn-RS" b="0"/>
              <a:t> &amp; 8</a:t>
            </a:r>
            <a:r>
              <a:rPr lang="sr-Cyrl-CS" altLang="sr-Latn-RS" b="0"/>
              <a:t>)</a:t>
            </a:r>
            <a:endParaRPr lang="en-US" altLang="sr-Latn-RS" b="0"/>
          </a:p>
        </p:txBody>
      </p:sp>
      <p:sp>
        <p:nvSpPr>
          <p:cNvPr id="124931" name="Rectangle 3">
            <a:extLst>
              <a:ext uri="{FF2B5EF4-FFF2-40B4-BE49-F238E27FC236}">
                <a16:creationId xmlns:a16="http://schemas.microsoft.com/office/drawing/2014/main" id="{A419F89A-5943-4E67-A454-4982F24C2C40}"/>
              </a:ext>
            </a:extLst>
          </p:cNvPr>
          <p:cNvSpPr>
            <a:spLocks noGrp="1" noChangeArrowheads="1"/>
          </p:cNvSpPr>
          <p:nvPr>
            <p:ph type="body" idx="1"/>
          </p:nvPr>
        </p:nvSpPr>
        <p:spPr/>
        <p:txBody>
          <a:bodyPr/>
          <a:lstStyle/>
          <a:p>
            <a:pPr eaLnBrk="1" hangingPunct="1">
              <a:lnSpc>
                <a:spcPct val="90000"/>
              </a:lnSpc>
            </a:pPr>
            <a:r>
              <a:rPr lang="sr-Cyrl-CS" altLang="sr-Latn-RS" sz="2800" b="1"/>
              <a:t>премоторно поље (ареа 6)</a:t>
            </a:r>
            <a:r>
              <a:rPr lang="sr-Cyrl-CS" altLang="sr-Latn-RS" sz="2800"/>
              <a:t> заузима углавном задње делове горње, средње и доње чеоне вијуге, односно</a:t>
            </a:r>
            <a:r>
              <a:rPr lang="fr-FR" altLang="sr-Latn-RS" sz="2800"/>
              <a:t>, </a:t>
            </a:r>
            <a:r>
              <a:rPr lang="sr-Cyrl-CS" altLang="sr-Latn-RS" sz="2800"/>
              <a:t>пружа се испред примарног моторног поља</a:t>
            </a:r>
            <a:r>
              <a:rPr lang="fr-FR" altLang="sr-Latn-RS" sz="2800"/>
              <a:t>.</a:t>
            </a:r>
            <a:endParaRPr lang="sr-Latn-CS" altLang="sr-Latn-RS" sz="2800"/>
          </a:p>
          <a:p>
            <a:pPr eaLnBrk="1" hangingPunct="1">
              <a:lnSpc>
                <a:spcPct val="90000"/>
              </a:lnSpc>
            </a:pPr>
            <a:r>
              <a:rPr lang="sr-Cyrl-CS" altLang="sr-Latn-RS" sz="2800"/>
              <a:t>У њему се налазе координациони центри, који  служе за регулисање сложених моторних покрета</a:t>
            </a:r>
            <a:r>
              <a:rPr lang="fr-FR" altLang="sr-Latn-RS" sz="2800"/>
              <a:t>. </a:t>
            </a:r>
            <a:endParaRPr lang="sr-Cyrl-CS" altLang="sr-Latn-RS" sz="2800"/>
          </a:p>
          <a:p>
            <a:pPr eaLnBrk="1" hangingPunct="1">
              <a:lnSpc>
                <a:spcPct val="90000"/>
              </a:lnSpc>
            </a:pPr>
            <a:r>
              <a:rPr lang="sr-Cyrl-CS" altLang="sr-Latn-RS" sz="2800"/>
              <a:t>У овим центрима обавља се координација већег броја елементарних покрета</a:t>
            </a:r>
            <a:r>
              <a:rPr lang="fr-FR" altLang="sr-Latn-RS" sz="2800"/>
              <a:t>, </a:t>
            </a:r>
            <a:r>
              <a:rPr lang="sr-Cyrl-CS" altLang="sr-Latn-RS" sz="2800"/>
              <a:t>намењених једноме циљу</a:t>
            </a:r>
            <a:r>
              <a:rPr lang="fr-FR" altLang="sr-Latn-RS" sz="2800"/>
              <a:t> (</a:t>
            </a:r>
            <a:r>
              <a:rPr lang="sr-Cyrl-CS" altLang="sr-Latn-RS" sz="2800"/>
              <a:t>усправном ставу и ходу и писању</a:t>
            </a:r>
            <a:r>
              <a:rPr lang="fr-FR" altLang="sr-Latn-RS" sz="2800"/>
              <a:t>, </a:t>
            </a:r>
            <a:r>
              <a:rPr lang="sr-Cyrl-CS" altLang="sr-Latn-RS" sz="2800"/>
              <a:t>жвакању, гутању, ....</a:t>
            </a:r>
            <a:endParaRPr lang="fr-FR" altLang="sr-Latn-RS" sz="2800"/>
          </a:p>
          <a:p>
            <a:pPr eaLnBrk="1" hangingPunct="1">
              <a:lnSpc>
                <a:spcPct val="90000"/>
              </a:lnSpc>
            </a:pPr>
            <a:endParaRPr lang="en-US" altLang="sr-Latn-RS" sz="28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81" name="Rectangle 5">
            <a:extLst>
              <a:ext uri="{FF2B5EF4-FFF2-40B4-BE49-F238E27FC236}">
                <a16:creationId xmlns:a16="http://schemas.microsoft.com/office/drawing/2014/main" id="{335A7912-C149-4A55-A7D9-547C86BA1D7F}"/>
              </a:ext>
            </a:extLst>
          </p:cNvPr>
          <p:cNvSpPr>
            <a:spLocks noGrp="1" noChangeArrowheads="1"/>
          </p:cNvSpPr>
          <p:nvPr>
            <p:ph type="body" sz="half" idx="1"/>
          </p:nvPr>
        </p:nvSpPr>
        <p:spPr>
          <a:xfrm>
            <a:off x="457200" y="620713"/>
            <a:ext cx="4259263" cy="5505450"/>
          </a:xfrm>
        </p:spPr>
        <p:txBody>
          <a:bodyPr/>
          <a:lstStyle/>
          <a:p>
            <a:pPr eaLnBrk="1" hangingPunct="1">
              <a:lnSpc>
                <a:spcPct val="90000"/>
              </a:lnSpc>
            </a:pPr>
            <a:r>
              <a:rPr lang="sr-Cyrl-CS" altLang="sr-Latn-RS" sz="2400" b="1"/>
              <a:t>премоторно поље (ареа 6)</a:t>
            </a:r>
          </a:p>
          <a:p>
            <a:pPr lvl="1" eaLnBrk="1" hangingPunct="1">
              <a:lnSpc>
                <a:spcPct val="90000"/>
              </a:lnSpc>
            </a:pPr>
            <a:r>
              <a:rPr lang="sr-Cyrl-CS" altLang="sr-Latn-RS" sz="2000" b="1"/>
              <a:t>његов горњи део испред </a:t>
            </a:r>
            <a:r>
              <a:rPr lang="sr-Latn-CS" altLang="sr-Latn-RS" sz="2000" b="1"/>
              <a:t>lobulus paracentralis – a </a:t>
            </a:r>
            <a:r>
              <a:rPr lang="sr-Cyrl-CS" altLang="sr-Latn-RS" sz="2000" b="1"/>
              <a:t>назива се суплементарно моторно поље (значајно је за започињање и планирање покрета)</a:t>
            </a:r>
            <a:endParaRPr lang="sr-Latn-CS" altLang="sr-Latn-RS" sz="2000" b="1"/>
          </a:p>
          <a:p>
            <a:pPr eaLnBrk="1" hangingPunct="1">
              <a:lnSpc>
                <a:spcPct val="90000"/>
              </a:lnSpc>
            </a:pPr>
            <a:endParaRPr lang="sr-Cyrl-CS" altLang="sr-Latn-RS" sz="2400" b="1"/>
          </a:p>
          <a:p>
            <a:pPr eaLnBrk="1" hangingPunct="1">
              <a:lnSpc>
                <a:spcPct val="90000"/>
              </a:lnSpc>
            </a:pPr>
            <a:endParaRPr lang="sr-Cyrl-CS" altLang="sr-Latn-RS" sz="2400" b="1"/>
          </a:p>
          <a:p>
            <a:pPr eaLnBrk="1" hangingPunct="1">
              <a:lnSpc>
                <a:spcPct val="90000"/>
              </a:lnSpc>
            </a:pPr>
            <a:r>
              <a:rPr lang="sr-Cyrl-CS" altLang="sr-Latn-RS" sz="2400" b="1"/>
              <a:t>фронтално очно поље (део ареа 8) налази се у каудалном делу </a:t>
            </a:r>
            <a:r>
              <a:rPr lang="sr-Latn-CS" altLang="sr-Latn-RS" sz="2400" b="1"/>
              <a:t>gyrus frontalis medius</a:t>
            </a:r>
            <a:r>
              <a:rPr lang="sr-Cyrl-CS" altLang="sr-Latn-RS" sz="2400" b="1"/>
              <a:t>-а, има улогу у покретима очију</a:t>
            </a:r>
          </a:p>
          <a:p>
            <a:pPr eaLnBrk="1" hangingPunct="1">
              <a:lnSpc>
                <a:spcPct val="90000"/>
              </a:lnSpc>
            </a:pPr>
            <a:endParaRPr lang="en-US" altLang="sr-Latn-RS" sz="2400"/>
          </a:p>
        </p:txBody>
      </p:sp>
      <p:pic>
        <p:nvPicPr>
          <p:cNvPr id="125955" name="Picture 7">
            <a:extLst>
              <a:ext uri="{FF2B5EF4-FFF2-40B4-BE49-F238E27FC236}">
                <a16:creationId xmlns:a16="http://schemas.microsoft.com/office/drawing/2014/main" id="{73AF701C-2E9B-425B-8215-E54114300473}"/>
              </a:ext>
            </a:extLst>
          </p:cNvPr>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5219700" y="1557338"/>
            <a:ext cx="3143250" cy="2171700"/>
          </a:xfrm>
          <a:noFill/>
        </p:spPr>
      </p:pic>
      <p:pic>
        <p:nvPicPr>
          <p:cNvPr id="1022984" name="Picture 8" descr="motorna kora">
            <a:extLst>
              <a:ext uri="{FF2B5EF4-FFF2-40B4-BE49-F238E27FC236}">
                <a16:creationId xmlns:a16="http://schemas.microsoft.com/office/drawing/2014/main" id="{99BA9F32-5711-41D6-BA74-5A3331FCD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549275"/>
            <a:ext cx="33845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2985" name="Picture 9" descr="sol00798">
            <a:extLst>
              <a:ext uri="{FF2B5EF4-FFF2-40B4-BE49-F238E27FC236}">
                <a16:creationId xmlns:a16="http://schemas.microsoft.com/office/drawing/2014/main" id="{EBCE7F55-264A-4ED0-B256-798E55441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913" y="3724275"/>
            <a:ext cx="4383087"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2981">
                                            <p:txEl>
                                              <p:pRg st="1" end="1"/>
                                            </p:txEl>
                                          </p:spTgt>
                                        </p:tgtEl>
                                        <p:attrNameLst>
                                          <p:attrName>style.visibility</p:attrName>
                                        </p:attrNameLst>
                                      </p:cBhvr>
                                      <p:to>
                                        <p:strVal val="visible"/>
                                      </p:to>
                                    </p:set>
                                    <p:animEffect transition="in" filter="blinds(horizontal)">
                                      <p:cBhvr>
                                        <p:cTn id="7" dur="500"/>
                                        <p:tgtEl>
                                          <p:spTgt spid="102298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22984"/>
                                        </p:tgtEl>
                                        <p:attrNameLst>
                                          <p:attrName>style.visibility</p:attrName>
                                        </p:attrNameLst>
                                      </p:cBhvr>
                                      <p:to>
                                        <p:strVal val="visible"/>
                                      </p:to>
                                    </p:set>
                                    <p:animEffect transition="in" filter="blinds(horizontal)">
                                      <p:cBhvr>
                                        <p:cTn id="10" dur="500"/>
                                        <p:tgtEl>
                                          <p:spTgt spid="10229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022981">
                                            <p:txEl>
                                              <p:pRg st="4" end="4"/>
                                            </p:txEl>
                                          </p:spTgt>
                                        </p:tgtEl>
                                        <p:attrNameLst>
                                          <p:attrName>style.visibility</p:attrName>
                                        </p:attrNameLst>
                                      </p:cBhvr>
                                      <p:to>
                                        <p:strVal val="visible"/>
                                      </p:to>
                                    </p:set>
                                    <p:animEffect transition="in" filter="blinds(horizontal)">
                                      <p:cBhvr>
                                        <p:cTn id="15" dur="500"/>
                                        <p:tgtEl>
                                          <p:spTgt spid="1022981">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022985"/>
                                        </p:tgtEl>
                                        <p:attrNameLst>
                                          <p:attrName>style.visibility</p:attrName>
                                        </p:attrNameLst>
                                      </p:cBhvr>
                                      <p:to>
                                        <p:strVal val="visible"/>
                                      </p:to>
                                    </p:set>
                                    <p:animEffect transition="in" filter="blinds(horizontal)">
                                      <p:cBhvr>
                                        <p:cTn id="18" dur="500"/>
                                        <p:tgtEl>
                                          <p:spTgt spid="1022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a:extLst>
              <a:ext uri="{FF2B5EF4-FFF2-40B4-BE49-F238E27FC236}">
                <a16:creationId xmlns:a16="http://schemas.microsoft.com/office/drawing/2014/main" id="{4F3253D4-CF1C-41F7-9C5E-A6625E6E6D75}"/>
              </a:ext>
            </a:extLst>
          </p:cNvPr>
          <p:cNvSpPr>
            <a:spLocks noGrp="1" noChangeArrowheads="1"/>
          </p:cNvSpPr>
          <p:nvPr>
            <p:ph type="title"/>
          </p:nvPr>
        </p:nvSpPr>
        <p:spPr/>
        <p:txBody>
          <a:bodyPr/>
          <a:lstStyle/>
          <a:p>
            <a:pPr eaLnBrk="1" hangingPunct="1"/>
            <a:r>
              <a:rPr lang="sr-Cyrl-CS" altLang="sr-Latn-RS" sz="3200" b="0"/>
              <a:t>моторно подручје за говор</a:t>
            </a:r>
            <a:r>
              <a:rPr lang="sr-Latn-CS" altLang="sr-Latn-RS" sz="3200" b="0"/>
              <a:t> (Broca </a:t>
            </a:r>
            <a:r>
              <a:rPr lang="sr-Cyrl-CS" altLang="sr-Latn-RS" sz="3200" b="0"/>
              <a:t> ареа)</a:t>
            </a:r>
            <a:br>
              <a:rPr lang="sr-Cyrl-CS" altLang="sr-Latn-RS" sz="3200" b="0"/>
            </a:br>
            <a:endParaRPr lang="en-US" altLang="sr-Latn-RS" sz="3200" b="0"/>
          </a:p>
        </p:txBody>
      </p:sp>
      <p:sp>
        <p:nvSpPr>
          <p:cNvPr id="126979" name="Rectangle 5">
            <a:extLst>
              <a:ext uri="{FF2B5EF4-FFF2-40B4-BE49-F238E27FC236}">
                <a16:creationId xmlns:a16="http://schemas.microsoft.com/office/drawing/2014/main" id="{2977E9B1-DB7E-4B0C-B6EE-D75EE88909B2}"/>
              </a:ext>
            </a:extLst>
          </p:cNvPr>
          <p:cNvSpPr>
            <a:spLocks noGrp="1" noChangeArrowheads="1"/>
          </p:cNvSpPr>
          <p:nvPr>
            <p:ph type="body" sz="half" idx="1"/>
          </p:nvPr>
        </p:nvSpPr>
        <p:spPr>
          <a:xfrm>
            <a:off x="457200" y="1600200"/>
            <a:ext cx="3898900" cy="4997450"/>
          </a:xfrm>
        </p:spPr>
        <p:txBody>
          <a:bodyPr/>
          <a:lstStyle/>
          <a:p>
            <a:pPr eaLnBrk="1" hangingPunct="1">
              <a:lnSpc>
                <a:spcPct val="80000"/>
              </a:lnSpc>
            </a:pPr>
            <a:r>
              <a:rPr lang="sr-Cyrl-CS" altLang="sr-Latn-RS" sz="2000"/>
              <a:t>Француски лекар</a:t>
            </a:r>
          </a:p>
          <a:p>
            <a:pPr eaLnBrk="1" hangingPunct="1">
              <a:lnSpc>
                <a:spcPct val="80000"/>
              </a:lnSpc>
            </a:pPr>
            <a:r>
              <a:rPr lang="sr-Cyrl-CS" altLang="sr-Latn-RS" sz="2000"/>
              <a:t>анатом и антрополог</a:t>
            </a:r>
          </a:p>
          <a:p>
            <a:pPr eaLnBrk="1" hangingPunct="1">
              <a:lnSpc>
                <a:spcPct val="80000"/>
              </a:lnSpc>
            </a:pPr>
            <a:r>
              <a:rPr lang="sr-Cyrl-CS" altLang="sr-Latn-RS" sz="2000"/>
              <a:t>медицински факултет уписао у 17 а завршио у 20 години</a:t>
            </a:r>
          </a:p>
          <a:p>
            <a:pPr eaLnBrk="1" hangingPunct="1">
              <a:lnSpc>
                <a:spcPct val="80000"/>
              </a:lnSpc>
            </a:pPr>
            <a:r>
              <a:rPr lang="sr-Cyrl-CS" altLang="sr-Latn-RS" sz="2000"/>
              <a:t>професор хируршке патологије</a:t>
            </a:r>
          </a:p>
          <a:p>
            <a:pPr eaLnBrk="1" hangingPunct="1">
              <a:lnSpc>
                <a:spcPct val="80000"/>
              </a:lnSpc>
            </a:pPr>
            <a:r>
              <a:rPr lang="sr-Cyrl-CS" altLang="sr-Latn-RS" sz="2000"/>
              <a:t>проучавао пацијенте са афазијом</a:t>
            </a:r>
          </a:p>
          <a:p>
            <a:pPr eaLnBrk="1" hangingPunct="1">
              <a:lnSpc>
                <a:spcPct val="80000"/>
              </a:lnSpc>
            </a:pPr>
            <a:r>
              <a:rPr lang="sr-Cyrl-CS" altLang="sr-Latn-RS" sz="2000"/>
              <a:t>отркрио центар за говор</a:t>
            </a:r>
          </a:p>
          <a:p>
            <a:pPr eaLnBrk="1" hangingPunct="1">
              <a:lnSpc>
                <a:spcPct val="80000"/>
              </a:lnSpc>
            </a:pPr>
            <a:r>
              <a:rPr lang="sr-Cyrl-CS" altLang="sr-Latn-RS" sz="2000"/>
              <a:t>латерализација хемисфера</a:t>
            </a:r>
          </a:p>
          <a:p>
            <a:pPr eaLnBrk="1" hangingPunct="1">
              <a:lnSpc>
                <a:spcPct val="80000"/>
              </a:lnSpc>
            </a:pPr>
            <a:r>
              <a:rPr lang="sr-Latn-CS" altLang="sr-Latn-RS" sz="2000"/>
              <a:t>25 </a:t>
            </a:r>
            <a:r>
              <a:rPr lang="sr-Cyrl-CS" altLang="sr-Latn-RS" sz="2000"/>
              <a:t>година раније то исто поље  описао је и француски неуролог </a:t>
            </a:r>
            <a:r>
              <a:rPr lang="sr-Latn-CS" altLang="sr-Latn-RS" sz="2000"/>
              <a:t>Marc Dax</a:t>
            </a:r>
            <a:r>
              <a:rPr lang="sr-Cyrl-CS" altLang="sr-Latn-RS" sz="2000"/>
              <a:t> </a:t>
            </a:r>
            <a:r>
              <a:rPr lang="en-US" altLang="sr-Latn-RS" sz="2000"/>
              <a:t>(</a:t>
            </a:r>
            <a:r>
              <a:rPr lang="sr-Cyrl-CS" altLang="sr-Latn-RS" sz="2000"/>
              <a:t>1777</a:t>
            </a:r>
            <a:r>
              <a:rPr lang="en-US" altLang="sr-Latn-RS" sz="2000"/>
              <a:t>-</a:t>
            </a:r>
            <a:r>
              <a:rPr lang="sr-Cyrl-CS" altLang="sr-Latn-RS" sz="2000"/>
              <a:t>1837</a:t>
            </a:r>
            <a:r>
              <a:rPr lang="en-US" altLang="sr-Latn-RS" sz="2000"/>
              <a:t>)</a:t>
            </a:r>
            <a:r>
              <a:rPr lang="sr-Cyrl-CS" altLang="sr-Latn-RS" sz="2000"/>
              <a:t>, о том открићу писао је његов син </a:t>
            </a:r>
            <a:r>
              <a:rPr lang="sr-Latn-CS" altLang="sr-Latn-RS" sz="2000"/>
              <a:t> Gustave Marc</a:t>
            </a:r>
            <a:r>
              <a:rPr lang="sr-Cyrl-CS" altLang="sr-Latn-RS" sz="2000"/>
              <a:t> 1863 </a:t>
            </a:r>
            <a:endParaRPr lang="en-US" altLang="sr-Latn-RS" sz="2000"/>
          </a:p>
        </p:txBody>
      </p:sp>
      <p:pic>
        <p:nvPicPr>
          <p:cNvPr id="126980" name="Picture 8" descr="Broca">
            <a:extLst>
              <a:ext uri="{FF2B5EF4-FFF2-40B4-BE49-F238E27FC236}">
                <a16:creationId xmlns:a16="http://schemas.microsoft.com/office/drawing/2014/main" id="{F900E4FD-5C40-4C47-B4E1-75AAE82E1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0" y="1196975"/>
            <a:ext cx="38131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Rectangle 9">
            <a:extLst>
              <a:ext uri="{FF2B5EF4-FFF2-40B4-BE49-F238E27FC236}">
                <a16:creationId xmlns:a16="http://schemas.microsoft.com/office/drawing/2014/main" id="{2DBC4562-52FA-4F6A-9396-9E9E404E470C}"/>
              </a:ext>
            </a:extLst>
          </p:cNvPr>
          <p:cNvSpPr>
            <a:spLocks noGrp="1" noChangeArrowheads="1"/>
          </p:cNvSpPr>
          <p:nvPr>
            <p:ph type="body" sz="half" idx="2"/>
          </p:nvPr>
        </p:nvSpPr>
        <p:spPr>
          <a:xfrm>
            <a:off x="4356100" y="5734050"/>
            <a:ext cx="4608513" cy="852488"/>
          </a:xfrm>
        </p:spPr>
        <p:txBody>
          <a:bodyPr/>
          <a:lstStyle/>
          <a:p>
            <a:pPr eaLnBrk="1" hangingPunct="1">
              <a:lnSpc>
                <a:spcPct val="80000"/>
              </a:lnSpc>
            </a:pPr>
            <a:r>
              <a:rPr lang="en-US" altLang="sr-Latn-RS" sz="2000" b="1"/>
              <a:t>Paul Pierre Broca</a:t>
            </a:r>
            <a:r>
              <a:rPr lang="en-US" altLang="sr-Latn-RS" sz="2000"/>
              <a:t> (</a:t>
            </a:r>
            <a:r>
              <a:rPr lang="sr-Cyrl-CS" altLang="sr-Latn-RS" sz="2000"/>
              <a:t>јун</a:t>
            </a:r>
            <a:r>
              <a:rPr lang="en-US" altLang="sr-Latn-RS" sz="2000"/>
              <a:t> </a:t>
            </a:r>
            <a:r>
              <a:rPr lang="sr-Cyrl-CS" altLang="sr-Latn-RS" sz="2000"/>
              <a:t>28</a:t>
            </a:r>
            <a:r>
              <a:rPr lang="en-US" altLang="sr-Latn-RS" sz="2000"/>
              <a:t>, </a:t>
            </a:r>
            <a:r>
              <a:rPr lang="sr-Cyrl-CS" altLang="sr-Latn-RS" sz="2000"/>
              <a:t>1824</a:t>
            </a:r>
            <a:r>
              <a:rPr lang="en-US" altLang="sr-Latn-RS" sz="2000"/>
              <a:t> – </a:t>
            </a:r>
            <a:r>
              <a:rPr lang="sr-Cyrl-CS" altLang="sr-Latn-RS" sz="2000"/>
              <a:t>јули 9</a:t>
            </a:r>
            <a:r>
              <a:rPr lang="en-US" altLang="sr-Latn-RS" sz="2000"/>
              <a:t>, </a:t>
            </a:r>
            <a:r>
              <a:rPr lang="sr-Cyrl-CS" altLang="sr-Latn-RS" sz="2000"/>
              <a:t>1880</a:t>
            </a:r>
            <a:r>
              <a:rPr lang="en-US" altLang="sr-Latn-RS" sz="2000"/>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204A9B3-676C-4E21-BE59-C54821EFAB70}"/>
              </a:ext>
            </a:extLst>
          </p:cNvPr>
          <p:cNvSpPr>
            <a:spLocks noGrp="1" noChangeArrowheads="1"/>
          </p:cNvSpPr>
          <p:nvPr>
            <p:ph type="title"/>
          </p:nvPr>
        </p:nvSpPr>
        <p:spPr>
          <a:xfrm>
            <a:off x="457200" y="0"/>
            <a:ext cx="8147050" cy="1052513"/>
          </a:xfrm>
        </p:spPr>
        <p:txBody>
          <a:bodyPr>
            <a:normAutofit fontScale="90000"/>
          </a:bodyPr>
          <a:lstStyle/>
          <a:p>
            <a:pPr eaLnBrk="1" hangingPunct="1"/>
            <a:r>
              <a:rPr lang="sr-Latn-CS" altLang="sr-Latn-RS" sz="3200"/>
              <a:t>Hemispheria cerebri </a:t>
            </a:r>
            <a:br>
              <a:rPr lang="sr-Latn-CS" altLang="sr-Latn-RS" sz="3200"/>
            </a:br>
            <a:r>
              <a:rPr lang="sr-Latn-CS" altLang="sr-Latn-RS" sz="3200"/>
              <a:t>facies medialis</a:t>
            </a:r>
            <a:endParaRPr lang="en-US" altLang="sr-Latn-RS" sz="2400"/>
          </a:p>
        </p:txBody>
      </p:sp>
      <p:pic>
        <p:nvPicPr>
          <p:cNvPr id="15363" name="Picture 4" descr="med">
            <a:extLst>
              <a:ext uri="{FF2B5EF4-FFF2-40B4-BE49-F238E27FC236}">
                <a16:creationId xmlns:a16="http://schemas.microsoft.com/office/drawing/2014/main" id="{8FD902AB-EB50-4869-AF05-173011F10FAE}"/>
              </a:ext>
            </a:extLst>
          </p:cNvPr>
          <p:cNvPicPr>
            <a:picLocks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0" y="2060575"/>
            <a:ext cx="4968875" cy="3727450"/>
          </a:xfrm>
          <a:noFill/>
        </p:spPr>
      </p:pic>
      <p:sp>
        <p:nvSpPr>
          <p:cNvPr id="15364" name="Rectangle 5">
            <a:extLst>
              <a:ext uri="{FF2B5EF4-FFF2-40B4-BE49-F238E27FC236}">
                <a16:creationId xmlns:a16="http://schemas.microsoft.com/office/drawing/2014/main" id="{D38CCC3C-3E48-451E-88EF-DF32D833DF89}"/>
              </a:ext>
            </a:extLst>
          </p:cNvPr>
          <p:cNvSpPr>
            <a:spLocks noGrp="1" noChangeArrowheads="1"/>
          </p:cNvSpPr>
          <p:nvPr>
            <p:ph type="body" sz="half" idx="2"/>
          </p:nvPr>
        </p:nvSpPr>
        <p:spPr>
          <a:xfrm>
            <a:off x="5003800" y="1600200"/>
            <a:ext cx="4140200" cy="4525963"/>
          </a:xfrm>
        </p:spPr>
        <p:txBody>
          <a:bodyPr/>
          <a:lstStyle/>
          <a:p>
            <a:pPr eaLnBrk="1" hangingPunct="1"/>
            <a:r>
              <a:rPr lang="sr-Cyrl-CS" altLang="sr-Latn-RS"/>
              <a:t>налази се у сагиталној равни</a:t>
            </a:r>
          </a:p>
          <a:p>
            <a:pPr eaLnBrk="1" hangingPunct="1"/>
            <a:r>
              <a:rPr lang="sr-Cyrl-CS" altLang="sr-Latn-RS"/>
              <a:t> у односу је са дупликатуром твде можданице (</a:t>
            </a:r>
            <a:r>
              <a:rPr lang="sr-Latn-CS" altLang="sr-Latn-RS">
                <a:solidFill>
                  <a:srgbClr val="FFFF00"/>
                </a:solidFill>
              </a:rPr>
              <a:t>falx cerebri</a:t>
            </a:r>
            <a:r>
              <a:rPr lang="sr-Latn-CS" altLang="sr-Latn-RS"/>
              <a:t>)</a:t>
            </a:r>
          </a:p>
          <a:p>
            <a:pPr eaLnBrk="1" hangingPunct="1"/>
            <a:r>
              <a:rPr lang="sr-Cyrl-CS" altLang="sr-Latn-RS"/>
              <a:t>позади, без јасних граница прелази у доњу страну</a:t>
            </a:r>
            <a:endParaRPr lang="en-US" altLang="sr-Latn-RS"/>
          </a:p>
        </p:txBody>
      </p:sp>
      <p:pic>
        <p:nvPicPr>
          <p:cNvPr id="749574" name="Picture 6" descr="falx3">
            <a:extLst>
              <a:ext uri="{FF2B5EF4-FFF2-40B4-BE49-F238E27FC236}">
                <a16:creationId xmlns:a16="http://schemas.microsoft.com/office/drawing/2014/main" id="{DF880651-CC3C-43FC-BC3B-8DAF91C4E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52513"/>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575" name="Picture 7" descr="大脑镰">
            <a:extLst>
              <a:ext uri="{FF2B5EF4-FFF2-40B4-BE49-F238E27FC236}">
                <a16:creationId xmlns:a16="http://schemas.microsoft.com/office/drawing/2014/main" id="{70E50E50-F455-4F7D-B80F-61597EF2C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484313"/>
            <a:ext cx="5329237"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49574"/>
                                        </p:tgtEl>
                                        <p:attrNameLst>
                                          <p:attrName>style.visibility</p:attrName>
                                        </p:attrNameLst>
                                      </p:cBhvr>
                                      <p:to>
                                        <p:strVal val="visible"/>
                                      </p:to>
                                    </p:set>
                                    <p:animEffect transition="in" filter="blinds(horizontal)">
                                      <p:cBhvr>
                                        <p:cTn id="7" dur="500"/>
                                        <p:tgtEl>
                                          <p:spTgt spid="749574"/>
                                        </p:tgtEl>
                                      </p:cBhvr>
                                    </p:animEffect>
                                  </p:childTnLst>
                                </p:cTn>
                              </p:par>
                              <p:par>
                                <p:cTn id="8" presetID="3" presetClass="entr" presetSubtype="10" fill="hold" nodeType="withEffect">
                                  <p:stCondLst>
                                    <p:cond delay="0"/>
                                  </p:stCondLst>
                                  <p:childTnLst>
                                    <p:set>
                                      <p:cBhvr>
                                        <p:cTn id="9" dur="1" fill="hold">
                                          <p:stCondLst>
                                            <p:cond delay="0"/>
                                          </p:stCondLst>
                                        </p:cTn>
                                        <p:tgtEl>
                                          <p:spTgt spid="749575"/>
                                        </p:tgtEl>
                                        <p:attrNameLst>
                                          <p:attrName>style.visibility</p:attrName>
                                        </p:attrNameLst>
                                      </p:cBhvr>
                                      <p:to>
                                        <p:strVal val="visible"/>
                                      </p:to>
                                    </p:set>
                                    <p:animEffect transition="in" filter="blinds(horizontal)">
                                      <p:cBhvr>
                                        <p:cTn id="10" dur="500"/>
                                        <p:tgtEl>
                                          <p:spTgt spid="749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5803A327-2DB9-4E14-A20A-5832F07923DF}"/>
              </a:ext>
            </a:extLst>
          </p:cNvPr>
          <p:cNvSpPr>
            <a:spLocks noGrp="1" noChangeArrowheads="1"/>
          </p:cNvSpPr>
          <p:nvPr>
            <p:ph type="title"/>
          </p:nvPr>
        </p:nvSpPr>
        <p:spPr/>
        <p:txBody>
          <a:bodyPr/>
          <a:lstStyle/>
          <a:p>
            <a:pPr eaLnBrk="1" hangingPunct="1"/>
            <a:r>
              <a:rPr lang="sr-Cyrl-CS" altLang="sr-Latn-RS" sz="3200" b="0"/>
              <a:t>моторно подручје за говор</a:t>
            </a:r>
            <a:r>
              <a:rPr lang="sr-Latn-CS" altLang="sr-Latn-RS" sz="3200" b="0"/>
              <a:t> (Broca </a:t>
            </a:r>
            <a:r>
              <a:rPr lang="sr-Cyrl-CS" altLang="sr-Latn-RS" sz="3200" b="0"/>
              <a:t> ареа)</a:t>
            </a:r>
            <a:br>
              <a:rPr lang="sr-Cyrl-CS" altLang="sr-Latn-RS" sz="3200" b="0"/>
            </a:br>
            <a:endParaRPr lang="en-US" altLang="sr-Latn-RS" sz="3200" b="0"/>
          </a:p>
        </p:txBody>
      </p:sp>
      <p:sp>
        <p:nvSpPr>
          <p:cNvPr id="128003" name="Rectangle 4">
            <a:extLst>
              <a:ext uri="{FF2B5EF4-FFF2-40B4-BE49-F238E27FC236}">
                <a16:creationId xmlns:a16="http://schemas.microsoft.com/office/drawing/2014/main" id="{19E0B984-CE74-4ABA-8FAB-641069E5D3C6}"/>
              </a:ext>
            </a:extLst>
          </p:cNvPr>
          <p:cNvSpPr>
            <a:spLocks noGrp="1" noChangeArrowheads="1"/>
          </p:cNvSpPr>
          <p:nvPr>
            <p:ph type="body" idx="1"/>
          </p:nvPr>
        </p:nvSpPr>
        <p:spPr>
          <a:xfrm>
            <a:off x="0" y="1600200"/>
            <a:ext cx="5580063" cy="5573713"/>
          </a:xfrm>
          <a:noFill/>
        </p:spPr>
        <p:txBody>
          <a:bodyPr/>
          <a:lstStyle/>
          <a:p>
            <a:pPr eaLnBrk="1" hangingPunct="1">
              <a:lnSpc>
                <a:spcPct val="80000"/>
              </a:lnSpc>
            </a:pPr>
            <a:endParaRPr lang="sr-Cyrl-CS" altLang="sr-Latn-RS" sz="2000" b="1"/>
          </a:p>
          <a:p>
            <a:pPr eaLnBrk="1" hangingPunct="1">
              <a:lnSpc>
                <a:spcPct val="80000"/>
              </a:lnSpc>
            </a:pPr>
            <a:r>
              <a:rPr lang="sr-Cyrl-CS" altLang="sr-Latn-RS" sz="2000" b="1"/>
              <a:t>моторно подручје за говор</a:t>
            </a:r>
            <a:r>
              <a:rPr lang="sr-Latn-CS" altLang="sr-Latn-RS" sz="2000" b="1"/>
              <a:t> (Broca </a:t>
            </a:r>
            <a:r>
              <a:rPr lang="sr-Cyrl-CS" altLang="sr-Latn-RS" sz="2000" b="1"/>
              <a:t> ареа</a:t>
            </a:r>
            <a:r>
              <a:rPr lang="sr-Latn-CS" altLang="sr-Latn-RS" sz="2000" b="1"/>
              <a:t>, </a:t>
            </a:r>
            <a:r>
              <a:rPr lang="en-US" altLang="sr-Latn-RS" sz="2000"/>
              <a:t>186</a:t>
            </a:r>
            <a:r>
              <a:rPr lang="sr-Latn-CS" altLang="sr-Latn-RS" sz="2000"/>
              <a:t>5</a:t>
            </a:r>
            <a:r>
              <a:rPr lang="sr-Cyrl-CS" altLang="sr-Latn-RS" sz="2000"/>
              <a:t> </a:t>
            </a:r>
            <a:r>
              <a:rPr lang="sr-Cyrl-CS" altLang="sr-Latn-RS" sz="2000" b="1"/>
              <a:t>)</a:t>
            </a:r>
            <a:endParaRPr lang="sr-Latn-CS" altLang="sr-Latn-RS" sz="2000" b="1"/>
          </a:p>
          <a:p>
            <a:pPr lvl="1" eaLnBrk="1" hangingPunct="1">
              <a:lnSpc>
                <a:spcPct val="80000"/>
              </a:lnSpc>
            </a:pPr>
            <a:r>
              <a:rPr lang="sr-Cyrl-CS" altLang="sr-Latn-RS" sz="1800"/>
              <a:t>Моторни центар за говор</a:t>
            </a:r>
            <a:r>
              <a:rPr lang="fr-FR" altLang="sr-Latn-RS" sz="1800"/>
              <a:t> (Broca) je </a:t>
            </a:r>
            <a:r>
              <a:rPr lang="sr-Cyrl-CS" altLang="sr-Latn-RS" sz="1800"/>
              <a:t>координациони центар који</a:t>
            </a:r>
            <a:r>
              <a:rPr lang="fr-FR" altLang="sr-Latn-RS" sz="1800"/>
              <a:t>, </a:t>
            </a:r>
            <a:r>
              <a:rPr lang="sr-Cyrl-CS" altLang="sr-Latn-RS" sz="1800"/>
              <a:t>код дешњака заузима део доње чеоне вијуге </a:t>
            </a:r>
            <a:r>
              <a:rPr lang="fr-FR" altLang="sr-Latn-RS" sz="1800"/>
              <a:t> (</a:t>
            </a:r>
            <a:r>
              <a:rPr lang="fr-FR" altLang="sr-Latn-RS" sz="1800" b="1"/>
              <a:t>gyrus frontalis inferior</a:t>
            </a:r>
            <a:r>
              <a:rPr lang="fr-FR" altLang="sr-Latn-RS" sz="1800"/>
              <a:t>). </a:t>
            </a:r>
            <a:endParaRPr lang="sr-Latn-CS" altLang="sr-Latn-RS" sz="1800"/>
          </a:p>
          <a:p>
            <a:pPr lvl="1" eaLnBrk="1" hangingPunct="1">
              <a:lnSpc>
                <a:spcPct val="80000"/>
              </a:lnSpc>
            </a:pPr>
            <a:r>
              <a:rPr lang="sr-Cyrl-CS" altLang="sr-Latn-RS" sz="1800" b="1"/>
              <a:t>обухвата </a:t>
            </a:r>
            <a:r>
              <a:rPr lang="sr-Latn-CS" altLang="sr-Latn-RS" sz="1800" b="1"/>
              <a:t>pars opercularis </a:t>
            </a:r>
            <a:r>
              <a:rPr lang="sr-Cyrl-CS" altLang="sr-Latn-RS" sz="1800" b="1"/>
              <a:t>и део</a:t>
            </a:r>
            <a:r>
              <a:rPr lang="sr-Latn-CS" altLang="sr-Latn-RS" sz="1800" b="1"/>
              <a:t> pars triangularis-a </a:t>
            </a:r>
            <a:r>
              <a:rPr lang="sr-Cyrl-CS" altLang="sr-Latn-RS" sz="1800" b="1"/>
              <a:t>(ареа 44 и 45) </a:t>
            </a:r>
            <a:r>
              <a:rPr lang="sr-Latn-CS" altLang="sr-Latn-RS" sz="1800" b="1"/>
              <a:t>gyrus frontalis inferior</a:t>
            </a:r>
            <a:r>
              <a:rPr lang="sr-Cyrl-CS" altLang="sr-Latn-RS" sz="1800" b="1"/>
              <a:t>-а</a:t>
            </a:r>
            <a:endParaRPr lang="sr-Latn-CS" altLang="sr-Latn-RS" sz="1800" b="1"/>
          </a:p>
          <a:p>
            <a:pPr lvl="1" eaLnBrk="1" hangingPunct="1">
              <a:lnSpc>
                <a:spcPct val="80000"/>
              </a:lnSpc>
            </a:pPr>
            <a:r>
              <a:rPr lang="sr-Cyrl-CS" altLang="sr-Latn-RS" sz="1800"/>
              <a:t>Овај центар не постоји код животиња а код човека се развија тек у току друге године живота</a:t>
            </a:r>
            <a:r>
              <a:rPr lang="fr-FR" altLang="sr-Latn-RS" sz="1800"/>
              <a:t>. </a:t>
            </a:r>
            <a:endParaRPr lang="sr-Cyrl-CS" altLang="sr-Latn-RS" sz="1800" b="1"/>
          </a:p>
          <a:p>
            <a:pPr lvl="1" eaLnBrk="1" hangingPunct="1">
              <a:lnSpc>
                <a:spcPct val="80000"/>
              </a:lnSpc>
            </a:pPr>
            <a:endParaRPr lang="sr-Latn-CS" altLang="sr-Latn-RS" sz="1800" b="1"/>
          </a:p>
          <a:p>
            <a:pPr lvl="1" eaLnBrk="1" hangingPunct="1">
              <a:lnSpc>
                <a:spcPct val="80000"/>
              </a:lnSpc>
            </a:pPr>
            <a:r>
              <a:rPr lang="sr-Cyrl-CS" altLang="sr-Latn-RS" sz="1800" b="1"/>
              <a:t>оштећење – моторна афазија</a:t>
            </a:r>
            <a:r>
              <a:rPr lang="sr-Latn-CS" altLang="sr-Latn-RS" sz="1800" b="1"/>
              <a:t> </a:t>
            </a:r>
            <a:endParaRPr lang="sr-Cyrl-CS" altLang="sr-Latn-RS" sz="1800" b="1"/>
          </a:p>
          <a:p>
            <a:pPr lvl="2" eaLnBrk="1" hangingPunct="1">
              <a:lnSpc>
                <a:spcPct val="80000"/>
              </a:lnSpc>
            </a:pPr>
            <a:r>
              <a:rPr lang="sr-Cyrl-CS" altLang="sr-Latn-RS" sz="1600" b="1"/>
              <a:t>код повреде овог центра настаје моторна афазија при којој болесник може да ствара  гласове али из њих не може да сложи поједине речи и реченице</a:t>
            </a:r>
            <a:r>
              <a:rPr lang="fr-FR" altLang="sr-Latn-RS" sz="1600"/>
              <a:t>. </a:t>
            </a:r>
            <a:endParaRPr lang="sr-Cyrl-CS" altLang="sr-Latn-RS" sz="1600"/>
          </a:p>
          <a:p>
            <a:pPr lvl="2" eaLnBrk="1" hangingPunct="1">
              <a:lnSpc>
                <a:spcPct val="80000"/>
              </a:lnSpc>
            </a:pPr>
            <a:r>
              <a:rPr lang="sr-Cyrl-CS" altLang="sr-Latn-RS" sz="1600" b="1"/>
              <a:t>оболеле особе чују и разумеју али не могу да их изговоре</a:t>
            </a:r>
            <a:r>
              <a:rPr lang="fr-FR" altLang="sr-Latn-RS" sz="1600" b="1"/>
              <a:t>.</a:t>
            </a:r>
            <a:endParaRPr lang="en-US" altLang="sr-Latn-RS" sz="1600" b="1"/>
          </a:p>
          <a:p>
            <a:pPr lvl="1" eaLnBrk="1" hangingPunct="1">
              <a:lnSpc>
                <a:spcPct val="80000"/>
              </a:lnSpc>
            </a:pPr>
            <a:endParaRPr lang="sr-Cyrl-CS" altLang="sr-Latn-RS" sz="1800" b="1"/>
          </a:p>
        </p:txBody>
      </p:sp>
      <p:pic>
        <p:nvPicPr>
          <p:cNvPr id="128004" name="Picture 5">
            <a:extLst>
              <a:ext uri="{FF2B5EF4-FFF2-40B4-BE49-F238E27FC236}">
                <a16:creationId xmlns:a16="http://schemas.microsoft.com/office/drawing/2014/main" id="{53470154-EE41-4E3D-9E20-D16450696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1628775"/>
            <a:ext cx="25431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6" descr="Broca">
            <a:extLst>
              <a:ext uri="{FF2B5EF4-FFF2-40B4-BE49-F238E27FC236}">
                <a16:creationId xmlns:a16="http://schemas.microsoft.com/office/drawing/2014/main" id="{0B87182B-60BB-42C1-95B6-E121768655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500" y="1628775"/>
            <a:ext cx="34925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FBF45C49-5FD3-4E72-BA1D-9CCA671E0EAF}"/>
              </a:ext>
            </a:extLst>
          </p:cNvPr>
          <p:cNvSpPr>
            <a:spLocks noGrp="1" noChangeArrowheads="1"/>
          </p:cNvSpPr>
          <p:nvPr>
            <p:ph type="title"/>
          </p:nvPr>
        </p:nvSpPr>
        <p:spPr>
          <a:xfrm>
            <a:off x="768350" y="44450"/>
            <a:ext cx="7764463" cy="795338"/>
          </a:xfrm>
        </p:spPr>
        <p:txBody>
          <a:bodyPr>
            <a:normAutofit fontScale="90000"/>
          </a:bodyPr>
          <a:lstStyle/>
          <a:p>
            <a:pPr eaLnBrk="1" hangingPunct="1"/>
            <a:r>
              <a:rPr lang="en-US" altLang="en-US" sz="3200" dirty="0" err="1">
                <a:solidFill>
                  <a:srgbClr val="FF0000"/>
                </a:solidFill>
                <a:effectLst>
                  <a:outerShdw blurRad="38100" dist="38100" dir="2700000" algn="tl">
                    <a:srgbClr val="000000">
                      <a:alpha val="43137"/>
                    </a:srgbClr>
                  </a:outerShdw>
                </a:effectLst>
              </a:rPr>
              <a:t>Lobus</a:t>
            </a:r>
            <a:r>
              <a:rPr lang="en-US" altLang="en-US" sz="3200" dirty="0">
                <a:solidFill>
                  <a:srgbClr val="FF0000"/>
                </a:solidFill>
                <a:effectLst>
                  <a:outerShdw blurRad="38100" dist="38100" dir="2700000" algn="tl">
                    <a:srgbClr val="000000">
                      <a:alpha val="43137"/>
                    </a:srgbClr>
                  </a:outerShdw>
                </a:effectLst>
              </a:rPr>
              <a:t> frontalis</a:t>
            </a:r>
            <a:r>
              <a:rPr lang="sr-Cyrl-CS" altLang="en-US" sz="3200" dirty="0">
                <a:solidFill>
                  <a:srgbClr val="FF0000"/>
                </a:solidFill>
                <a:effectLst>
                  <a:outerShdw blurRad="38100" dist="38100" dir="2700000" algn="tl">
                    <a:srgbClr val="000000">
                      <a:alpha val="43137"/>
                    </a:srgbClr>
                  </a:outerShdw>
                </a:effectLst>
              </a:rPr>
              <a:t> -</a:t>
            </a:r>
            <a:r>
              <a:rPr lang="en-US" altLang="en-US" sz="3200" dirty="0">
                <a:solidFill>
                  <a:srgbClr val="FF0000"/>
                </a:solidFill>
                <a:effectLst>
                  <a:outerShdw blurRad="38100" dist="38100" dir="2700000" algn="tl">
                    <a:srgbClr val="000000">
                      <a:alpha val="43137"/>
                    </a:srgbClr>
                  </a:outerShdw>
                </a:effectLst>
              </a:rPr>
              <a:t> </a:t>
            </a:r>
            <a:r>
              <a:rPr lang="sr-Cyrl-CS" altLang="en-US" sz="3200" dirty="0">
                <a:solidFill>
                  <a:srgbClr val="FF0000"/>
                </a:solidFill>
                <a:effectLst>
                  <a:outerShdw blurRad="38100" dist="38100" dir="2700000" algn="tl">
                    <a:srgbClr val="000000">
                      <a:alpha val="43137"/>
                    </a:srgbClr>
                  </a:outerShdw>
                </a:effectLst>
              </a:rPr>
              <a:t>моторна поља</a:t>
            </a:r>
            <a:r>
              <a:rPr lang="en-US" altLang="en-US" sz="3200" dirty="0">
                <a:solidFill>
                  <a:srgbClr val="FF0000"/>
                </a:solidFill>
                <a:effectLst>
                  <a:outerShdw blurRad="38100" dist="38100" dir="2700000" algn="tl">
                    <a:srgbClr val="000000">
                      <a:alpha val="43137"/>
                    </a:srgbClr>
                  </a:outerShdw>
                </a:effectLst>
              </a:rPr>
              <a:t> </a:t>
            </a:r>
            <a:br>
              <a:rPr lang="sr-Cyrl-CS" altLang="en-US" sz="3200" dirty="0">
                <a:solidFill>
                  <a:srgbClr val="FFFF66"/>
                </a:solidFill>
              </a:rPr>
            </a:br>
            <a:endParaRPr lang="en-US" altLang="en-US" sz="3200" dirty="0">
              <a:solidFill>
                <a:srgbClr val="FFFF66"/>
              </a:solidFill>
            </a:endParaRPr>
          </a:p>
        </p:txBody>
      </p:sp>
      <p:grpSp>
        <p:nvGrpSpPr>
          <p:cNvPr id="129027" name="Group 3">
            <a:extLst>
              <a:ext uri="{FF2B5EF4-FFF2-40B4-BE49-F238E27FC236}">
                <a16:creationId xmlns:a16="http://schemas.microsoft.com/office/drawing/2014/main" id="{DE759A0D-3C70-4CB6-9E97-5EFB50385324}"/>
              </a:ext>
            </a:extLst>
          </p:cNvPr>
          <p:cNvGrpSpPr>
            <a:grpSpLocks/>
          </p:cNvGrpSpPr>
          <p:nvPr/>
        </p:nvGrpSpPr>
        <p:grpSpPr bwMode="auto">
          <a:xfrm>
            <a:off x="1539875" y="1944688"/>
            <a:ext cx="6021388" cy="4752975"/>
            <a:chOff x="874" y="768"/>
            <a:chExt cx="4172" cy="3293"/>
          </a:xfrm>
        </p:grpSpPr>
        <p:pic>
          <p:nvPicPr>
            <p:cNvPr id="129044" name="Picture 4">
              <a:extLst>
                <a:ext uri="{FF2B5EF4-FFF2-40B4-BE49-F238E27FC236}">
                  <a16:creationId xmlns:a16="http://schemas.microsoft.com/office/drawing/2014/main" id="{C4BCA247-1A67-4154-9AED-8FC6AB585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 y="768"/>
              <a:ext cx="4172" cy="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45" name="Freeform 5">
              <a:extLst>
                <a:ext uri="{FF2B5EF4-FFF2-40B4-BE49-F238E27FC236}">
                  <a16:creationId xmlns:a16="http://schemas.microsoft.com/office/drawing/2014/main" id="{A5602AA6-99FF-4A41-9BC0-1EF632623851}"/>
                </a:ext>
              </a:extLst>
            </p:cNvPr>
            <p:cNvSpPr>
              <a:spLocks/>
            </p:cNvSpPr>
            <p:nvPr/>
          </p:nvSpPr>
          <p:spPr bwMode="auto">
            <a:xfrm>
              <a:off x="2390" y="852"/>
              <a:ext cx="705" cy="1444"/>
            </a:xfrm>
            <a:custGeom>
              <a:avLst/>
              <a:gdLst>
                <a:gd name="T0" fmla="*/ 705 w 705"/>
                <a:gd name="T1" fmla="*/ 0 h 1444"/>
                <a:gd name="T2" fmla="*/ 601 w 705"/>
                <a:gd name="T3" fmla="*/ 90 h 1444"/>
                <a:gd name="T4" fmla="*/ 526 w 705"/>
                <a:gd name="T5" fmla="*/ 165 h 1444"/>
                <a:gd name="T6" fmla="*/ 481 w 705"/>
                <a:gd name="T7" fmla="*/ 195 h 1444"/>
                <a:gd name="T8" fmla="*/ 586 w 705"/>
                <a:gd name="T9" fmla="*/ 232 h 1444"/>
                <a:gd name="T10" fmla="*/ 631 w 705"/>
                <a:gd name="T11" fmla="*/ 322 h 1444"/>
                <a:gd name="T12" fmla="*/ 451 w 705"/>
                <a:gd name="T13" fmla="*/ 374 h 1444"/>
                <a:gd name="T14" fmla="*/ 249 w 705"/>
                <a:gd name="T15" fmla="*/ 457 h 1444"/>
                <a:gd name="T16" fmla="*/ 294 w 705"/>
                <a:gd name="T17" fmla="*/ 651 h 1444"/>
                <a:gd name="T18" fmla="*/ 361 w 705"/>
                <a:gd name="T19" fmla="*/ 741 h 1444"/>
                <a:gd name="T20" fmla="*/ 152 w 705"/>
                <a:gd name="T21" fmla="*/ 808 h 1444"/>
                <a:gd name="T22" fmla="*/ 40 w 705"/>
                <a:gd name="T23" fmla="*/ 958 h 1444"/>
                <a:gd name="T24" fmla="*/ 18 w 705"/>
                <a:gd name="T25" fmla="*/ 1129 h 1444"/>
                <a:gd name="T26" fmla="*/ 145 w 705"/>
                <a:gd name="T27" fmla="*/ 1249 h 1444"/>
                <a:gd name="T28" fmla="*/ 197 w 705"/>
                <a:gd name="T29" fmla="*/ 1444 h 14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5"/>
                <a:gd name="T46" fmla="*/ 0 h 1444"/>
                <a:gd name="T47" fmla="*/ 705 w 705"/>
                <a:gd name="T48" fmla="*/ 1444 h 14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5" h="1444">
                  <a:moveTo>
                    <a:pt x="705" y="0"/>
                  </a:moveTo>
                  <a:cubicBezTo>
                    <a:pt x="667" y="31"/>
                    <a:pt x="630" y="62"/>
                    <a:pt x="601" y="90"/>
                  </a:cubicBezTo>
                  <a:cubicBezTo>
                    <a:pt x="571" y="117"/>
                    <a:pt x="546" y="147"/>
                    <a:pt x="526" y="165"/>
                  </a:cubicBezTo>
                  <a:cubicBezTo>
                    <a:pt x="506" y="182"/>
                    <a:pt x="471" y="183"/>
                    <a:pt x="481" y="195"/>
                  </a:cubicBezTo>
                  <a:cubicBezTo>
                    <a:pt x="490" y="206"/>
                    <a:pt x="561" y="210"/>
                    <a:pt x="586" y="232"/>
                  </a:cubicBezTo>
                  <a:cubicBezTo>
                    <a:pt x="611" y="253"/>
                    <a:pt x="653" y="298"/>
                    <a:pt x="631" y="322"/>
                  </a:cubicBezTo>
                  <a:cubicBezTo>
                    <a:pt x="608" y="345"/>
                    <a:pt x="514" y="351"/>
                    <a:pt x="451" y="374"/>
                  </a:cubicBezTo>
                  <a:cubicBezTo>
                    <a:pt x="387" y="396"/>
                    <a:pt x="275" y="410"/>
                    <a:pt x="249" y="457"/>
                  </a:cubicBezTo>
                  <a:cubicBezTo>
                    <a:pt x="222" y="503"/>
                    <a:pt x="275" y="603"/>
                    <a:pt x="294" y="651"/>
                  </a:cubicBezTo>
                  <a:cubicBezTo>
                    <a:pt x="312" y="698"/>
                    <a:pt x="384" y="714"/>
                    <a:pt x="361" y="741"/>
                  </a:cubicBezTo>
                  <a:cubicBezTo>
                    <a:pt x="337" y="767"/>
                    <a:pt x="205" y="771"/>
                    <a:pt x="152" y="808"/>
                  </a:cubicBezTo>
                  <a:cubicBezTo>
                    <a:pt x="98" y="844"/>
                    <a:pt x="62" y="904"/>
                    <a:pt x="40" y="958"/>
                  </a:cubicBezTo>
                  <a:cubicBezTo>
                    <a:pt x="17" y="1011"/>
                    <a:pt x="0" y="1080"/>
                    <a:pt x="18" y="1129"/>
                  </a:cubicBezTo>
                  <a:cubicBezTo>
                    <a:pt x="35" y="1177"/>
                    <a:pt x="115" y="1196"/>
                    <a:pt x="145" y="1249"/>
                  </a:cubicBezTo>
                  <a:cubicBezTo>
                    <a:pt x="174" y="1301"/>
                    <a:pt x="185" y="1372"/>
                    <a:pt x="197" y="1444"/>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046" name="Freeform 6">
              <a:extLst>
                <a:ext uri="{FF2B5EF4-FFF2-40B4-BE49-F238E27FC236}">
                  <a16:creationId xmlns:a16="http://schemas.microsoft.com/office/drawing/2014/main" id="{6271656F-5BB4-43A2-AFDB-6C0A60E77645}"/>
                </a:ext>
              </a:extLst>
            </p:cNvPr>
            <p:cNvSpPr>
              <a:spLocks/>
            </p:cNvSpPr>
            <p:nvPr/>
          </p:nvSpPr>
          <p:spPr bwMode="auto">
            <a:xfrm>
              <a:off x="2041" y="1902"/>
              <a:ext cx="1436" cy="1134"/>
            </a:xfrm>
            <a:custGeom>
              <a:avLst/>
              <a:gdLst>
                <a:gd name="T0" fmla="*/ 0 w 1436"/>
                <a:gd name="T1" fmla="*/ 1134 h 1134"/>
                <a:gd name="T2" fmla="*/ 60 w 1436"/>
                <a:gd name="T3" fmla="*/ 820 h 1134"/>
                <a:gd name="T4" fmla="*/ 262 w 1436"/>
                <a:gd name="T5" fmla="*/ 603 h 1134"/>
                <a:gd name="T6" fmla="*/ 681 w 1436"/>
                <a:gd name="T7" fmla="*/ 319 h 1134"/>
                <a:gd name="T8" fmla="*/ 897 w 1436"/>
                <a:gd name="T9" fmla="*/ 207 h 1134"/>
                <a:gd name="T10" fmla="*/ 1025 w 1436"/>
                <a:gd name="T11" fmla="*/ 184 h 1134"/>
                <a:gd name="T12" fmla="*/ 1167 w 1436"/>
                <a:gd name="T13" fmla="*/ 35 h 1134"/>
                <a:gd name="T14" fmla="*/ 1271 w 1436"/>
                <a:gd name="T15" fmla="*/ 12 h 1134"/>
                <a:gd name="T16" fmla="*/ 1436 w 1436"/>
                <a:gd name="T17" fmla="*/ 102 h 1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36"/>
                <a:gd name="T28" fmla="*/ 0 h 1134"/>
                <a:gd name="T29" fmla="*/ 1436 w 1436"/>
                <a:gd name="T30" fmla="*/ 1134 h 1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36" h="1134">
                  <a:moveTo>
                    <a:pt x="0" y="1134"/>
                  </a:moveTo>
                  <a:cubicBezTo>
                    <a:pt x="8" y="1021"/>
                    <a:pt x="16" y="908"/>
                    <a:pt x="60" y="820"/>
                  </a:cubicBezTo>
                  <a:cubicBezTo>
                    <a:pt x="103" y="731"/>
                    <a:pt x="158" y="686"/>
                    <a:pt x="262" y="603"/>
                  </a:cubicBezTo>
                  <a:cubicBezTo>
                    <a:pt x="365" y="519"/>
                    <a:pt x="575" y="384"/>
                    <a:pt x="681" y="319"/>
                  </a:cubicBezTo>
                  <a:cubicBezTo>
                    <a:pt x="786" y="253"/>
                    <a:pt x="839" y="229"/>
                    <a:pt x="897" y="207"/>
                  </a:cubicBezTo>
                  <a:cubicBezTo>
                    <a:pt x="954" y="184"/>
                    <a:pt x="980" y="212"/>
                    <a:pt x="1025" y="184"/>
                  </a:cubicBezTo>
                  <a:cubicBezTo>
                    <a:pt x="1069" y="155"/>
                    <a:pt x="1126" y="63"/>
                    <a:pt x="1167" y="35"/>
                  </a:cubicBezTo>
                  <a:cubicBezTo>
                    <a:pt x="1208" y="6"/>
                    <a:pt x="1226" y="0"/>
                    <a:pt x="1271" y="12"/>
                  </a:cubicBezTo>
                  <a:cubicBezTo>
                    <a:pt x="1315" y="23"/>
                    <a:pt x="1375" y="62"/>
                    <a:pt x="1436" y="102"/>
                  </a:cubicBezTo>
                </a:path>
              </a:pathLst>
            </a:custGeom>
            <a:noFill/>
            <a:ln w="7620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047" name="Freeform 7">
              <a:extLst>
                <a:ext uri="{FF2B5EF4-FFF2-40B4-BE49-F238E27FC236}">
                  <a16:creationId xmlns:a16="http://schemas.microsoft.com/office/drawing/2014/main" id="{D562E0B1-8148-4CE0-9016-95C4AE28FB5D}"/>
                </a:ext>
              </a:extLst>
            </p:cNvPr>
            <p:cNvSpPr>
              <a:spLocks/>
            </p:cNvSpPr>
            <p:nvPr/>
          </p:nvSpPr>
          <p:spPr bwMode="auto">
            <a:xfrm>
              <a:off x="4284" y="2625"/>
              <a:ext cx="86" cy="142"/>
            </a:xfrm>
            <a:custGeom>
              <a:avLst/>
              <a:gdLst>
                <a:gd name="T0" fmla="*/ 0 w 86"/>
                <a:gd name="T1" fmla="*/ 142 h 142"/>
                <a:gd name="T2" fmla="*/ 75 w 86"/>
                <a:gd name="T3" fmla="*/ 112 h 142"/>
                <a:gd name="T4" fmla="*/ 68 w 86"/>
                <a:gd name="T5" fmla="*/ 0 h 142"/>
                <a:gd name="T6" fmla="*/ 0 60000 65536"/>
                <a:gd name="T7" fmla="*/ 0 60000 65536"/>
                <a:gd name="T8" fmla="*/ 0 60000 65536"/>
                <a:gd name="T9" fmla="*/ 0 w 86"/>
                <a:gd name="T10" fmla="*/ 0 h 142"/>
                <a:gd name="T11" fmla="*/ 86 w 86"/>
                <a:gd name="T12" fmla="*/ 142 h 142"/>
              </a:gdLst>
              <a:ahLst/>
              <a:cxnLst>
                <a:cxn ang="T6">
                  <a:pos x="T0" y="T1"/>
                </a:cxn>
                <a:cxn ang="T7">
                  <a:pos x="T2" y="T3"/>
                </a:cxn>
                <a:cxn ang="T8">
                  <a:pos x="T4" y="T5"/>
                </a:cxn>
              </a:cxnLst>
              <a:rect l="T9" t="T10" r="T11" b="T12"/>
              <a:pathLst>
                <a:path w="86" h="142">
                  <a:moveTo>
                    <a:pt x="0" y="142"/>
                  </a:moveTo>
                  <a:cubicBezTo>
                    <a:pt x="31" y="138"/>
                    <a:pt x="63" y="135"/>
                    <a:pt x="75" y="112"/>
                  </a:cubicBezTo>
                  <a:cubicBezTo>
                    <a:pt x="86" y="88"/>
                    <a:pt x="77" y="44"/>
                    <a:pt x="68" y="0"/>
                  </a:cubicBezTo>
                </a:path>
              </a:pathLst>
            </a:custGeom>
            <a:noFill/>
            <a:ln w="762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048" name="Freeform 8">
              <a:extLst>
                <a:ext uri="{FF2B5EF4-FFF2-40B4-BE49-F238E27FC236}">
                  <a16:creationId xmlns:a16="http://schemas.microsoft.com/office/drawing/2014/main" id="{08B31D12-12F1-4204-8BA8-5CAB8F11D5E2}"/>
                </a:ext>
              </a:extLst>
            </p:cNvPr>
            <p:cNvSpPr>
              <a:spLocks/>
            </p:cNvSpPr>
            <p:nvPr/>
          </p:nvSpPr>
          <p:spPr bwMode="auto">
            <a:xfrm>
              <a:off x="2294" y="2206"/>
              <a:ext cx="1557" cy="1151"/>
            </a:xfrm>
            <a:custGeom>
              <a:avLst/>
              <a:gdLst>
                <a:gd name="T0" fmla="*/ 1 w 1557"/>
                <a:gd name="T1" fmla="*/ 1151 h 1151"/>
                <a:gd name="T2" fmla="*/ 9 w 1557"/>
                <a:gd name="T3" fmla="*/ 964 h 1151"/>
                <a:gd name="T4" fmla="*/ 54 w 1557"/>
                <a:gd name="T5" fmla="*/ 867 h 1151"/>
                <a:gd name="T6" fmla="*/ 166 w 1557"/>
                <a:gd name="T7" fmla="*/ 860 h 1151"/>
                <a:gd name="T8" fmla="*/ 248 w 1557"/>
                <a:gd name="T9" fmla="*/ 650 h 1151"/>
                <a:gd name="T10" fmla="*/ 278 w 1557"/>
                <a:gd name="T11" fmla="*/ 508 h 1151"/>
                <a:gd name="T12" fmla="*/ 502 w 1557"/>
                <a:gd name="T13" fmla="*/ 411 h 1151"/>
                <a:gd name="T14" fmla="*/ 644 w 1557"/>
                <a:gd name="T15" fmla="*/ 344 h 1151"/>
                <a:gd name="T16" fmla="*/ 779 w 1557"/>
                <a:gd name="T17" fmla="*/ 396 h 1151"/>
                <a:gd name="T18" fmla="*/ 943 w 1557"/>
                <a:gd name="T19" fmla="*/ 366 h 1151"/>
                <a:gd name="T20" fmla="*/ 1078 w 1557"/>
                <a:gd name="T21" fmla="*/ 224 h 1151"/>
                <a:gd name="T22" fmla="*/ 1175 w 1557"/>
                <a:gd name="T23" fmla="*/ 172 h 1151"/>
                <a:gd name="T24" fmla="*/ 1370 w 1557"/>
                <a:gd name="T25" fmla="*/ 262 h 1151"/>
                <a:gd name="T26" fmla="*/ 1474 w 1557"/>
                <a:gd name="T27" fmla="*/ 112 h 1151"/>
                <a:gd name="T28" fmla="*/ 1557 w 1557"/>
                <a:gd name="T29" fmla="*/ 0 h 1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57"/>
                <a:gd name="T46" fmla="*/ 0 h 1151"/>
                <a:gd name="T47" fmla="*/ 1557 w 1557"/>
                <a:gd name="T48" fmla="*/ 1151 h 11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57" h="1151">
                  <a:moveTo>
                    <a:pt x="1" y="1151"/>
                  </a:moveTo>
                  <a:cubicBezTo>
                    <a:pt x="0" y="1081"/>
                    <a:pt x="0" y="1011"/>
                    <a:pt x="9" y="964"/>
                  </a:cubicBezTo>
                  <a:cubicBezTo>
                    <a:pt x="17" y="916"/>
                    <a:pt x="27" y="884"/>
                    <a:pt x="54" y="867"/>
                  </a:cubicBezTo>
                  <a:cubicBezTo>
                    <a:pt x="80" y="849"/>
                    <a:pt x="133" y="896"/>
                    <a:pt x="166" y="860"/>
                  </a:cubicBezTo>
                  <a:cubicBezTo>
                    <a:pt x="198" y="823"/>
                    <a:pt x="229" y="708"/>
                    <a:pt x="248" y="650"/>
                  </a:cubicBezTo>
                  <a:cubicBezTo>
                    <a:pt x="266" y="591"/>
                    <a:pt x="235" y="547"/>
                    <a:pt x="278" y="508"/>
                  </a:cubicBezTo>
                  <a:cubicBezTo>
                    <a:pt x="320" y="468"/>
                    <a:pt x="441" y="438"/>
                    <a:pt x="502" y="411"/>
                  </a:cubicBezTo>
                  <a:cubicBezTo>
                    <a:pt x="562" y="383"/>
                    <a:pt x="598" y="346"/>
                    <a:pt x="644" y="344"/>
                  </a:cubicBezTo>
                  <a:cubicBezTo>
                    <a:pt x="690" y="341"/>
                    <a:pt x="729" y="392"/>
                    <a:pt x="779" y="396"/>
                  </a:cubicBezTo>
                  <a:cubicBezTo>
                    <a:pt x="828" y="399"/>
                    <a:pt x="893" y="394"/>
                    <a:pt x="943" y="366"/>
                  </a:cubicBezTo>
                  <a:cubicBezTo>
                    <a:pt x="992" y="337"/>
                    <a:pt x="1039" y="256"/>
                    <a:pt x="1078" y="224"/>
                  </a:cubicBezTo>
                  <a:cubicBezTo>
                    <a:pt x="1116" y="191"/>
                    <a:pt x="1126" y="165"/>
                    <a:pt x="1175" y="172"/>
                  </a:cubicBezTo>
                  <a:cubicBezTo>
                    <a:pt x="1223" y="178"/>
                    <a:pt x="1320" y="271"/>
                    <a:pt x="1370" y="262"/>
                  </a:cubicBezTo>
                  <a:cubicBezTo>
                    <a:pt x="1419" y="252"/>
                    <a:pt x="1442" y="155"/>
                    <a:pt x="1474" y="112"/>
                  </a:cubicBezTo>
                  <a:cubicBezTo>
                    <a:pt x="1505" y="68"/>
                    <a:pt x="1531" y="34"/>
                    <a:pt x="1557" y="0"/>
                  </a:cubicBezTo>
                </a:path>
              </a:pathLst>
            </a:custGeom>
            <a:noFill/>
            <a:ln w="762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89161" name="Text Box 9">
            <a:extLst>
              <a:ext uri="{FF2B5EF4-FFF2-40B4-BE49-F238E27FC236}">
                <a16:creationId xmlns:a16="http://schemas.microsoft.com/office/drawing/2014/main" id="{CA9120F7-DE51-4138-A3BF-E043B06AF458}"/>
              </a:ext>
            </a:extLst>
          </p:cNvPr>
          <p:cNvSpPr txBox="1">
            <a:spLocks noChangeArrowheads="1"/>
          </p:cNvSpPr>
          <p:nvPr/>
        </p:nvSpPr>
        <p:spPr bwMode="auto">
          <a:xfrm>
            <a:off x="6659563" y="692150"/>
            <a:ext cx="18732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Cyrl-CS" altLang="en-US" sz="2000" b="1">
                <a:solidFill>
                  <a:srgbClr val="66FF33"/>
                </a:solidFill>
                <a:latin typeface="Times" panose="02020603050405020304" pitchFamily="18" charset="0"/>
              </a:rPr>
              <a:t>примарна мотрорна кора</a:t>
            </a:r>
            <a:endParaRPr lang="en-US" altLang="en-US" sz="2000" b="1">
              <a:solidFill>
                <a:srgbClr val="66FF33"/>
              </a:solidFill>
              <a:latin typeface="Times" panose="02020603050405020304" pitchFamily="18" charset="0"/>
            </a:endParaRPr>
          </a:p>
          <a:p>
            <a:pPr algn="ctr">
              <a:spcBef>
                <a:spcPct val="0"/>
              </a:spcBef>
              <a:buSzTx/>
              <a:buFontTx/>
              <a:buNone/>
            </a:pPr>
            <a:r>
              <a:rPr lang="en-US" altLang="en-US" sz="2000" b="1">
                <a:solidFill>
                  <a:srgbClr val="66FF33"/>
                </a:solidFill>
                <a:latin typeface="Times" panose="02020603050405020304" pitchFamily="18" charset="0"/>
              </a:rPr>
              <a:t>BA 4</a:t>
            </a:r>
          </a:p>
        </p:txBody>
      </p:sp>
      <p:sp>
        <p:nvSpPr>
          <p:cNvPr id="689162" name="Text Box 10">
            <a:extLst>
              <a:ext uri="{FF2B5EF4-FFF2-40B4-BE49-F238E27FC236}">
                <a16:creationId xmlns:a16="http://schemas.microsoft.com/office/drawing/2014/main" id="{4DF41F02-9CCD-4FBE-908F-1EEFA4EC03FA}"/>
              </a:ext>
            </a:extLst>
          </p:cNvPr>
          <p:cNvSpPr txBox="1">
            <a:spLocks noChangeArrowheads="1"/>
          </p:cNvSpPr>
          <p:nvPr/>
        </p:nvSpPr>
        <p:spPr bwMode="auto">
          <a:xfrm>
            <a:off x="2543175" y="812800"/>
            <a:ext cx="35020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Cyrl-CS" altLang="en-US" sz="2000" b="1">
                <a:solidFill>
                  <a:srgbClr val="66FF33"/>
                </a:solidFill>
                <a:latin typeface="Times" panose="02020603050405020304" pitchFamily="18" charset="0"/>
              </a:rPr>
              <a:t>премотрорна</a:t>
            </a:r>
            <a:r>
              <a:rPr lang="en-US" altLang="en-US" sz="2000" b="1">
                <a:solidFill>
                  <a:srgbClr val="66FF33"/>
                </a:solidFill>
                <a:latin typeface="Times" panose="02020603050405020304" pitchFamily="18" charset="0"/>
              </a:rPr>
              <a:t>/</a:t>
            </a:r>
            <a:r>
              <a:rPr lang="sr-Cyrl-CS" altLang="en-US" sz="2000" b="1">
                <a:solidFill>
                  <a:srgbClr val="66FF33"/>
                </a:solidFill>
                <a:latin typeface="Times" panose="02020603050405020304" pitchFamily="18" charset="0"/>
              </a:rPr>
              <a:t>суплементарна</a:t>
            </a:r>
            <a:endParaRPr lang="en-US" altLang="en-US" sz="2000" b="1">
              <a:solidFill>
                <a:srgbClr val="66FF33"/>
              </a:solidFill>
              <a:latin typeface="Times" panose="02020603050405020304" pitchFamily="18" charset="0"/>
            </a:endParaRPr>
          </a:p>
          <a:p>
            <a:pPr algn="ctr">
              <a:spcBef>
                <a:spcPct val="0"/>
              </a:spcBef>
              <a:buSzTx/>
              <a:buFontTx/>
              <a:buNone/>
            </a:pPr>
            <a:r>
              <a:rPr lang="sr-Cyrl-CS" altLang="en-US" sz="2000" b="1">
                <a:solidFill>
                  <a:srgbClr val="66FF33"/>
                </a:solidFill>
                <a:latin typeface="Times" panose="02020603050405020304" pitchFamily="18" charset="0"/>
              </a:rPr>
              <a:t>моторна</a:t>
            </a:r>
            <a:r>
              <a:rPr lang="en-US" altLang="en-US" sz="2000" b="1">
                <a:solidFill>
                  <a:srgbClr val="66FF33"/>
                </a:solidFill>
                <a:latin typeface="Times" panose="02020603050405020304" pitchFamily="18" charset="0"/>
              </a:rPr>
              <a:t> </a:t>
            </a:r>
            <a:r>
              <a:rPr lang="sr-Cyrl-CS" altLang="en-US" sz="2000" b="1">
                <a:solidFill>
                  <a:srgbClr val="66FF33"/>
                </a:solidFill>
                <a:latin typeface="Times" panose="02020603050405020304" pitchFamily="18" charset="0"/>
              </a:rPr>
              <a:t> кора</a:t>
            </a:r>
            <a:endParaRPr lang="en-US" altLang="en-US" sz="2000" b="1">
              <a:solidFill>
                <a:srgbClr val="66FF33"/>
              </a:solidFill>
              <a:latin typeface="Times" panose="02020603050405020304" pitchFamily="18" charset="0"/>
            </a:endParaRPr>
          </a:p>
          <a:p>
            <a:pPr algn="ctr">
              <a:spcBef>
                <a:spcPct val="0"/>
              </a:spcBef>
              <a:buSzTx/>
              <a:buFontTx/>
              <a:buNone/>
            </a:pPr>
            <a:r>
              <a:rPr lang="en-US" altLang="en-US" sz="2000" b="1">
                <a:solidFill>
                  <a:srgbClr val="66FF33"/>
                </a:solidFill>
                <a:latin typeface="Times" panose="02020603050405020304" pitchFamily="18" charset="0"/>
              </a:rPr>
              <a:t>BA 6</a:t>
            </a:r>
          </a:p>
        </p:txBody>
      </p:sp>
      <p:sp>
        <p:nvSpPr>
          <p:cNvPr id="689163" name="Text Box 11">
            <a:extLst>
              <a:ext uri="{FF2B5EF4-FFF2-40B4-BE49-F238E27FC236}">
                <a16:creationId xmlns:a16="http://schemas.microsoft.com/office/drawing/2014/main" id="{8362EA94-C18A-4B1F-8462-267244D7092C}"/>
              </a:ext>
            </a:extLst>
          </p:cNvPr>
          <p:cNvSpPr txBox="1">
            <a:spLocks noChangeArrowheads="1"/>
          </p:cNvSpPr>
          <p:nvPr/>
        </p:nvSpPr>
        <p:spPr bwMode="auto">
          <a:xfrm>
            <a:off x="874713" y="830263"/>
            <a:ext cx="15065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Cyrl-CS" altLang="en-US" sz="2000" b="1">
                <a:solidFill>
                  <a:srgbClr val="66FF33"/>
                </a:solidFill>
                <a:latin typeface="Times" panose="02020603050405020304" pitchFamily="18" charset="0"/>
              </a:rPr>
              <a:t>фронтално </a:t>
            </a:r>
          </a:p>
          <a:p>
            <a:pPr algn="ctr">
              <a:spcBef>
                <a:spcPct val="0"/>
              </a:spcBef>
              <a:buSzTx/>
              <a:buFontTx/>
              <a:buNone/>
            </a:pPr>
            <a:r>
              <a:rPr lang="sr-Cyrl-CS" altLang="en-US" sz="2000" b="1">
                <a:solidFill>
                  <a:srgbClr val="66FF33"/>
                </a:solidFill>
                <a:latin typeface="Times" panose="02020603050405020304" pitchFamily="18" charset="0"/>
              </a:rPr>
              <a:t>очно поље</a:t>
            </a:r>
            <a:endParaRPr lang="en-US" altLang="en-US" sz="2000" b="1">
              <a:solidFill>
                <a:srgbClr val="66FF33"/>
              </a:solidFill>
              <a:latin typeface="Times" panose="02020603050405020304" pitchFamily="18" charset="0"/>
            </a:endParaRPr>
          </a:p>
          <a:p>
            <a:pPr algn="ctr">
              <a:spcBef>
                <a:spcPct val="0"/>
              </a:spcBef>
              <a:buSzTx/>
              <a:buFontTx/>
              <a:buNone/>
            </a:pPr>
            <a:r>
              <a:rPr lang="en-US" altLang="en-US" sz="2000" b="1">
                <a:solidFill>
                  <a:srgbClr val="66FF33"/>
                </a:solidFill>
                <a:latin typeface="Times" panose="02020603050405020304" pitchFamily="18" charset="0"/>
              </a:rPr>
              <a:t>BA 8</a:t>
            </a:r>
          </a:p>
        </p:txBody>
      </p:sp>
      <p:grpSp>
        <p:nvGrpSpPr>
          <p:cNvPr id="3" name="Group 12">
            <a:extLst>
              <a:ext uri="{FF2B5EF4-FFF2-40B4-BE49-F238E27FC236}">
                <a16:creationId xmlns:a16="http://schemas.microsoft.com/office/drawing/2014/main" id="{3BB95082-65E3-413E-9476-7DA34E52684E}"/>
              </a:ext>
            </a:extLst>
          </p:cNvPr>
          <p:cNvGrpSpPr>
            <a:grpSpLocks/>
          </p:cNvGrpSpPr>
          <p:nvPr/>
        </p:nvGrpSpPr>
        <p:grpSpPr bwMode="auto">
          <a:xfrm>
            <a:off x="3236913" y="1358900"/>
            <a:ext cx="3433762" cy="3011488"/>
            <a:chOff x="2039" y="856"/>
            <a:chExt cx="2163" cy="1897"/>
          </a:xfrm>
        </p:grpSpPr>
        <p:sp>
          <p:nvSpPr>
            <p:cNvPr id="129042" name="Freeform 13">
              <a:extLst>
                <a:ext uri="{FF2B5EF4-FFF2-40B4-BE49-F238E27FC236}">
                  <a16:creationId xmlns:a16="http://schemas.microsoft.com/office/drawing/2014/main" id="{0A090D97-DA0D-4A15-9753-31C41709238B}"/>
                </a:ext>
              </a:extLst>
            </p:cNvPr>
            <p:cNvSpPr>
              <a:spLocks/>
            </p:cNvSpPr>
            <p:nvPr/>
          </p:nvSpPr>
          <p:spPr bwMode="auto">
            <a:xfrm>
              <a:off x="2039" y="1295"/>
              <a:ext cx="914" cy="1458"/>
            </a:xfrm>
            <a:custGeom>
              <a:avLst/>
              <a:gdLst>
                <a:gd name="T0" fmla="*/ 905 w 922"/>
                <a:gd name="T1" fmla="*/ 29 h 1465"/>
                <a:gd name="T2" fmla="*/ 803 w 922"/>
                <a:gd name="T3" fmla="*/ 14 h 1465"/>
                <a:gd name="T4" fmla="*/ 620 w 922"/>
                <a:gd name="T5" fmla="*/ 51 h 1465"/>
                <a:gd name="T6" fmla="*/ 560 w 922"/>
                <a:gd name="T7" fmla="*/ 131 h 1465"/>
                <a:gd name="T8" fmla="*/ 553 w 922"/>
                <a:gd name="T9" fmla="*/ 206 h 1465"/>
                <a:gd name="T10" fmla="*/ 399 w 922"/>
                <a:gd name="T11" fmla="*/ 281 h 1465"/>
                <a:gd name="T12" fmla="*/ 347 w 922"/>
                <a:gd name="T13" fmla="*/ 421 h 1465"/>
                <a:gd name="T14" fmla="*/ 377 w 922"/>
                <a:gd name="T15" fmla="*/ 531 h 1465"/>
                <a:gd name="T16" fmla="*/ 245 w 922"/>
                <a:gd name="T17" fmla="*/ 591 h 1465"/>
                <a:gd name="T18" fmla="*/ 200 w 922"/>
                <a:gd name="T19" fmla="*/ 658 h 1465"/>
                <a:gd name="T20" fmla="*/ 222 w 922"/>
                <a:gd name="T21" fmla="*/ 738 h 1465"/>
                <a:gd name="T22" fmla="*/ 207 w 922"/>
                <a:gd name="T23" fmla="*/ 813 h 1465"/>
                <a:gd name="T24" fmla="*/ 192 w 922"/>
                <a:gd name="T25" fmla="*/ 903 h 1465"/>
                <a:gd name="T26" fmla="*/ 82 w 922"/>
                <a:gd name="T27" fmla="*/ 873 h 1465"/>
                <a:gd name="T28" fmla="*/ 9 w 922"/>
                <a:gd name="T29" fmla="*/ 1006 h 1465"/>
                <a:gd name="T30" fmla="*/ 32 w 922"/>
                <a:gd name="T31" fmla="*/ 1190 h 1465"/>
                <a:gd name="T32" fmla="*/ 177 w 922"/>
                <a:gd name="T33" fmla="*/ 1360 h 1465"/>
                <a:gd name="T34" fmla="*/ 282 w 922"/>
                <a:gd name="T35" fmla="*/ 1450 h 1465"/>
                <a:gd name="T36" fmla="*/ 472 w 922"/>
                <a:gd name="T37" fmla="*/ 1354 h 1465"/>
                <a:gd name="T38" fmla="*/ 465 w 922"/>
                <a:gd name="T39" fmla="*/ 1228 h 1465"/>
                <a:gd name="T40" fmla="*/ 420 w 922"/>
                <a:gd name="T41" fmla="*/ 1095 h 1465"/>
                <a:gd name="T42" fmla="*/ 332 w 922"/>
                <a:gd name="T43" fmla="*/ 1020 h 1465"/>
                <a:gd name="T44" fmla="*/ 340 w 922"/>
                <a:gd name="T45" fmla="*/ 880 h 1465"/>
                <a:gd name="T46" fmla="*/ 465 w 922"/>
                <a:gd name="T47" fmla="*/ 738 h 1465"/>
                <a:gd name="T48" fmla="*/ 626 w 922"/>
                <a:gd name="T49" fmla="*/ 673 h 1465"/>
                <a:gd name="T50" fmla="*/ 538 w 922"/>
                <a:gd name="T51" fmla="*/ 524 h 1465"/>
                <a:gd name="T52" fmla="*/ 545 w 922"/>
                <a:gd name="T53" fmla="*/ 421 h 1465"/>
                <a:gd name="T54" fmla="*/ 655 w 922"/>
                <a:gd name="T55" fmla="*/ 346 h 1465"/>
                <a:gd name="T56" fmla="*/ 818 w 922"/>
                <a:gd name="T57" fmla="*/ 331 h 1465"/>
                <a:gd name="T58" fmla="*/ 876 w 922"/>
                <a:gd name="T59" fmla="*/ 288 h 1465"/>
                <a:gd name="T60" fmla="*/ 795 w 922"/>
                <a:gd name="T61" fmla="*/ 184 h 1465"/>
                <a:gd name="T62" fmla="*/ 905 w 922"/>
                <a:gd name="T63" fmla="*/ 29 h 14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22"/>
                <a:gd name="T97" fmla="*/ 0 h 1465"/>
                <a:gd name="T98" fmla="*/ 922 w 922"/>
                <a:gd name="T99" fmla="*/ 1465 h 14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22" h="1465">
                  <a:moveTo>
                    <a:pt x="921" y="29"/>
                  </a:moveTo>
                  <a:cubicBezTo>
                    <a:pt x="922" y="0"/>
                    <a:pt x="865" y="10"/>
                    <a:pt x="817" y="14"/>
                  </a:cubicBezTo>
                  <a:cubicBezTo>
                    <a:pt x="768" y="17"/>
                    <a:pt x="671" y="31"/>
                    <a:pt x="630" y="51"/>
                  </a:cubicBezTo>
                  <a:cubicBezTo>
                    <a:pt x="588" y="70"/>
                    <a:pt x="581" y="106"/>
                    <a:pt x="570" y="133"/>
                  </a:cubicBezTo>
                  <a:cubicBezTo>
                    <a:pt x="558" y="159"/>
                    <a:pt x="590" y="183"/>
                    <a:pt x="563" y="208"/>
                  </a:cubicBezTo>
                  <a:cubicBezTo>
                    <a:pt x="535" y="233"/>
                    <a:pt x="440" y="246"/>
                    <a:pt x="406" y="283"/>
                  </a:cubicBezTo>
                  <a:cubicBezTo>
                    <a:pt x="371" y="319"/>
                    <a:pt x="356" y="382"/>
                    <a:pt x="353" y="425"/>
                  </a:cubicBezTo>
                  <a:cubicBezTo>
                    <a:pt x="349" y="467"/>
                    <a:pt x="400" y="508"/>
                    <a:pt x="383" y="537"/>
                  </a:cubicBezTo>
                  <a:cubicBezTo>
                    <a:pt x="365" y="565"/>
                    <a:pt x="278" y="575"/>
                    <a:pt x="249" y="597"/>
                  </a:cubicBezTo>
                  <a:cubicBezTo>
                    <a:pt x="219" y="618"/>
                    <a:pt x="207" y="639"/>
                    <a:pt x="204" y="664"/>
                  </a:cubicBezTo>
                  <a:cubicBezTo>
                    <a:pt x="200" y="688"/>
                    <a:pt x="224" y="720"/>
                    <a:pt x="226" y="746"/>
                  </a:cubicBezTo>
                  <a:cubicBezTo>
                    <a:pt x="227" y="772"/>
                    <a:pt x="215" y="793"/>
                    <a:pt x="211" y="821"/>
                  </a:cubicBezTo>
                  <a:cubicBezTo>
                    <a:pt x="206" y="848"/>
                    <a:pt x="217" y="901"/>
                    <a:pt x="196" y="911"/>
                  </a:cubicBezTo>
                  <a:cubicBezTo>
                    <a:pt x="174" y="921"/>
                    <a:pt x="115" y="863"/>
                    <a:pt x="84" y="881"/>
                  </a:cubicBezTo>
                  <a:cubicBezTo>
                    <a:pt x="52" y="898"/>
                    <a:pt x="17" y="962"/>
                    <a:pt x="9" y="1016"/>
                  </a:cubicBezTo>
                  <a:cubicBezTo>
                    <a:pt x="0" y="1069"/>
                    <a:pt x="3" y="1142"/>
                    <a:pt x="32" y="1202"/>
                  </a:cubicBezTo>
                  <a:cubicBezTo>
                    <a:pt x="60" y="1261"/>
                    <a:pt x="138" y="1330"/>
                    <a:pt x="181" y="1374"/>
                  </a:cubicBezTo>
                  <a:cubicBezTo>
                    <a:pt x="223" y="1417"/>
                    <a:pt x="236" y="1465"/>
                    <a:pt x="286" y="1464"/>
                  </a:cubicBezTo>
                  <a:cubicBezTo>
                    <a:pt x="335" y="1462"/>
                    <a:pt x="448" y="1404"/>
                    <a:pt x="480" y="1367"/>
                  </a:cubicBezTo>
                  <a:cubicBezTo>
                    <a:pt x="511" y="1329"/>
                    <a:pt x="481" y="1283"/>
                    <a:pt x="473" y="1240"/>
                  </a:cubicBezTo>
                  <a:cubicBezTo>
                    <a:pt x="464" y="1196"/>
                    <a:pt x="450" y="1139"/>
                    <a:pt x="428" y="1105"/>
                  </a:cubicBezTo>
                  <a:cubicBezTo>
                    <a:pt x="405" y="1070"/>
                    <a:pt x="351" y="1066"/>
                    <a:pt x="338" y="1030"/>
                  </a:cubicBezTo>
                  <a:cubicBezTo>
                    <a:pt x="324" y="993"/>
                    <a:pt x="323" y="935"/>
                    <a:pt x="346" y="888"/>
                  </a:cubicBezTo>
                  <a:cubicBezTo>
                    <a:pt x="368" y="840"/>
                    <a:pt x="424" y="780"/>
                    <a:pt x="473" y="746"/>
                  </a:cubicBezTo>
                  <a:cubicBezTo>
                    <a:pt x="521" y="711"/>
                    <a:pt x="624" y="715"/>
                    <a:pt x="637" y="679"/>
                  </a:cubicBezTo>
                  <a:cubicBezTo>
                    <a:pt x="649" y="643"/>
                    <a:pt x="561" y="572"/>
                    <a:pt x="548" y="530"/>
                  </a:cubicBezTo>
                  <a:cubicBezTo>
                    <a:pt x="534" y="487"/>
                    <a:pt x="535" y="454"/>
                    <a:pt x="555" y="425"/>
                  </a:cubicBezTo>
                  <a:cubicBezTo>
                    <a:pt x="574" y="395"/>
                    <a:pt x="620" y="365"/>
                    <a:pt x="667" y="350"/>
                  </a:cubicBezTo>
                  <a:cubicBezTo>
                    <a:pt x="713" y="335"/>
                    <a:pt x="794" y="344"/>
                    <a:pt x="832" y="335"/>
                  </a:cubicBezTo>
                  <a:cubicBezTo>
                    <a:pt x="869" y="325"/>
                    <a:pt x="895" y="314"/>
                    <a:pt x="892" y="290"/>
                  </a:cubicBezTo>
                  <a:cubicBezTo>
                    <a:pt x="888" y="265"/>
                    <a:pt x="799" y="229"/>
                    <a:pt x="809" y="186"/>
                  </a:cubicBezTo>
                  <a:cubicBezTo>
                    <a:pt x="818" y="142"/>
                    <a:pt x="919" y="57"/>
                    <a:pt x="921" y="29"/>
                  </a:cubicBezTo>
                  <a:close/>
                </a:path>
              </a:pathLst>
            </a:custGeom>
            <a:solidFill>
              <a:srgbClr val="FF0000">
                <a:alpha val="50195"/>
              </a:srgbClr>
            </a:solidFill>
            <a:ln w="19050">
              <a:solidFill>
                <a:srgbClr val="FF0000"/>
              </a:solidFill>
              <a:round/>
              <a:headEnd/>
              <a:tailEnd/>
            </a:ln>
          </p:spPr>
          <p:txBody>
            <a:bodyPr wrap="none" anchor="ctr"/>
            <a:lstStyle/>
            <a:p>
              <a:endParaRPr lang="en-US"/>
            </a:p>
          </p:txBody>
        </p:sp>
        <p:sp>
          <p:nvSpPr>
            <p:cNvPr id="129043" name="Line 14">
              <a:extLst>
                <a:ext uri="{FF2B5EF4-FFF2-40B4-BE49-F238E27FC236}">
                  <a16:creationId xmlns:a16="http://schemas.microsoft.com/office/drawing/2014/main" id="{AF3A0F3E-C910-4664-850C-7E3E2DC5723C}"/>
                </a:ext>
              </a:extLst>
            </p:cNvPr>
            <p:cNvSpPr>
              <a:spLocks noChangeShapeType="1"/>
            </p:cNvSpPr>
            <p:nvPr/>
          </p:nvSpPr>
          <p:spPr bwMode="auto">
            <a:xfrm flipH="1">
              <a:off x="2692" y="856"/>
              <a:ext cx="1510" cy="63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5">
            <a:extLst>
              <a:ext uri="{FF2B5EF4-FFF2-40B4-BE49-F238E27FC236}">
                <a16:creationId xmlns:a16="http://schemas.microsoft.com/office/drawing/2014/main" id="{90CFD47F-A8BA-45F5-9007-C5C06E8305FF}"/>
              </a:ext>
            </a:extLst>
          </p:cNvPr>
          <p:cNvGrpSpPr>
            <a:grpSpLocks/>
          </p:cNvGrpSpPr>
          <p:nvPr/>
        </p:nvGrpSpPr>
        <p:grpSpPr bwMode="auto">
          <a:xfrm>
            <a:off x="3349625" y="1584325"/>
            <a:ext cx="814388" cy="1719263"/>
            <a:chOff x="2110" y="998"/>
            <a:chExt cx="513" cy="1083"/>
          </a:xfrm>
        </p:grpSpPr>
        <p:sp>
          <p:nvSpPr>
            <p:cNvPr id="129040" name="Freeform 16">
              <a:extLst>
                <a:ext uri="{FF2B5EF4-FFF2-40B4-BE49-F238E27FC236}">
                  <a16:creationId xmlns:a16="http://schemas.microsoft.com/office/drawing/2014/main" id="{A2DD9D23-7EE9-4ECB-B8FC-757275C41A28}"/>
                </a:ext>
              </a:extLst>
            </p:cNvPr>
            <p:cNvSpPr>
              <a:spLocks/>
            </p:cNvSpPr>
            <p:nvPr/>
          </p:nvSpPr>
          <p:spPr bwMode="auto">
            <a:xfrm>
              <a:off x="2110" y="1404"/>
              <a:ext cx="513" cy="677"/>
            </a:xfrm>
            <a:custGeom>
              <a:avLst/>
              <a:gdLst>
                <a:gd name="T0" fmla="*/ 484 w 513"/>
                <a:gd name="T1" fmla="*/ 9 h 677"/>
                <a:gd name="T2" fmla="*/ 387 w 513"/>
                <a:gd name="T3" fmla="*/ 32 h 677"/>
                <a:gd name="T4" fmla="*/ 252 w 513"/>
                <a:gd name="T5" fmla="*/ 24 h 677"/>
                <a:gd name="T6" fmla="*/ 65 w 513"/>
                <a:gd name="T7" fmla="*/ 114 h 677"/>
                <a:gd name="T8" fmla="*/ 28 w 513"/>
                <a:gd name="T9" fmla="*/ 159 h 677"/>
                <a:gd name="T10" fmla="*/ 5 w 513"/>
                <a:gd name="T11" fmla="*/ 278 h 677"/>
                <a:gd name="T12" fmla="*/ 58 w 513"/>
                <a:gd name="T13" fmla="*/ 406 h 677"/>
                <a:gd name="T14" fmla="*/ 95 w 513"/>
                <a:gd name="T15" fmla="*/ 578 h 677"/>
                <a:gd name="T16" fmla="*/ 148 w 513"/>
                <a:gd name="T17" fmla="*/ 667 h 677"/>
                <a:gd name="T18" fmla="*/ 133 w 513"/>
                <a:gd name="T19" fmla="*/ 518 h 677"/>
                <a:gd name="T20" fmla="*/ 222 w 513"/>
                <a:gd name="T21" fmla="*/ 465 h 677"/>
                <a:gd name="T22" fmla="*/ 312 w 513"/>
                <a:gd name="T23" fmla="*/ 435 h 677"/>
                <a:gd name="T24" fmla="*/ 297 w 513"/>
                <a:gd name="T25" fmla="*/ 353 h 677"/>
                <a:gd name="T26" fmla="*/ 282 w 513"/>
                <a:gd name="T27" fmla="*/ 241 h 677"/>
                <a:gd name="T28" fmla="*/ 342 w 513"/>
                <a:gd name="T29" fmla="*/ 151 h 677"/>
                <a:gd name="T30" fmla="*/ 447 w 513"/>
                <a:gd name="T31" fmla="*/ 114 h 677"/>
                <a:gd name="T32" fmla="*/ 506 w 513"/>
                <a:gd name="T33" fmla="*/ 84 h 677"/>
                <a:gd name="T34" fmla="*/ 484 w 513"/>
                <a:gd name="T35" fmla="*/ 9 h 6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3"/>
                <a:gd name="T55" fmla="*/ 0 h 677"/>
                <a:gd name="T56" fmla="*/ 513 w 513"/>
                <a:gd name="T57" fmla="*/ 677 h 6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3" h="677">
                  <a:moveTo>
                    <a:pt x="484" y="9"/>
                  </a:moveTo>
                  <a:cubicBezTo>
                    <a:pt x="464" y="0"/>
                    <a:pt x="425" y="29"/>
                    <a:pt x="387" y="32"/>
                  </a:cubicBezTo>
                  <a:cubicBezTo>
                    <a:pt x="348" y="34"/>
                    <a:pt x="305" y="10"/>
                    <a:pt x="252" y="24"/>
                  </a:cubicBezTo>
                  <a:cubicBezTo>
                    <a:pt x="198" y="37"/>
                    <a:pt x="102" y="91"/>
                    <a:pt x="65" y="114"/>
                  </a:cubicBezTo>
                  <a:cubicBezTo>
                    <a:pt x="27" y="136"/>
                    <a:pt x="38" y="131"/>
                    <a:pt x="28" y="159"/>
                  </a:cubicBezTo>
                  <a:cubicBezTo>
                    <a:pt x="18" y="186"/>
                    <a:pt x="0" y="236"/>
                    <a:pt x="5" y="278"/>
                  </a:cubicBezTo>
                  <a:cubicBezTo>
                    <a:pt x="10" y="319"/>
                    <a:pt x="43" y="356"/>
                    <a:pt x="58" y="406"/>
                  </a:cubicBezTo>
                  <a:cubicBezTo>
                    <a:pt x="73" y="456"/>
                    <a:pt x="80" y="534"/>
                    <a:pt x="95" y="578"/>
                  </a:cubicBezTo>
                  <a:cubicBezTo>
                    <a:pt x="109" y="621"/>
                    <a:pt x="141" y="677"/>
                    <a:pt x="148" y="667"/>
                  </a:cubicBezTo>
                  <a:cubicBezTo>
                    <a:pt x="154" y="657"/>
                    <a:pt x="120" y="551"/>
                    <a:pt x="133" y="518"/>
                  </a:cubicBezTo>
                  <a:cubicBezTo>
                    <a:pt x="145" y="484"/>
                    <a:pt x="192" y="478"/>
                    <a:pt x="222" y="465"/>
                  </a:cubicBezTo>
                  <a:cubicBezTo>
                    <a:pt x="251" y="451"/>
                    <a:pt x="299" y="453"/>
                    <a:pt x="312" y="435"/>
                  </a:cubicBezTo>
                  <a:cubicBezTo>
                    <a:pt x="324" y="416"/>
                    <a:pt x="302" y="385"/>
                    <a:pt x="297" y="353"/>
                  </a:cubicBezTo>
                  <a:cubicBezTo>
                    <a:pt x="292" y="320"/>
                    <a:pt x="274" y="274"/>
                    <a:pt x="282" y="241"/>
                  </a:cubicBezTo>
                  <a:cubicBezTo>
                    <a:pt x="289" y="207"/>
                    <a:pt x="314" y="172"/>
                    <a:pt x="342" y="151"/>
                  </a:cubicBezTo>
                  <a:cubicBezTo>
                    <a:pt x="369" y="129"/>
                    <a:pt x="419" y="125"/>
                    <a:pt x="447" y="114"/>
                  </a:cubicBezTo>
                  <a:cubicBezTo>
                    <a:pt x="474" y="102"/>
                    <a:pt x="498" y="101"/>
                    <a:pt x="506" y="84"/>
                  </a:cubicBezTo>
                  <a:cubicBezTo>
                    <a:pt x="513" y="66"/>
                    <a:pt x="503" y="17"/>
                    <a:pt x="484" y="9"/>
                  </a:cubicBezTo>
                  <a:close/>
                </a:path>
              </a:pathLst>
            </a:custGeom>
            <a:solidFill>
              <a:srgbClr val="0000CC">
                <a:alpha val="50195"/>
              </a:srgbClr>
            </a:solidFill>
            <a:ln w="19050">
              <a:solidFill>
                <a:schemeClr val="accent2"/>
              </a:solidFill>
              <a:round/>
              <a:headEnd/>
              <a:tailEnd/>
            </a:ln>
          </p:spPr>
          <p:txBody>
            <a:bodyPr wrap="none" anchor="ctr"/>
            <a:lstStyle/>
            <a:p>
              <a:endParaRPr lang="en-US"/>
            </a:p>
          </p:txBody>
        </p:sp>
        <p:sp>
          <p:nvSpPr>
            <p:cNvPr id="129041" name="Line 17">
              <a:extLst>
                <a:ext uri="{FF2B5EF4-FFF2-40B4-BE49-F238E27FC236}">
                  <a16:creationId xmlns:a16="http://schemas.microsoft.com/office/drawing/2014/main" id="{92A53B02-7572-482A-8039-90A0B68C61DF}"/>
                </a:ext>
              </a:extLst>
            </p:cNvPr>
            <p:cNvSpPr>
              <a:spLocks noChangeShapeType="1"/>
            </p:cNvSpPr>
            <p:nvPr/>
          </p:nvSpPr>
          <p:spPr bwMode="auto">
            <a:xfrm flipH="1">
              <a:off x="2265" y="998"/>
              <a:ext cx="90" cy="59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18">
            <a:extLst>
              <a:ext uri="{FF2B5EF4-FFF2-40B4-BE49-F238E27FC236}">
                <a16:creationId xmlns:a16="http://schemas.microsoft.com/office/drawing/2014/main" id="{83974A3C-B040-4162-AC5E-86E1811BB9AA}"/>
              </a:ext>
            </a:extLst>
          </p:cNvPr>
          <p:cNvGrpSpPr>
            <a:grpSpLocks/>
          </p:cNvGrpSpPr>
          <p:nvPr/>
        </p:nvGrpSpPr>
        <p:grpSpPr bwMode="auto">
          <a:xfrm>
            <a:off x="1995488" y="1444625"/>
            <a:ext cx="1558925" cy="1998663"/>
            <a:chOff x="1093" y="947"/>
            <a:chExt cx="1146" cy="1222"/>
          </a:xfrm>
        </p:grpSpPr>
        <p:sp>
          <p:nvSpPr>
            <p:cNvPr id="129038" name="Freeform 19">
              <a:extLst>
                <a:ext uri="{FF2B5EF4-FFF2-40B4-BE49-F238E27FC236}">
                  <a16:creationId xmlns:a16="http://schemas.microsoft.com/office/drawing/2014/main" id="{BB8AB93C-A110-4CE9-9B08-9697F2BC8955}"/>
                </a:ext>
              </a:extLst>
            </p:cNvPr>
            <p:cNvSpPr>
              <a:spLocks/>
            </p:cNvSpPr>
            <p:nvPr/>
          </p:nvSpPr>
          <p:spPr bwMode="auto">
            <a:xfrm>
              <a:off x="1740" y="1570"/>
              <a:ext cx="499" cy="599"/>
            </a:xfrm>
            <a:custGeom>
              <a:avLst/>
              <a:gdLst>
                <a:gd name="T0" fmla="*/ 337 w 521"/>
                <a:gd name="T1" fmla="*/ 13 h 637"/>
                <a:gd name="T2" fmla="*/ 228 w 521"/>
                <a:gd name="T3" fmla="*/ 13 h 637"/>
                <a:gd name="T4" fmla="*/ 98 w 521"/>
                <a:gd name="T5" fmla="*/ 80 h 637"/>
                <a:gd name="T6" fmla="*/ 56 w 521"/>
                <a:gd name="T7" fmla="*/ 112 h 637"/>
                <a:gd name="T8" fmla="*/ 2 w 521"/>
                <a:gd name="T9" fmla="*/ 199 h 637"/>
                <a:gd name="T10" fmla="*/ 63 w 521"/>
                <a:gd name="T11" fmla="*/ 318 h 637"/>
                <a:gd name="T12" fmla="*/ 235 w 521"/>
                <a:gd name="T13" fmla="*/ 403 h 637"/>
                <a:gd name="T14" fmla="*/ 337 w 521"/>
                <a:gd name="T15" fmla="*/ 497 h 637"/>
                <a:gd name="T16" fmla="*/ 399 w 521"/>
                <a:gd name="T17" fmla="*/ 556 h 637"/>
                <a:gd name="T18" fmla="*/ 467 w 521"/>
                <a:gd name="T19" fmla="*/ 549 h 637"/>
                <a:gd name="T20" fmla="*/ 462 w 521"/>
                <a:gd name="T21" fmla="*/ 469 h 637"/>
                <a:gd name="T22" fmla="*/ 467 w 521"/>
                <a:gd name="T23" fmla="*/ 417 h 637"/>
                <a:gd name="T24" fmla="*/ 413 w 521"/>
                <a:gd name="T25" fmla="*/ 318 h 637"/>
                <a:gd name="T26" fmla="*/ 406 w 521"/>
                <a:gd name="T27" fmla="*/ 238 h 637"/>
                <a:gd name="T28" fmla="*/ 365 w 521"/>
                <a:gd name="T29" fmla="*/ 152 h 637"/>
                <a:gd name="T30" fmla="*/ 337 w 521"/>
                <a:gd name="T31" fmla="*/ 93 h 637"/>
                <a:gd name="T32" fmla="*/ 337 w 521"/>
                <a:gd name="T33" fmla="*/ 13 h 6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1"/>
                <a:gd name="T52" fmla="*/ 0 h 637"/>
                <a:gd name="T53" fmla="*/ 521 w 521"/>
                <a:gd name="T54" fmla="*/ 637 h 6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1" h="637">
                  <a:moveTo>
                    <a:pt x="368" y="15"/>
                  </a:moveTo>
                  <a:cubicBezTo>
                    <a:pt x="348" y="0"/>
                    <a:pt x="291" y="2"/>
                    <a:pt x="248" y="15"/>
                  </a:cubicBezTo>
                  <a:cubicBezTo>
                    <a:pt x="204" y="27"/>
                    <a:pt x="137" y="71"/>
                    <a:pt x="106" y="90"/>
                  </a:cubicBezTo>
                  <a:cubicBezTo>
                    <a:pt x="74" y="108"/>
                    <a:pt x="78" y="104"/>
                    <a:pt x="61" y="127"/>
                  </a:cubicBezTo>
                  <a:cubicBezTo>
                    <a:pt x="43" y="149"/>
                    <a:pt x="0" y="186"/>
                    <a:pt x="2" y="225"/>
                  </a:cubicBezTo>
                  <a:cubicBezTo>
                    <a:pt x="3" y="263"/>
                    <a:pt x="26" y="320"/>
                    <a:pt x="69" y="359"/>
                  </a:cubicBezTo>
                  <a:cubicBezTo>
                    <a:pt x="111" y="397"/>
                    <a:pt x="206" y="422"/>
                    <a:pt x="256" y="456"/>
                  </a:cubicBezTo>
                  <a:cubicBezTo>
                    <a:pt x="305" y="489"/>
                    <a:pt x="338" y="532"/>
                    <a:pt x="368" y="561"/>
                  </a:cubicBezTo>
                  <a:cubicBezTo>
                    <a:pt x="397" y="589"/>
                    <a:pt x="411" y="618"/>
                    <a:pt x="435" y="628"/>
                  </a:cubicBezTo>
                  <a:cubicBezTo>
                    <a:pt x="458" y="637"/>
                    <a:pt x="498" y="637"/>
                    <a:pt x="510" y="621"/>
                  </a:cubicBezTo>
                  <a:cubicBezTo>
                    <a:pt x="521" y="604"/>
                    <a:pt x="503" y="556"/>
                    <a:pt x="503" y="531"/>
                  </a:cubicBezTo>
                  <a:cubicBezTo>
                    <a:pt x="503" y="506"/>
                    <a:pt x="518" y="499"/>
                    <a:pt x="510" y="471"/>
                  </a:cubicBezTo>
                  <a:cubicBezTo>
                    <a:pt x="501" y="442"/>
                    <a:pt x="461" y="392"/>
                    <a:pt x="450" y="359"/>
                  </a:cubicBezTo>
                  <a:cubicBezTo>
                    <a:pt x="438" y="325"/>
                    <a:pt x="451" y="300"/>
                    <a:pt x="443" y="269"/>
                  </a:cubicBezTo>
                  <a:cubicBezTo>
                    <a:pt x="434" y="237"/>
                    <a:pt x="410" y="199"/>
                    <a:pt x="398" y="172"/>
                  </a:cubicBezTo>
                  <a:cubicBezTo>
                    <a:pt x="385" y="144"/>
                    <a:pt x="370" y="131"/>
                    <a:pt x="368" y="105"/>
                  </a:cubicBezTo>
                  <a:cubicBezTo>
                    <a:pt x="365" y="79"/>
                    <a:pt x="388" y="30"/>
                    <a:pt x="368" y="15"/>
                  </a:cubicBezTo>
                  <a:close/>
                </a:path>
              </a:pathLst>
            </a:custGeom>
            <a:solidFill>
              <a:srgbClr val="FFFF00">
                <a:alpha val="50195"/>
              </a:srgbClr>
            </a:solidFill>
            <a:ln w="19050">
              <a:solidFill>
                <a:schemeClr val="hlink"/>
              </a:solidFill>
              <a:round/>
              <a:headEnd/>
              <a:tailEnd/>
            </a:ln>
          </p:spPr>
          <p:txBody>
            <a:bodyPr wrap="none" anchor="ctr"/>
            <a:lstStyle/>
            <a:p>
              <a:endParaRPr lang="en-US"/>
            </a:p>
          </p:txBody>
        </p:sp>
        <p:sp>
          <p:nvSpPr>
            <p:cNvPr id="129039" name="Line 20">
              <a:extLst>
                <a:ext uri="{FF2B5EF4-FFF2-40B4-BE49-F238E27FC236}">
                  <a16:creationId xmlns:a16="http://schemas.microsoft.com/office/drawing/2014/main" id="{86ED14A6-71E2-4032-B48E-6ECE90B9C843}"/>
                </a:ext>
              </a:extLst>
            </p:cNvPr>
            <p:cNvSpPr>
              <a:spLocks noChangeShapeType="1"/>
            </p:cNvSpPr>
            <p:nvPr/>
          </p:nvSpPr>
          <p:spPr bwMode="auto">
            <a:xfrm>
              <a:off x="1093" y="947"/>
              <a:ext cx="836" cy="78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689176" name="Text Box 24">
            <a:extLst>
              <a:ext uri="{FF2B5EF4-FFF2-40B4-BE49-F238E27FC236}">
                <a16:creationId xmlns:a16="http://schemas.microsoft.com/office/drawing/2014/main" id="{0A7CC238-C446-47E8-B27A-FEDDFA6E35C6}"/>
              </a:ext>
            </a:extLst>
          </p:cNvPr>
          <p:cNvSpPr txBox="1">
            <a:spLocks noChangeArrowheads="1"/>
          </p:cNvSpPr>
          <p:nvPr/>
        </p:nvSpPr>
        <p:spPr bwMode="auto">
          <a:xfrm>
            <a:off x="-36513" y="5084763"/>
            <a:ext cx="2016126"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2000" b="1">
                <a:solidFill>
                  <a:srgbClr val="66FF33"/>
                </a:solidFill>
                <a:latin typeface="Times" panose="02020603050405020304" pitchFamily="18" charset="0"/>
              </a:rPr>
              <a:t>Broca</a:t>
            </a:r>
            <a:r>
              <a:rPr lang="sr-Cyrl-CS" altLang="en-US" sz="2000" b="1">
                <a:solidFill>
                  <a:srgbClr val="66FF33"/>
                </a:solidFill>
                <a:latin typeface="Times" panose="02020603050405020304" pitchFamily="18" charset="0"/>
              </a:rPr>
              <a:t> -ино поље</a:t>
            </a:r>
            <a:endParaRPr lang="en-US" altLang="en-US" sz="2000" b="1">
              <a:solidFill>
                <a:srgbClr val="66FF33"/>
              </a:solidFill>
              <a:latin typeface="Times" panose="02020603050405020304" pitchFamily="18" charset="0"/>
            </a:endParaRPr>
          </a:p>
          <a:p>
            <a:pPr algn="ctr">
              <a:spcBef>
                <a:spcPct val="0"/>
              </a:spcBef>
              <a:buSzTx/>
              <a:buFontTx/>
              <a:buNone/>
            </a:pPr>
            <a:r>
              <a:rPr lang="en-US" altLang="en-US" sz="2000" b="1">
                <a:solidFill>
                  <a:srgbClr val="66FF33"/>
                </a:solidFill>
                <a:latin typeface="Times" panose="02020603050405020304" pitchFamily="18" charset="0"/>
              </a:rPr>
              <a:t>(</a:t>
            </a:r>
            <a:r>
              <a:rPr lang="sr-Cyrl-CS" altLang="en-US" sz="2000" b="1">
                <a:solidFill>
                  <a:srgbClr val="66FF33"/>
                </a:solidFill>
                <a:latin typeface="Times" panose="02020603050405020304" pitchFamily="18" charset="0"/>
              </a:rPr>
              <a:t>лева страна</a:t>
            </a:r>
            <a:r>
              <a:rPr lang="en-US" altLang="en-US" sz="2000" b="1">
                <a:solidFill>
                  <a:srgbClr val="66FF33"/>
                </a:solidFill>
                <a:latin typeface="Times" panose="02020603050405020304" pitchFamily="18" charset="0"/>
              </a:rPr>
              <a:t>)</a:t>
            </a:r>
          </a:p>
          <a:p>
            <a:pPr algn="ctr">
              <a:spcBef>
                <a:spcPct val="0"/>
              </a:spcBef>
              <a:buSzTx/>
              <a:buFontTx/>
              <a:buNone/>
            </a:pPr>
            <a:r>
              <a:rPr lang="en-US" altLang="en-US" sz="2000" b="1">
                <a:solidFill>
                  <a:srgbClr val="66FF33"/>
                </a:solidFill>
                <a:latin typeface="Times" panose="02020603050405020304" pitchFamily="18" charset="0"/>
              </a:rPr>
              <a:t>BA 44, 45</a:t>
            </a:r>
          </a:p>
        </p:txBody>
      </p:sp>
      <p:grpSp>
        <p:nvGrpSpPr>
          <p:cNvPr id="6" name="Group 25">
            <a:extLst>
              <a:ext uri="{FF2B5EF4-FFF2-40B4-BE49-F238E27FC236}">
                <a16:creationId xmlns:a16="http://schemas.microsoft.com/office/drawing/2014/main" id="{C195CE90-D0D3-41C7-8DC9-62D4F9EC3928}"/>
              </a:ext>
            </a:extLst>
          </p:cNvPr>
          <p:cNvGrpSpPr>
            <a:grpSpLocks/>
          </p:cNvGrpSpPr>
          <p:nvPr/>
        </p:nvGrpSpPr>
        <p:grpSpPr bwMode="auto">
          <a:xfrm>
            <a:off x="1258888" y="3806825"/>
            <a:ext cx="2403475" cy="1854200"/>
            <a:chOff x="844" y="2398"/>
            <a:chExt cx="1463" cy="1161"/>
          </a:xfrm>
        </p:grpSpPr>
        <p:sp>
          <p:nvSpPr>
            <p:cNvPr id="129036" name="Freeform 26">
              <a:extLst>
                <a:ext uri="{FF2B5EF4-FFF2-40B4-BE49-F238E27FC236}">
                  <a16:creationId xmlns:a16="http://schemas.microsoft.com/office/drawing/2014/main" id="{484D770D-4F46-4EB9-8082-04C1DFD154A4}"/>
                </a:ext>
              </a:extLst>
            </p:cNvPr>
            <p:cNvSpPr>
              <a:spLocks/>
            </p:cNvSpPr>
            <p:nvPr/>
          </p:nvSpPr>
          <p:spPr bwMode="auto">
            <a:xfrm>
              <a:off x="1598" y="2398"/>
              <a:ext cx="709" cy="600"/>
            </a:xfrm>
            <a:custGeom>
              <a:avLst/>
              <a:gdLst>
                <a:gd name="T0" fmla="*/ 241 w 709"/>
                <a:gd name="T1" fmla="*/ 563 h 600"/>
                <a:gd name="T2" fmla="*/ 353 w 709"/>
                <a:gd name="T3" fmla="*/ 466 h 600"/>
                <a:gd name="T4" fmla="*/ 533 w 709"/>
                <a:gd name="T5" fmla="*/ 473 h 600"/>
                <a:gd name="T6" fmla="*/ 697 w 709"/>
                <a:gd name="T7" fmla="*/ 359 h 600"/>
                <a:gd name="T8" fmla="*/ 611 w 709"/>
                <a:gd name="T9" fmla="*/ 263 h 600"/>
                <a:gd name="T10" fmla="*/ 530 w 709"/>
                <a:gd name="T11" fmla="*/ 184 h 600"/>
                <a:gd name="T12" fmla="*/ 458 w 709"/>
                <a:gd name="T13" fmla="*/ 89 h 600"/>
                <a:gd name="T14" fmla="*/ 436 w 709"/>
                <a:gd name="T15" fmla="*/ 10 h 600"/>
                <a:gd name="T16" fmla="*/ 385 w 709"/>
                <a:gd name="T17" fmla="*/ 31 h 600"/>
                <a:gd name="T18" fmla="*/ 262 w 709"/>
                <a:gd name="T19" fmla="*/ 46 h 600"/>
                <a:gd name="T20" fmla="*/ 62 w 709"/>
                <a:gd name="T21" fmla="*/ 144 h 600"/>
                <a:gd name="T22" fmla="*/ 2 w 709"/>
                <a:gd name="T23" fmla="*/ 309 h 600"/>
                <a:gd name="T24" fmla="*/ 54 w 709"/>
                <a:gd name="T25" fmla="*/ 533 h 600"/>
                <a:gd name="T26" fmla="*/ 204 w 709"/>
                <a:gd name="T27" fmla="*/ 60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9"/>
                <a:gd name="T43" fmla="*/ 0 h 600"/>
                <a:gd name="T44" fmla="*/ 709 w 709"/>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9" h="600">
                  <a:moveTo>
                    <a:pt x="241" y="563"/>
                  </a:moveTo>
                  <a:cubicBezTo>
                    <a:pt x="260" y="546"/>
                    <a:pt x="304" y="481"/>
                    <a:pt x="353" y="466"/>
                  </a:cubicBezTo>
                  <a:cubicBezTo>
                    <a:pt x="401" y="451"/>
                    <a:pt x="475" y="490"/>
                    <a:pt x="533" y="473"/>
                  </a:cubicBezTo>
                  <a:cubicBezTo>
                    <a:pt x="590" y="455"/>
                    <a:pt x="684" y="393"/>
                    <a:pt x="697" y="359"/>
                  </a:cubicBezTo>
                  <a:cubicBezTo>
                    <a:pt x="709" y="324"/>
                    <a:pt x="638" y="293"/>
                    <a:pt x="611" y="263"/>
                  </a:cubicBezTo>
                  <a:cubicBezTo>
                    <a:pt x="583" y="234"/>
                    <a:pt x="555" y="212"/>
                    <a:pt x="530" y="184"/>
                  </a:cubicBezTo>
                  <a:cubicBezTo>
                    <a:pt x="504" y="155"/>
                    <a:pt x="474" y="118"/>
                    <a:pt x="458" y="89"/>
                  </a:cubicBezTo>
                  <a:cubicBezTo>
                    <a:pt x="442" y="60"/>
                    <a:pt x="448" y="18"/>
                    <a:pt x="436" y="10"/>
                  </a:cubicBezTo>
                  <a:cubicBezTo>
                    <a:pt x="423" y="0"/>
                    <a:pt x="414" y="24"/>
                    <a:pt x="385" y="31"/>
                  </a:cubicBezTo>
                  <a:cubicBezTo>
                    <a:pt x="356" y="37"/>
                    <a:pt x="315" y="27"/>
                    <a:pt x="262" y="46"/>
                  </a:cubicBezTo>
                  <a:cubicBezTo>
                    <a:pt x="208" y="64"/>
                    <a:pt x="105" y="100"/>
                    <a:pt x="62" y="144"/>
                  </a:cubicBezTo>
                  <a:cubicBezTo>
                    <a:pt x="18" y="187"/>
                    <a:pt x="3" y="244"/>
                    <a:pt x="2" y="309"/>
                  </a:cubicBezTo>
                  <a:cubicBezTo>
                    <a:pt x="0" y="373"/>
                    <a:pt x="20" y="484"/>
                    <a:pt x="54" y="533"/>
                  </a:cubicBezTo>
                  <a:cubicBezTo>
                    <a:pt x="87" y="581"/>
                    <a:pt x="172" y="586"/>
                    <a:pt x="204" y="600"/>
                  </a:cubicBezTo>
                </a:path>
              </a:pathLst>
            </a:custGeom>
            <a:solidFill>
              <a:srgbClr val="800080">
                <a:alpha val="50195"/>
              </a:srgbClr>
            </a:solidFill>
            <a:ln w="19050">
              <a:solidFill>
                <a:srgbClr val="660066"/>
              </a:solidFill>
              <a:round/>
              <a:headEnd/>
              <a:tailEnd/>
            </a:ln>
          </p:spPr>
          <p:txBody>
            <a:bodyPr wrap="none" anchor="ctr"/>
            <a:lstStyle/>
            <a:p>
              <a:endParaRPr lang="en-US"/>
            </a:p>
          </p:txBody>
        </p:sp>
        <p:sp>
          <p:nvSpPr>
            <p:cNvPr id="129037" name="Line 27">
              <a:extLst>
                <a:ext uri="{FF2B5EF4-FFF2-40B4-BE49-F238E27FC236}">
                  <a16:creationId xmlns:a16="http://schemas.microsoft.com/office/drawing/2014/main" id="{26BBB59B-1DCE-42E2-B4EF-BF2F2E6FBD27}"/>
                </a:ext>
              </a:extLst>
            </p:cNvPr>
            <p:cNvSpPr>
              <a:spLocks noChangeShapeType="1"/>
            </p:cNvSpPr>
            <p:nvPr/>
          </p:nvSpPr>
          <p:spPr bwMode="auto">
            <a:xfrm flipV="1">
              <a:off x="844" y="2744"/>
              <a:ext cx="1175" cy="81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91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91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916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9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161" grpId="0"/>
      <p:bldP spid="689162" grpId="0"/>
      <p:bldP spid="689163" grpId="0"/>
      <p:bldP spid="68917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F0FDBC83-D6A8-4D2B-9546-88074F48BF80}"/>
              </a:ext>
            </a:extLst>
          </p:cNvPr>
          <p:cNvSpPr>
            <a:spLocks noGrp="1" noChangeArrowheads="1"/>
          </p:cNvSpPr>
          <p:nvPr>
            <p:ph type="title"/>
          </p:nvPr>
        </p:nvSpPr>
        <p:spPr>
          <a:xfrm>
            <a:off x="685800" y="0"/>
            <a:ext cx="7772400" cy="893763"/>
          </a:xfrm>
        </p:spPr>
        <p:txBody>
          <a:bodyPr/>
          <a:lstStyle/>
          <a:p>
            <a:pPr eaLnBrk="1" hangingPunct="1"/>
            <a:r>
              <a:rPr lang="en-US" altLang="en-US" sz="3800"/>
              <a:t>lobus occipitalis</a:t>
            </a:r>
          </a:p>
        </p:txBody>
      </p:sp>
      <p:pic>
        <p:nvPicPr>
          <p:cNvPr id="130051" name="Picture 3">
            <a:extLst>
              <a:ext uri="{FF2B5EF4-FFF2-40B4-BE49-F238E27FC236}">
                <a16:creationId xmlns:a16="http://schemas.microsoft.com/office/drawing/2014/main" id="{EC4F8EC6-08D9-4CAD-ADBA-16D4BEAD0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393825"/>
            <a:ext cx="6611937"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3348" name="Text Box 4">
            <a:extLst>
              <a:ext uri="{FF2B5EF4-FFF2-40B4-BE49-F238E27FC236}">
                <a16:creationId xmlns:a16="http://schemas.microsoft.com/office/drawing/2014/main" id="{D5794D2A-7190-47F5-A479-ED40D9ADCAE9}"/>
              </a:ext>
            </a:extLst>
          </p:cNvPr>
          <p:cNvSpPr txBox="1">
            <a:spLocks noChangeArrowheads="1"/>
          </p:cNvSpPr>
          <p:nvPr/>
        </p:nvSpPr>
        <p:spPr bwMode="auto">
          <a:xfrm>
            <a:off x="7439025" y="3800475"/>
            <a:ext cx="1704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Latn-CS" altLang="en-US" sz="2400" b="1" dirty="0">
                <a:solidFill>
                  <a:srgbClr val="FF0000"/>
                </a:solidFill>
                <a:latin typeface="Times" panose="02020603050405020304" pitchFamily="18" charset="0"/>
              </a:rPr>
              <a:t>area striata</a:t>
            </a:r>
          </a:p>
          <a:p>
            <a:pPr algn="ctr">
              <a:spcBef>
                <a:spcPct val="0"/>
              </a:spcBef>
              <a:buSzTx/>
              <a:buFontTx/>
              <a:buNone/>
            </a:pPr>
            <a:r>
              <a:rPr lang="sr-Cyrl-CS" altLang="en-US" sz="2000" b="1" dirty="0">
                <a:solidFill>
                  <a:srgbClr val="66FF33"/>
                </a:solidFill>
                <a:latin typeface="Times" panose="02020603050405020304" pitchFamily="18" charset="0"/>
              </a:rPr>
              <a:t>примарно видно поље</a:t>
            </a:r>
            <a:endParaRPr lang="en-US" altLang="en-US" sz="2000" b="1" dirty="0">
              <a:solidFill>
                <a:srgbClr val="66FF33"/>
              </a:solidFill>
              <a:latin typeface="Times" panose="02020603050405020304" pitchFamily="18" charset="0"/>
            </a:endParaRPr>
          </a:p>
          <a:p>
            <a:pPr algn="ctr">
              <a:spcBef>
                <a:spcPct val="0"/>
              </a:spcBef>
              <a:buSzTx/>
              <a:buFontTx/>
              <a:buNone/>
            </a:pPr>
            <a:r>
              <a:rPr lang="en-US" altLang="en-US" sz="2000" b="1" dirty="0">
                <a:solidFill>
                  <a:srgbClr val="66FF33"/>
                </a:solidFill>
                <a:latin typeface="Times" panose="02020603050405020304" pitchFamily="18" charset="0"/>
              </a:rPr>
              <a:t>BA 17</a:t>
            </a:r>
          </a:p>
        </p:txBody>
      </p:sp>
      <p:sp>
        <p:nvSpPr>
          <p:cNvPr id="953349" name="Text Box 5">
            <a:extLst>
              <a:ext uri="{FF2B5EF4-FFF2-40B4-BE49-F238E27FC236}">
                <a16:creationId xmlns:a16="http://schemas.microsoft.com/office/drawing/2014/main" id="{D0638887-4143-41FA-B63D-BFE16E92A50F}"/>
              </a:ext>
            </a:extLst>
          </p:cNvPr>
          <p:cNvSpPr txBox="1">
            <a:spLocks noChangeArrowheads="1"/>
          </p:cNvSpPr>
          <p:nvPr/>
        </p:nvSpPr>
        <p:spPr bwMode="auto">
          <a:xfrm>
            <a:off x="7126288" y="1589088"/>
            <a:ext cx="201771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2000" b="1">
                <a:solidFill>
                  <a:srgbClr val="66FF33"/>
                </a:solidFill>
                <a:latin typeface="Times" panose="02020603050405020304" pitchFamily="18" charset="0"/>
              </a:rPr>
              <a:t>п</a:t>
            </a:r>
            <a:r>
              <a:rPr lang="sr-Cyrl-CS" altLang="en-US" sz="2000" b="1">
                <a:solidFill>
                  <a:srgbClr val="66FF33"/>
                </a:solidFill>
                <a:latin typeface="Times" panose="02020603050405020304" pitchFamily="18" charset="0"/>
              </a:rPr>
              <a:t>арастријатно и перистријатно секундарна видна поља </a:t>
            </a:r>
            <a:r>
              <a:rPr lang="en-US" altLang="en-US" sz="2000" b="1">
                <a:solidFill>
                  <a:srgbClr val="66FF33"/>
                </a:solidFill>
                <a:latin typeface="Times" panose="02020603050405020304" pitchFamily="18" charset="0"/>
              </a:rPr>
              <a:t>BA 18,19</a:t>
            </a:r>
          </a:p>
        </p:txBody>
      </p:sp>
      <p:grpSp>
        <p:nvGrpSpPr>
          <p:cNvPr id="2" name="Group 6">
            <a:extLst>
              <a:ext uri="{FF2B5EF4-FFF2-40B4-BE49-F238E27FC236}">
                <a16:creationId xmlns:a16="http://schemas.microsoft.com/office/drawing/2014/main" id="{2C9C0622-52FA-4981-849B-57801F92588A}"/>
              </a:ext>
            </a:extLst>
          </p:cNvPr>
          <p:cNvGrpSpPr>
            <a:grpSpLocks/>
          </p:cNvGrpSpPr>
          <p:nvPr/>
        </p:nvGrpSpPr>
        <p:grpSpPr bwMode="auto">
          <a:xfrm>
            <a:off x="4976813" y="2959100"/>
            <a:ext cx="2586037" cy="1276350"/>
            <a:chOff x="3135" y="1864"/>
            <a:chExt cx="1629" cy="804"/>
          </a:xfrm>
        </p:grpSpPr>
        <p:sp>
          <p:nvSpPr>
            <p:cNvPr id="130061" name="Freeform 7">
              <a:extLst>
                <a:ext uri="{FF2B5EF4-FFF2-40B4-BE49-F238E27FC236}">
                  <a16:creationId xmlns:a16="http://schemas.microsoft.com/office/drawing/2014/main" id="{CA311817-39E1-4052-87CD-87AF898C497F}"/>
                </a:ext>
              </a:extLst>
            </p:cNvPr>
            <p:cNvSpPr>
              <a:spLocks/>
            </p:cNvSpPr>
            <p:nvPr/>
          </p:nvSpPr>
          <p:spPr bwMode="auto">
            <a:xfrm>
              <a:off x="3135" y="1864"/>
              <a:ext cx="1158" cy="804"/>
            </a:xfrm>
            <a:custGeom>
              <a:avLst/>
              <a:gdLst>
                <a:gd name="T0" fmla="*/ 102 w 1158"/>
                <a:gd name="T1" fmla="*/ 364 h 804"/>
                <a:gd name="T2" fmla="*/ 12 w 1158"/>
                <a:gd name="T3" fmla="*/ 447 h 804"/>
                <a:gd name="T4" fmla="*/ 35 w 1158"/>
                <a:gd name="T5" fmla="*/ 514 h 804"/>
                <a:gd name="T6" fmla="*/ 177 w 1158"/>
                <a:gd name="T7" fmla="*/ 506 h 804"/>
                <a:gd name="T8" fmla="*/ 356 w 1158"/>
                <a:gd name="T9" fmla="*/ 357 h 804"/>
                <a:gd name="T10" fmla="*/ 498 w 1158"/>
                <a:gd name="T11" fmla="*/ 402 h 804"/>
                <a:gd name="T12" fmla="*/ 655 w 1158"/>
                <a:gd name="T13" fmla="*/ 484 h 804"/>
                <a:gd name="T14" fmla="*/ 805 w 1158"/>
                <a:gd name="T15" fmla="*/ 469 h 804"/>
                <a:gd name="T16" fmla="*/ 925 w 1158"/>
                <a:gd name="T17" fmla="*/ 506 h 804"/>
                <a:gd name="T18" fmla="*/ 984 w 1158"/>
                <a:gd name="T19" fmla="*/ 686 h 804"/>
                <a:gd name="T20" fmla="*/ 1052 w 1158"/>
                <a:gd name="T21" fmla="*/ 798 h 804"/>
                <a:gd name="T22" fmla="*/ 1111 w 1158"/>
                <a:gd name="T23" fmla="*/ 723 h 804"/>
                <a:gd name="T24" fmla="*/ 1156 w 1158"/>
                <a:gd name="T25" fmla="*/ 574 h 804"/>
                <a:gd name="T26" fmla="*/ 1096 w 1158"/>
                <a:gd name="T27" fmla="*/ 394 h 804"/>
                <a:gd name="T28" fmla="*/ 1082 w 1158"/>
                <a:gd name="T29" fmla="*/ 267 h 804"/>
                <a:gd name="T30" fmla="*/ 939 w 1158"/>
                <a:gd name="T31" fmla="*/ 222 h 804"/>
                <a:gd name="T32" fmla="*/ 768 w 1158"/>
                <a:gd name="T33" fmla="*/ 222 h 804"/>
                <a:gd name="T34" fmla="*/ 618 w 1158"/>
                <a:gd name="T35" fmla="*/ 200 h 804"/>
                <a:gd name="T36" fmla="*/ 483 w 1158"/>
                <a:gd name="T37" fmla="*/ 58 h 804"/>
                <a:gd name="T38" fmla="*/ 349 w 1158"/>
                <a:gd name="T39" fmla="*/ 20 h 804"/>
                <a:gd name="T40" fmla="*/ 237 w 1158"/>
                <a:gd name="T41" fmla="*/ 177 h 804"/>
                <a:gd name="T42" fmla="*/ 102 w 1158"/>
                <a:gd name="T43" fmla="*/ 364 h 8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58"/>
                <a:gd name="T67" fmla="*/ 0 h 804"/>
                <a:gd name="T68" fmla="*/ 1158 w 1158"/>
                <a:gd name="T69" fmla="*/ 804 h 8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58" h="804">
                  <a:moveTo>
                    <a:pt x="102" y="364"/>
                  </a:moveTo>
                  <a:cubicBezTo>
                    <a:pt x="64" y="409"/>
                    <a:pt x="23" y="422"/>
                    <a:pt x="12" y="447"/>
                  </a:cubicBezTo>
                  <a:cubicBezTo>
                    <a:pt x="0" y="471"/>
                    <a:pt x="7" y="504"/>
                    <a:pt x="35" y="514"/>
                  </a:cubicBezTo>
                  <a:cubicBezTo>
                    <a:pt x="62" y="523"/>
                    <a:pt x="123" y="532"/>
                    <a:pt x="177" y="506"/>
                  </a:cubicBezTo>
                  <a:cubicBezTo>
                    <a:pt x="230" y="479"/>
                    <a:pt x="302" y="374"/>
                    <a:pt x="356" y="357"/>
                  </a:cubicBezTo>
                  <a:cubicBezTo>
                    <a:pt x="409" y="339"/>
                    <a:pt x="448" y="380"/>
                    <a:pt x="498" y="402"/>
                  </a:cubicBezTo>
                  <a:cubicBezTo>
                    <a:pt x="547" y="423"/>
                    <a:pt x="603" y="472"/>
                    <a:pt x="655" y="484"/>
                  </a:cubicBezTo>
                  <a:cubicBezTo>
                    <a:pt x="706" y="495"/>
                    <a:pt x="760" y="465"/>
                    <a:pt x="805" y="469"/>
                  </a:cubicBezTo>
                  <a:cubicBezTo>
                    <a:pt x="849" y="472"/>
                    <a:pt x="895" y="469"/>
                    <a:pt x="925" y="506"/>
                  </a:cubicBezTo>
                  <a:cubicBezTo>
                    <a:pt x="954" y="542"/>
                    <a:pt x="962" y="637"/>
                    <a:pt x="984" y="686"/>
                  </a:cubicBezTo>
                  <a:cubicBezTo>
                    <a:pt x="1005" y="734"/>
                    <a:pt x="1030" y="791"/>
                    <a:pt x="1052" y="798"/>
                  </a:cubicBezTo>
                  <a:cubicBezTo>
                    <a:pt x="1073" y="804"/>
                    <a:pt x="1093" y="760"/>
                    <a:pt x="1111" y="723"/>
                  </a:cubicBezTo>
                  <a:cubicBezTo>
                    <a:pt x="1128" y="685"/>
                    <a:pt x="1158" y="628"/>
                    <a:pt x="1156" y="574"/>
                  </a:cubicBezTo>
                  <a:cubicBezTo>
                    <a:pt x="1153" y="519"/>
                    <a:pt x="1108" y="444"/>
                    <a:pt x="1096" y="394"/>
                  </a:cubicBezTo>
                  <a:cubicBezTo>
                    <a:pt x="1083" y="343"/>
                    <a:pt x="1108" y="295"/>
                    <a:pt x="1082" y="267"/>
                  </a:cubicBezTo>
                  <a:cubicBezTo>
                    <a:pt x="1055" y="238"/>
                    <a:pt x="991" y="229"/>
                    <a:pt x="939" y="222"/>
                  </a:cubicBezTo>
                  <a:cubicBezTo>
                    <a:pt x="886" y="214"/>
                    <a:pt x="821" y="225"/>
                    <a:pt x="768" y="222"/>
                  </a:cubicBezTo>
                  <a:cubicBezTo>
                    <a:pt x="714" y="218"/>
                    <a:pt x="665" y="227"/>
                    <a:pt x="618" y="200"/>
                  </a:cubicBezTo>
                  <a:cubicBezTo>
                    <a:pt x="570" y="172"/>
                    <a:pt x="527" y="87"/>
                    <a:pt x="483" y="58"/>
                  </a:cubicBezTo>
                  <a:cubicBezTo>
                    <a:pt x="438" y="28"/>
                    <a:pt x="389" y="0"/>
                    <a:pt x="349" y="20"/>
                  </a:cubicBezTo>
                  <a:cubicBezTo>
                    <a:pt x="308" y="39"/>
                    <a:pt x="276" y="120"/>
                    <a:pt x="237" y="177"/>
                  </a:cubicBezTo>
                  <a:cubicBezTo>
                    <a:pt x="197" y="233"/>
                    <a:pt x="139" y="319"/>
                    <a:pt x="102" y="364"/>
                  </a:cubicBezTo>
                  <a:close/>
                </a:path>
              </a:pathLst>
            </a:custGeom>
            <a:solidFill>
              <a:srgbClr val="FFFF00">
                <a:alpha val="50195"/>
              </a:srgbClr>
            </a:solidFill>
            <a:ln w="19050">
              <a:solidFill>
                <a:srgbClr val="FFFF00"/>
              </a:solidFill>
              <a:round/>
              <a:headEnd/>
              <a:tailEnd/>
            </a:ln>
          </p:spPr>
          <p:txBody>
            <a:bodyPr wrap="none" anchor="ctr"/>
            <a:lstStyle/>
            <a:p>
              <a:endParaRPr lang="en-US"/>
            </a:p>
          </p:txBody>
        </p:sp>
        <p:sp>
          <p:nvSpPr>
            <p:cNvPr id="130062" name="Line 8">
              <a:extLst>
                <a:ext uri="{FF2B5EF4-FFF2-40B4-BE49-F238E27FC236}">
                  <a16:creationId xmlns:a16="http://schemas.microsoft.com/office/drawing/2014/main" id="{3C3FDEBF-5DCF-46D5-BCBB-3463F327EAC4}"/>
                </a:ext>
              </a:extLst>
            </p:cNvPr>
            <p:cNvSpPr>
              <a:spLocks noChangeShapeType="1"/>
            </p:cNvSpPr>
            <p:nvPr/>
          </p:nvSpPr>
          <p:spPr bwMode="auto">
            <a:xfrm flipH="1" flipV="1">
              <a:off x="3852" y="2224"/>
              <a:ext cx="912" cy="31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9">
            <a:extLst>
              <a:ext uri="{FF2B5EF4-FFF2-40B4-BE49-F238E27FC236}">
                <a16:creationId xmlns:a16="http://schemas.microsoft.com/office/drawing/2014/main" id="{48948D68-F4FB-4C8A-AB3B-1DC874B0F7A2}"/>
              </a:ext>
            </a:extLst>
          </p:cNvPr>
          <p:cNvGrpSpPr>
            <a:grpSpLocks/>
          </p:cNvGrpSpPr>
          <p:nvPr/>
        </p:nvGrpSpPr>
        <p:grpSpPr bwMode="auto">
          <a:xfrm>
            <a:off x="4906963" y="2155825"/>
            <a:ext cx="2336800" cy="2136775"/>
            <a:chOff x="3091" y="1358"/>
            <a:chExt cx="1472" cy="1346"/>
          </a:xfrm>
        </p:grpSpPr>
        <p:sp>
          <p:nvSpPr>
            <p:cNvPr id="130057" name="Freeform 10">
              <a:extLst>
                <a:ext uri="{FF2B5EF4-FFF2-40B4-BE49-F238E27FC236}">
                  <a16:creationId xmlns:a16="http://schemas.microsoft.com/office/drawing/2014/main" id="{E756B5E1-9571-471B-B3DA-99970373E74B}"/>
                </a:ext>
              </a:extLst>
            </p:cNvPr>
            <p:cNvSpPr>
              <a:spLocks/>
            </p:cNvSpPr>
            <p:nvPr/>
          </p:nvSpPr>
          <p:spPr bwMode="auto">
            <a:xfrm>
              <a:off x="3091" y="2218"/>
              <a:ext cx="1105" cy="486"/>
            </a:xfrm>
            <a:custGeom>
              <a:avLst/>
              <a:gdLst>
                <a:gd name="T0" fmla="*/ 1103 w 1105"/>
                <a:gd name="T1" fmla="*/ 451 h 486"/>
                <a:gd name="T2" fmla="*/ 991 w 1105"/>
                <a:gd name="T3" fmla="*/ 481 h 486"/>
                <a:gd name="T4" fmla="*/ 871 w 1105"/>
                <a:gd name="T5" fmla="*/ 474 h 486"/>
                <a:gd name="T6" fmla="*/ 625 w 1105"/>
                <a:gd name="T7" fmla="*/ 407 h 486"/>
                <a:gd name="T8" fmla="*/ 512 w 1105"/>
                <a:gd name="T9" fmla="*/ 369 h 486"/>
                <a:gd name="T10" fmla="*/ 400 w 1105"/>
                <a:gd name="T11" fmla="*/ 377 h 486"/>
                <a:gd name="T12" fmla="*/ 266 w 1105"/>
                <a:gd name="T13" fmla="*/ 309 h 486"/>
                <a:gd name="T14" fmla="*/ 161 w 1105"/>
                <a:gd name="T15" fmla="*/ 294 h 486"/>
                <a:gd name="T16" fmla="*/ 19 w 1105"/>
                <a:gd name="T17" fmla="*/ 190 h 486"/>
                <a:gd name="T18" fmla="*/ 49 w 1105"/>
                <a:gd name="T19" fmla="*/ 122 h 486"/>
                <a:gd name="T20" fmla="*/ 109 w 1105"/>
                <a:gd name="T21" fmla="*/ 175 h 486"/>
                <a:gd name="T22" fmla="*/ 228 w 1105"/>
                <a:gd name="T23" fmla="*/ 167 h 486"/>
                <a:gd name="T24" fmla="*/ 296 w 1105"/>
                <a:gd name="T25" fmla="*/ 85 h 486"/>
                <a:gd name="T26" fmla="*/ 400 w 1105"/>
                <a:gd name="T27" fmla="*/ 10 h 486"/>
                <a:gd name="T28" fmla="*/ 692 w 1105"/>
                <a:gd name="T29" fmla="*/ 145 h 486"/>
                <a:gd name="T30" fmla="*/ 879 w 1105"/>
                <a:gd name="T31" fmla="*/ 100 h 486"/>
                <a:gd name="T32" fmla="*/ 954 w 1105"/>
                <a:gd name="T33" fmla="*/ 182 h 486"/>
                <a:gd name="T34" fmla="*/ 1006 w 1105"/>
                <a:gd name="T35" fmla="*/ 317 h 486"/>
                <a:gd name="T36" fmla="*/ 1103 w 1105"/>
                <a:gd name="T37" fmla="*/ 451 h 4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5"/>
                <a:gd name="T58" fmla="*/ 0 h 486"/>
                <a:gd name="T59" fmla="*/ 1105 w 1105"/>
                <a:gd name="T60" fmla="*/ 486 h 4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5" h="486">
                  <a:moveTo>
                    <a:pt x="1103" y="451"/>
                  </a:moveTo>
                  <a:cubicBezTo>
                    <a:pt x="1100" y="478"/>
                    <a:pt x="1029" y="477"/>
                    <a:pt x="991" y="481"/>
                  </a:cubicBezTo>
                  <a:cubicBezTo>
                    <a:pt x="952" y="484"/>
                    <a:pt x="931" y="486"/>
                    <a:pt x="871" y="474"/>
                  </a:cubicBezTo>
                  <a:cubicBezTo>
                    <a:pt x="810" y="461"/>
                    <a:pt x="684" y="424"/>
                    <a:pt x="625" y="407"/>
                  </a:cubicBezTo>
                  <a:cubicBezTo>
                    <a:pt x="565" y="389"/>
                    <a:pt x="549" y="373"/>
                    <a:pt x="512" y="369"/>
                  </a:cubicBezTo>
                  <a:cubicBezTo>
                    <a:pt x="474" y="364"/>
                    <a:pt x="440" y="386"/>
                    <a:pt x="400" y="377"/>
                  </a:cubicBezTo>
                  <a:cubicBezTo>
                    <a:pt x="359" y="367"/>
                    <a:pt x="305" y="322"/>
                    <a:pt x="266" y="309"/>
                  </a:cubicBezTo>
                  <a:cubicBezTo>
                    <a:pt x="226" y="295"/>
                    <a:pt x="202" y="313"/>
                    <a:pt x="161" y="294"/>
                  </a:cubicBezTo>
                  <a:cubicBezTo>
                    <a:pt x="119" y="274"/>
                    <a:pt x="37" y="218"/>
                    <a:pt x="19" y="190"/>
                  </a:cubicBezTo>
                  <a:cubicBezTo>
                    <a:pt x="0" y="161"/>
                    <a:pt x="34" y="124"/>
                    <a:pt x="49" y="122"/>
                  </a:cubicBezTo>
                  <a:cubicBezTo>
                    <a:pt x="63" y="119"/>
                    <a:pt x="79" y="167"/>
                    <a:pt x="109" y="175"/>
                  </a:cubicBezTo>
                  <a:cubicBezTo>
                    <a:pt x="138" y="182"/>
                    <a:pt x="196" y="181"/>
                    <a:pt x="228" y="167"/>
                  </a:cubicBezTo>
                  <a:cubicBezTo>
                    <a:pt x="259" y="152"/>
                    <a:pt x="267" y="111"/>
                    <a:pt x="296" y="85"/>
                  </a:cubicBezTo>
                  <a:cubicBezTo>
                    <a:pt x="324" y="58"/>
                    <a:pt x="334" y="0"/>
                    <a:pt x="400" y="10"/>
                  </a:cubicBezTo>
                  <a:cubicBezTo>
                    <a:pt x="466" y="20"/>
                    <a:pt x="612" y="130"/>
                    <a:pt x="692" y="145"/>
                  </a:cubicBezTo>
                  <a:cubicBezTo>
                    <a:pt x="771" y="159"/>
                    <a:pt x="835" y="93"/>
                    <a:pt x="879" y="100"/>
                  </a:cubicBezTo>
                  <a:cubicBezTo>
                    <a:pt x="922" y="106"/>
                    <a:pt x="932" y="145"/>
                    <a:pt x="954" y="182"/>
                  </a:cubicBezTo>
                  <a:cubicBezTo>
                    <a:pt x="975" y="218"/>
                    <a:pt x="982" y="272"/>
                    <a:pt x="1006" y="317"/>
                  </a:cubicBezTo>
                  <a:cubicBezTo>
                    <a:pt x="1029" y="361"/>
                    <a:pt x="1105" y="423"/>
                    <a:pt x="1103" y="451"/>
                  </a:cubicBezTo>
                  <a:close/>
                </a:path>
              </a:pathLst>
            </a:custGeom>
            <a:solidFill>
              <a:srgbClr val="0000CC">
                <a:alpha val="50195"/>
              </a:srgbClr>
            </a:solidFill>
            <a:ln w="19050">
              <a:solidFill>
                <a:srgbClr val="0000CC"/>
              </a:solidFill>
              <a:round/>
              <a:headEnd/>
              <a:tailEnd/>
            </a:ln>
          </p:spPr>
          <p:txBody>
            <a:bodyPr wrap="none" anchor="ctr"/>
            <a:lstStyle/>
            <a:p>
              <a:endParaRPr lang="en-US"/>
            </a:p>
          </p:txBody>
        </p:sp>
        <p:sp>
          <p:nvSpPr>
            <p:cNvPr id="130058" name="Freeform 11">
              <a:extLst>
                <a:ext uri="{FF2B5EF4-FFF2-40B4-BE49-F238E27FC236}">
                  <a16:creationId xmlns:a16="http://schemas.microsoft.com/office/drawing/2014/main" id="{66468EB9-579A-45DB-96F9-E6AD57AFE48E}"/>
                </a:ext>
              </a:extLst>
            </p:cNvPr>
            <p:cNvSpPr>
              <a:spLocks/>
            </p:cNvSpPr>
            <p:nvPr/>
          </p:nvSpPr>
          <p:spPr bwMode="auto">
            <a:xfrm>
              <a:off x="3303" y="1358"/>
              <a:ext cx="917" cy="769"/>
            </a:xfrm>
            <a:custGeom>
              <a:avLst/>
              <a:gdLst>
                <a:gd name="T0" fmla="*/ 914 w 917"/>
                <a:gd name="T1" fmla="*/ 751 h 769"/>
                <a:gd name="T2" fmla="*/ 831 w 917"/>
                <a:gd name="T3" fmla="*/ 609 h 769"/>
                <a:gd name="T4" fmla="*/ 742 w 917"/>
                <a:gd name="T5" fmla="*/ 526 h 769"/>
                <a:gd name="T6" fmla="*/ 667 w 917"/>
                <a:gd name="T7" fmla="*/ 384 h 769"/>
                <a:gd name="T8" fmla="*/ 622 w 917"/>
                <a:gd name="T9" fmla="*/ 369 h 769"/>
                <a:gd name="T10" fmla="*/ 510 w 917"/>
                <a:gd name="T11" fmla="*/ 100 h 769"/>
                <a:gd name="T12" fmla="*/ 345 w 917"/>
                <a:gd name="T13" fmla="*/ 55 h 769"/>
                <a:gd name="T14" fmla="*/ 241 w 917"/>
                <a:gd name="T15" fmla="*/ 10 h 769"/>
                <a:gd name="T16" fmla="*/ 106 w 917"/>
                <a:gd name="T17" fmla="*/ 115 h 769"/>
                <a:gd name="T18" fmla="*/ 76 w 917"/>
                <a:gd name="T19" fmla="*/ 377 h 769"/>
                <a:gd name="T20" fmla="*/ 39 w 917"/>
                <a:gd name="T21" fmla="*/ 519 h 769"/>
                <a:gd name="T22" fmla="*/ 9 w 917"/>
                <a:gd name="T23" fmla="*/ 736 h 769"/>
                <a:gd name="T24" fmla="*/ 91 w 917"/>
                <a:gd name="T25" fmla="*/ 609 h 769"/>
                <a:gd name="T26" fmla="*/ 203 w 917"/>
                <a:gd name="T27" fmla="*/ 511 h 769"/>
                <a:gd name="T28" fmla="*/ 330 w 917"/>
                <a:gd name="T29" fmla="*/ 571 h 769"/>
                <a:gd name="T30" fmla="*/ 442 w 917"/>
                <a:gd name="T31" fmla="*/ 676 h 769"/>
                <a:gd name="T32" fmla="*/ 502 w 917"/>
                <a:gd name="T33" fmla="*/ 721 h 769"/>
                <a:gd name="T34" fmla="*/ 689 w 917"/>
                <a:gd name="T35" fmla="*/ 721 h 769"/>
                <a:gd name="T36" fmla="*/ 809 w 917"/>
                <a:gd name="T37" fmla="*/ 721 h 769"/>
                <a:gd name="T38" fmla="*/ 914 w 917"/>
                <a:gd name="T39" fmla="*/ 751 h 7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7"/>
                <a:gd name="T61" fmla="*/ 0 h 769"/>
                <a:gd name="T62" fmla="*/ 917 w 917"/>
                <a:gd name="T63" fmla="*/ 769 h 7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7" h="769">
                  <a:moveTo>
                    <a:pt x="914" y="751"/>
                  </a:moveTo>
                  <a:cubicBezTo>
                    <a:pt x="917" y="732"/>
                    <a:pt x="859" y="646"/>
                    <a:pt x="831" y="609"/>
                  </a:cubicBezTo>
                  <a:cubicBezTo>
                    <a:pt x="802" y="571"/>
                    <a:pt x="769" y="563"/>
                    <a:pt x="742" y="526"/>
                  </a:cubicBezTo>
                  <a:cubicBezTo>
                    <a:pt x="714" y="488"/>
                    <a:pt x="687" y="410"/>
                    <a:pt x="667" y="384"/>
                  </a:cubicBezTo>
                  <a:cubicBezTo>
                    <a:pt x="647" y="357"/>
                    <a:pt x="648" y="416"/>
                    <a:pt x="622" y="369"/>
                  </a:cubicBezTo>
                  <a:cubicBezTo>
                    <a:pt x="595" y="321"/>
                    <a:pt x="556" y="152"/>
                    <a:pt x="510" y="100"/>
                  </a:cubicBezTo>
                  <a:cubicBezTo>
                    <a:pt x="463" y="47"/>
                    <a:pt x="389" y="69"/>
                    <a:pt x="345" y="55"/>
                  </a:cubicBezTo>
                  <a:cubicBezTo>
                    <a:pt x="300" y="40"/>
                    <a:pt x="280" y="0"/>
                    <a:pt x="241" y="10"/>
                  </a:cubicBezTo>
                  <a:cubicBezTo>
                    <a:pt x="201" y="19"/>
                    <a:pt x="133" y="53"/>
                    <a:pt x="106" y="115"/>
                  </a:cubicBezTo>
                  <a:cubicBezTo>
                    <a:pt x="78" y="176"/>
                    <a:pt x="87" y="309"/>
                    <a:pt x="76" y="377"/>
                  </a:cubicBezTo>
                  <a:cubicBezTo>
                    <a:pt x="64" y="444"/>
                    <a:pt x="50" y="459"/>
                    <a:pt x="39" y="519"/>
                  </a:cubicBezTo>
                  <a:cubicBezTo>
                    <a:pt x="27" y="578"/>
                    <a:pt x="0" y="721"/>
                    <a:pt x="9" y="736"/>
                  </a:cubicBezTo>
                  <a:cubicBezTo>
                    <a:pt x="17" y="750"/>
                    <a:pt x="58" y="646"/>
                    <a:pt x="91" y="609"/>
                  </a:cubicBezTo>
                  <a:cubicBezTo>
                    <a:pt x="123" y="571"/>
                    <a:pt x="163" y="517"/>
                    <a:pt x="203" y="511"/>
                  </a:cubicBezTo>
                  <a:cubicBezTo>
                    <a:pt x="242" y="504"/>
                    <a:pt x="290" y="543"/>
                    <a:pt x="330" y="571"/>
                  </a:cubicBezTo>
                  <a:cubicBezTo>
                    <a:pt x="369" y="598"/>
                    <a:pt x="413" y="651"/>
                    <a:pt x="442" y="676"/>
                  </a:cubicBezTo>
                  <a:cubicBezTo>
                    <a:pt x="470" y="700"/>
                    <a:pt x="460" y="713"/>
                    <a:pt x="502" y="721"/>
                  </a:cubicBezTo>
                  <a:cubicBezTo>
                    <a:pt x="543" y="728"/>
                    <a:pt x="638" y="721"/>
                    <a:pt x="689" y="721"/>
                  </a:cubicBezTo>
                  <a:cubicBezTo>
                    <a:pt x="740" y="721"/>
                    <a:pt x="769" y="716"/>
                    <a:pt x="809" y="721"/>
                  </a:cubicBezTo>
                  <a:cubicBezTo>
                    <a:pt x="848" y="725"/>
                    <a:pt x="910" y="769"/>
                    <a:pt x="914" y="751"/>
                  </a:cubicBezTo>
                  <a:close/>
                </a:path>
              </a:pathLst>
            </a:custGeom>
            <a:solidFill>
              <a:schemeClr val="accent2">
                <a:alpha val="50195"/>
              </a:schemeClr>
            </a:solidFill>
            <a:ln w="19050">
              <a:solidFill>
                <a:schemeClr val="accent2"/>
              </a:solidFill>
              <a:round/>
              <a:headEnd/>
              <a:tailEnd/>
            </a:ln>
          </p:spPr>
          <p:txBody>
            <a:bodyPr wrap="none" anchor="ctr"/>
            <a:lstStyle/>
            <a:p>
              <a:endParaRPr lang="en-US"/>
            </a:p>
          </p:txBody>
        </p:sp>
        <p:sp>
          <p:nvSpPr>
            <p:cNvPr id="130059" name="Line 12">
              <a:extLst>
                <a:ext uri="{FF2B5EF4-FFF2-40B4-BE49-F238E27FC236}">
                  <a16:creationId xmlns:a16="http://schemas.microsoft.com/office/drawing/2014/main" id="{5FCC6487-957C-41BB-B452-771893C837F2}"/>
                </a:ext>
              </a:extLst>
            </p:cNvPr>
            <p:cNvSpPr>
              <a:spLocks noChangeShapeType="1"/>
            </p:cNvSpPr>
            <p:nvPr/>
          </p:nvSpPr>
          <p:spPr bwMode="auto">
            <a:xfrm flipH="1">
              <a:off x="3566" y="1457"/>
              <a:ext cx="984" cy="19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0060" name="Line 13">
              <a:extLst>
                <a:ext uri="{FF2B5EF4-FFF2-40B4-BE49-F238E27FC236}">
                  <a16:creationId xmlns:a16="http://schemas.microsoft.com/office/drawing/2014/main" id="{A55BD939-F4CE-4D32-BFE2-8FAD288EB1EC}"/>
                </a:ext>
              </a:extLst>
            </p:cNvPr>
            <p:cNvSpPr>
              <a:spLocks noChangeShapeType="1"/>
            </p:cNvSpPr>
            <p:nvPr/>
          </p:nvSpPr>
          <p:spPr bwMode="auto">
            <a:xfrm flipH="1">
              <a:off x="3619" y="1451"/>
              <a:ext cx="944" cy="98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130056" name="Picture 14" descr="blinking">
            <a:extLst>
              <a:ext uri="{FF2B5EF4-FFF2-40B4-BE49-F238E27FC236}">
                <a16:creationId xmlns:a16="http://schemas.microsoft.com/office/drawing/2014/main" id="{C9CE5B6F-502D-437B-A1B9-6B2435E8894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5288" y="6092825"/>
            <a:ext cx="38100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533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53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8" grpId="0" autoUpdateAnimBg="0"/>
      <p:bldP spid="953349"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D9052014-2EFA-49B4-913A-1470B27170C5}"/>
              </a:ext>
            </a:extLst>
          </p:cNvPr>
          <p:cNvSpPr>
            <a:spLocks noGrp="1" noChangeArrowheads="1"/>
          </p:cNvSpPr>
          <p:nvPr>
            <p:ph type="title"/>
          </p:nvPr>
        </p:nvSpPr>
        <p:spPr>
          <a:xfrm>
            <a:off x="457200" y="260350"/>
            <a:ext cx="8362950" cy="504825"/>
          </a:xfrm>
        </p:spPr>
        <p:txBody>
          <a:bodyPr>
            <a:normAutofit fontScale="90000"/>
          </a:bodyPr>
          <a:lstStyle/>
          <a:p>
            <a:pPr eaLnBrk="1" hangingPunct="1"/>
            <a:br>
              <a:rPr lang="sr-Cyrl-CS" altLang="sr-Latn-RS" sz="3200"/>
            </a:br>
            <a:r>
              <a:rPr lang="sr-Cyrl-CS" altLang="sr-Latn-RS" sz="3200"/>
              <a:t>Примарно видно поље</a:t>
            </a:r>
            <a:br>
              <a:rPr lang="sr-Cyrl-CS" altLang="sr-Latn-RS" sz="3200"/>
            </a:br>
            <a:r>
              <a:rPr lang="sr-Latn-CS" altLang="sr-Latn-RS" sz="3200"/>
              <a:t>area striata </a:t>
            </a:r>
            <a:r>
              <a:rPr lang="en-US" altLang="en-US" sz="3200">
                <a:solidFill>
                  <a:srgbClr val="66FF33"/>
                </a:solidFill>
              </a:rPr>
              <a:t>BA </a:t>
            </a:r>
            <a:r>
              <a:rPr lang="sr-Latn-CS" altLang="en-US" sz="3200">
                <a:solidFill>
                  <a:srgbClr val="66FF33"/>
                </a:solidFill>
              </a:rPr>
              <a:t>17 </a:t>
            </a:r>
            <a:br>
              <a:rPr lang="en-US" altLang="en-US" sz="3200">
                <a:solidFill>
                  <a:srgbClr val="66FF33"/>
                </a:solidFill>
              </a:rPr>
            </a:br>
            <a:r>
              <a:rPr lang="sr-Latn-CS" altLang="sr-Latn-RS" sz="3200"/>
              <a:t> </a:t>
            </a:r>
            <a:endParaRPr lang="en-CA" altLang="sr-Latn-RS" sz="3200"/>
          </a:p>
        </p:txBody>
      </p:sp>
      <p:sp>
        <p:nvSpPr>
          <p:cNvPr id="954371" name="Rectangle 3">
            <a:extLst>
              <a:ext uri="{FF2B5EF4-FFF2-40B4-BE49-F238E27FC236}">
                <a16:creationId xmlns:a16="http://schemas.microsoft.com/office/drawing/2014/main" id="{CE4A6BED-B4BE-4BCB-8C8C-FC5008D969F7}"/>
              </a:ext>
            </a:extLst>
          </p:cNvPr>
          <p:cNvSpPr>
            <a:spLocks noGrp="1" noChangeArrowheads="1"/>
          </p:cNvSpPr>
          <p:nvPr>
            <p:ph type="body" sz="half" idx="1"/>
          </p:nvPr>
        </p:nvSpPr>
        <p:spPr>
          <a:xfrm>
            <a:off x="5580063" y="4365625"/>
            <a:ext cx="3563937" cy="1800225"/>
          </a:xfrm>
        </p:spPr>
        <p:txBody>
          <a:bodyPr/>
          <a:lstStyle/>
          <a:p>
            <a:pPr eaLnBrk="1" hangingPunct="1">
              <a:buFontTx/>
              <a:buNone/>
            </a:pPr>
            <a:r>
              <a:rPr lang="sr-Cyrl-CS" altLang="sr-Latn-RS" b="1"/>
              <a:t> А</a:t>
            </a:r>
            <a:r>
              <a:rPr lang="sr-Latn-CS" altLang="sr-Latn-RS" b="1"/>
              <a:t>rea striata</a:t>
            </a:r>
            <a:endParaRPr lang="en-US" altLang="sr-Latn-RS" b="1"/>
          </a:p>
        </p:txBody>
      </p:sp>
      <p:sp>
        <p:nvSpPr>
          <p:cNvPr id="954372" name="Rectangle 4">
            <a:extLst>
              <a:ext uri="{FF2B5EF4-FFF2-40B4-BE49-F238E27FC236}">
                <a16:creationId xmlns:a16="http://schemas.microsoft.com/office/drawing/2014/main" id="{773CBD01-2F99-4C6D-9E4A-9E387EDCE433}"/>
              </a:ext>
            </a:extLst>
          </p:cNvPr>
          <p:cNvSpPr>
            <a:spLocks noGrp="1" noChangeArrowheads="1"/>
          </p:cNvSpPr>
          <p:nvPr>
            <p:ph type="body" sz="half" idx="2"/>
          </p:nvPr>
        </p:nvSpPr>
        <p:spPr>
          <a:xfrm>
            <a:off x="5508625" y="1989138"/>
            <a:ext cx="3167063" cy="1223962"/>
          </a:xfrm>
          <a:solidFill>
            <a:srgbClr val="002060"/>
          </a:solidFill>
        </p:spPr>
        <p:txBody>
          <a:bodyPr>
            <a:normAutofit fontScale="92500" lnSpcReduction="10000"/>
          </a:bodyPr>
          <a:lstStyle/>
          <a:p>
            <a:pPr eaLnBrk="1" hangingPunct="1">
              <a:lnSpc>
                <a:spcPct val="80000"/>
              </a:lnSpc>
            </a:pPr>
            <a:r>
              <a:rPr lang="sr-Latn-CS" altLang="sr-Latn-RS" sz="2400" b="1" dirty="0">
                <a:solidFill>
                  <a:srgbClr val="66FFFF"/>
                </a:solidFill>
              </a:rPr>
              <a:t>s</a:t>
            </a:r>
            <a:r>
              <a:rPr lang="en-US" altLang="sr-Latn-RS" sz="2400" b="1" dirty="0" err="1">
                <a:solidFill>
                  <a:srgbClr val="66FFFF"/>
                </a:solidFill>
              </a:rPr>
              <a:t>ulcus</a:t>
            </a:r>
            <a:r>
              <a:rPr lang="en-US" altLang="sr-Latn-RS" sz="2400" b="1" dirty="0">
                <a:solidFill>
                  <a:srgbClr val="66FFFF"/>
                </a:solidFill>
              </a:rPr>
              <a:t> </a:t>
            </a:r>
            <a:r>
              <a:rPr lang="en-US" altLang="sr-Latn-RS" sz="2400" b="1" dirty="0" err="1">
                <a:solidFill>
                  <a:srgbClr val="66FFFF"/>
                </a:solidFill>
              </a:rPr>
              <a:t>calcarinus</a:t>
            </a:r>
            <a:r>
              <a:rPr lang="en-US" altLang="sr-Latn-RS" sz="2400" b="1" dirty="0"/>
              <a:t>   </a:t>
            </a:r>
            <a:r>
              <a:rPr lang="en-US" altLang="sr-Latn-RS" sz="2400" b="1" dirty="0">
                <a:solidFill>
                  <a:srgbClr val="66FFFF"/>
                </a:solidFill>
              </a:rPr>
              <a:t>(</a:t>
            </a:r>
            <a:r>
              <a:rPr lang="sr-Cyrl-CS" altLang="sr-Latn-RS" sz="2400" b="1" dirty="0">
                <a:solidFill>
                  <a:srgbClr val="66FFFF"/>
                </a:solidFill>
              </a:rPr>
              <a:t>плав</a:t>
            </a:r>
            <a:r>
              <a:rPr lang="en-US" altLang="sr-Latn-RS" sz="2400" b="1" dirty="0">
                <a:solidFill>
                  <a:srgbClr val="66FFFF"/>
                </a:solidFill>
              </a:rPr>
              <a:t>)</a:t>
            </a:r>
          </a:p>
          <a:p>
            <a:pPr eaLnBrk="1" hangingPunct="1">
              <a:lnSpc>
                <a:spcPct val="80000"/>
              </a:lnSpc>
            </a:pPr>
            <a:r>
              <a:rPr lang="sr-Latn-CS" altLang="sr-Latn-RS" sz="2400" b="1" dirty="0">
                <a:solidFill>
                  <a:srgbClr val="FFFF00"/>
                </a:solidFill>
              </a:rPr>
              <a:t>g</a:t>
            </a:r>
            <a:r>
              <a:rPr lang="en-US" altLang="sr-Latn-RS" sz="2400" b="1" dirty="0" err="1">
                <a:solidFill>
                  <a:srgbClr val="FFFF00"/>
                </a:solidFill>
              </a:rPr>
              <a:t>yrus</a:t>
            </a:r>
            <a:r>
              <a:rPr lang="en-US" altLang="sr-Latn-RS" sz="2400" b="1" dirty="0">
                <a:solidFill>
                  <a:srgbClr val="FFFF00"/>
                </a:solidFill>
              </a:rPr>
              <a:t> </a:t>
            </a:r>
            <a:r>
              <a:rPr lang="sr-Latn-CS" altLang="sr-Latn-RS" sz="2400" b="1" dirty="0">
                <a:solidFill>
                  <a:srgbClr val="FFFF00"/>
                </a:solidFill>
              </a:rPr>
              <a:t>l</a:t>
            </a:r>
            <a:r>
              <a:rPr lang="en-US" altLang="sr-Latn-RS" sz="2400" b="1" dirty="0" err="1">
                <a:solidFill>
                  <a:srgbClr val="FFFF00"/>
                </a:solidFill>
              </a:rPr>
              <a:t>ingual</a:t>
            </a:r>
            <a:r>
              <a:rPr lang="sr-Latn-CS" altLang="sr-Latn-RS" sz="2400" b="1" dirty="0">
                <a:solidFill>
                  <a:srgbClr val="FFFF00"/>
                </a:solidFill>
              </a:rPr>
              <a:t>is</a:t>
            </a:r>
            <a:r>
              <a:rPr lang="en-US" altLang="sr-Latn-RS" sz="2400" b="1" dirty="0"/>
              <a:t> </a:t>
            </a:r>
            <a:r>
              <a:rPr lang="en-US" altLang="sr-Latn-RS" sz="2400" b="1" dirty="0">
                <a:solidFill>
                  <a:srgbClr val="FFFF00"/>
                </a:solidFill>
              </a:rPr>
              <a:t>(</a:t>
            </a:r>
            <a:r>
              <a:rPr lang="sr-Cyrl-CS" altLang="sr-Latn-RS" sz="2400" b="1" dirty="0">
                <a:solidFill>
                  <a:srgbClr val="FFFF00"/>
                </a:solidFill>
              </a:rPr>
              <a:t>жут</a:t>
            </a:r>
            <a:r>
              <a:rPr lang="en-US" altLang="sr-Latn-RS" sz="2400" b="1" dirty="0">
                <a:solidFill>
                  <a:srgbClr val="FFFF00"/>
                </a:solidFill>
              </a:rPr>
              <a:t>)</a:t>
            </a:r>
          </a:p>
          <a:p>
            <a:pPr eaLnBrk="1" hangingPunct="1">
              <a:lnSpc>
                <a:spcPct val="80000"/>
              </a:lnSpc>
            </a:pPr>
            <a:r>
              <a:rPr lang="en-US" altLang="sr-Latn-RS" sz="2400" b="1" dirty="0">
                <a:solidFill>
                  <a:srgbClr val="FF99CC"/>
                </a:solidFill>
              </a:rPr>
              <a:t>cuneus</a:t>
            </a:r>
            <a:r>
              <a:rPr lang="en-US" altLang="sr-Latn-RS" sz="2400" b="1" dirty="0"/>
              <a:t> </a:t>
            </a:r>
            <a:r>
              <a:rPr lang="en-US" altLang="sr-Latn-RS" sz="2400" b="1" dirty="0">
                <a:solidFill>
                  <a:srgbClr val="FF99CC"/>
                </a:solidFill>
              </a:rPr>
              <a:t>(</a:t>
            </a:r>
            <a:r>
              <a:rPr lang="sr-Cyrl-CS" altLang="sr-Latn-RS" sz="2400" b="1" dirty="0">
                <a:solidFill>
                  <a:srgbClr val="FF99CC"/>
                </a:solidFill>
              </a:rPr>
              <a:t>пинк</a:t>
            </a:r>
            <a:r>
              <a:rPr lang="en-US" altLang="sr-Latn-RS" sz="2400" b="1" dirty="0">
                <a:solidFill>
                  <a:srgbClr val="FF99CC"/>
                </a:solidFill>
              </a:rPr>
              <a:t>)</a:t>
            </a:r>
          </a:p>
          <a:p>
            <a:pPr eaLnBrk="1" hangingPunct="1">
              <a:lnSpc>
                <a:spcPct val="80000"/>
              </a:lnSpc>
            </a:pPr>
            <a:endParaRPr lang="en-US" altLang="sr-Latn-RS" sz="2400" b="1" dirty="0">
              <a:solidFill>
                <a:srgbClr val="FF99CC"/>
              </a:solidFill>
            </a:endParaRPr>
          </a:p>
          <a:p>
            <a:pPr eaLnBrk="1" hangingPunct="1">
              <a:lnSpc>
                <a:spcPct val="80000"/>
              </a:lnSpc>
            </a:pPr>
            <a:endParaRPr lang="en-US" altLang="sr-Latn-RS" sz="2400" b="1" dirty="0"/>
          </a:p>
        </p:txBody>
      </p:sp>
      <p:pic>
        <p:nvPicPr>
          <p:cNvPr id="131077" name="Picture 5">
            <a:extLst>
              <a:ext uri="{FF2B5EF4-FFF2-40B4-BE49-F238E27FC236}">
                <a16:creationId xmlns:a16="http://schemas.microsoft.com/office/drawing/2014/main" id="{A6CE6904-9502-4EDD-ACFE-66B8A1A99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88" t="3076" r="4247" b="4247"/>
          <a:stretch>
            <a:fillRect/>
          </a:stretch>
        </p:blipFill>
        <p:spPr bwMode="auto">
          <a:xfrm>
            <a:off x="395288" y="2636838"/>
            <a:ext cx="4572000"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54374" name="Freeform 6">
            <a:extLst>
              <a:ext uri="{FF2B5EF4-FFF2-40B4-BE49-F238E27FC236}">
                <a16:creationId xmlns:a16="http://schemas.microsoft.com/office/drawing/2014/main" id="{7C17CACB-CE49-4227-AC66-0BB40A940F5D}"/>
              </a:ext>
            </a:extLst>
          </p:cNvPr>
          <p:cNvSpPr>
            <a:spLocks/>
          </p:cNvSpPr>
          <p:nvPr/>
        </p:nvSpPr>
        <p:spPr bwMode="auto">
          <a:xfrm>
            <a:off x="3203575" y="4076700"/>
            <a:ext cx="1371600" cy="990600"/>
          </a:xfrm>
          <a:custGeom>
            <a:avLst/>
            <a:gdLst>
              <a:gd name="T0" fmla="*/ 0 w 864"/>
              <a:gd name="T1" fmla="*/ 1572577500 h 624"/>
              <a:gd name="T2" fmla="*/ 362902500 w 864"/>
              <a:gd name="T3" fmla="*/ 1330642500 h 624"/>
              <a:gd name="T4" fmla="*/ 725805000 w 864"/>
              <a:gd name="T5" fmla="*/ 1209675000 h 624"/>
              <a:gd name="T6" fmla="*/ 967740000 w 864"/>
              <a:gd name="T7" fmla="*/ 1088707500 h 624"/>
              <a:gd name="T8" fmla="*/ 1088707500 w 864"/>
              <a:gd name="T9" fmla="*/ 725805000 h 624"/>
              <a:gd name="T10" fmla="*/ 1451610000 w 864"/>
              <a:gd name="T11" fmla="*/ 604837500 h 624"/>
              <a:gd name="T12" fmla="*/ 1572577500 w 864"/>
              <a:gd name="T13" fmla="*/ 362902500 h 624"/>
              <a:gd name="T14" fmla="*/ 1935480000 w 864"/>
              <a:gd name="T15" fmla="*/ 241935000 h 624"/>
              <a:gd name="T16" fmla="*/ 2147483646 w 864"/>
              <a:gd name="T17" fmla="*/ 0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4"/>
              <a:gd name="T28" fmla="*/ 0 h 624"/>
              <a:gd name="T29" fmla="*/ 864 w 864"/>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4" h="624">
                <a:moveTo>
                  <a:pt x="0" y="624"/>
                </a:moveTo>
                <a:cubicBezTo>
                  <a:pt x="48" y="588"/>
                  <a:pt x="96" y="552"/>
                  <a:pt x="144" y="528"/>
                </a:cubicBezTo>
                <a:cubicBezTo>
                  <a:pt x="192" y="504"/>
                  <a:pt x="248" y="496"/>
                  <a:pt x="288" y="480"/>
                </a:cubicBezTo>
                <a:cubicBezTo>
                  <a:pt x="328" y="464"/>
                  <a:pt x="360" y="464"/>
                  <a:pt x="384" y="432"/>
                </a:cubicBezTo>
                <a:cubicBezTo>
                  <a:pt x="408" y="400"/>
                  <a:pt x="400" y="320"/>
                  <a:pt x="432" y="288"/>
                </a:cubicBezTo>
                <a:cubicBezTo>
                  <a:pt x="464" y="256"/>
                  <a:pt x="544" y="264"/>
                  <a:pt x="576" y="240"/>
                </a:cubicBezTo>
                <a:cubicBezTo>
                  <a:pt x="608" y="216"/>
                  <a:pt x="592" y="168"/>
                  <a:pt x="624" y="144"/>
                </a:cubicBezTo>
                <a:cubicBezTo>
                  <a:pt x="656" y="120"/>
                  <a:pt x="728" y="120"/>
                  <a:pt x="768" y="96"/>
                </a:cubicBezTo>
                <a:cubicBezTo>
                  <a:pt x="808" y="72"/>
                  <a:pt x="836" y="36"/>
                  <a:pt x="864"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54375" name="Freeform 7">
            <a:extLst>
              <a:ext uri="{FF2B5EF4-FFF2-40B4-BE49-F238E27FC236}">
                <a16:creationId xmlns:a16="http://schemas.microsoft.com/office/drawing/2014/main" id="{32527EC9-6E79-4E18-A030-E46B7D8F5A7C}"/>
              </a:ext>
            </a:extLst>
          </p:cNvPr>
          <p:cNvSpPr>
            <a:spLocks/>
          </p:cNvSpPr>
          <p:nvPr/>
        </p:nvSpPr>
        <p:spPr bwMode="auto">
          <a:xfrm>
            <a:off x="3851275" y="4797425"/>
            <a:ext cx="990600" cy="558800"/>
          </a:xfrm>
          <a:custGeom>
            <a:avLst/>
            <a:gdLst>
              <a:gd name="T0" fmla="*/ 0 w 624"/>
              <a:gd name="T1" fmla="*/ 0 h 352"/>
              <a:gd name="T2" fmla="*/ 604837500 w 624"/>
              <a:gd name="T3" fmla="*/ 120967500 h 352"/>
              <a:gd name="T4" fmla="*/ 725805000 w 624"/>
              <a:gd name="T5" fmla="*/ 604837500 h 352"/>
              <a:gd name="T6" fmla="*/ 967740000 w 624"/>
              <a:gd name="T7" fmla="*/ 846772500 h 352"/>
              <a:gd name="T8" fmla="*/ 1572577500 w 624"/>
              <a:gd name="T9" fmla="*/ 846772500 h 352"/>
              <a:gd name="T10" fmla="*/ 0 60000 65536"/>
              <a:gd name="T11" fmla="*/ 0 60000 65536"/>
              <a:gd name="T12" fmla="*/ 0 60000 65536"/>
              <a:gd name="T13" fmla="*/ 0 60000 65536"/>
              <a:gd name="T14" fmla="*/ 0 60000 65536"/>
              <a:gd name="T15" fmla="*/ 0 w 624"/>
              <a:gd name="T16" fmla="*/ 0 h 352"/>
              <a:gd name="T17" fmla="*/ 624 w 624"/>
              <a:gd name="T18" fmla="*/ 352 h 352"/>
            </a:gdLst>
            <a:ahLst/>
            <a:cxnLst>
              <a:cxn ang="T10">
                <a:pos x="T0" y="T1"/>
              </a:cxn>
              <a:cxn ang="T11">
                <a:pos x="T2" y="T3"/>
              </a:cxn>
              <a:cxn ang="T12">
                <a:pos x="T4" y="T5"/>
              </a:cxn>
              <a:cxn ang="T13">
                <a:pos x="T6" y="T7"/>
              </a:cxn>
              <a:cxn ang="T14">
                <a:pos x="T8" y="T9"/>
              </a:cxn>
            </a:cxnLst>
            <a:rect l="T15" t="T16" r="T17" b="T18"/>
            <a:pathLst>
              <a:path w="624" h="352">
                <a:moveTo>
                  <a:pt x="0" y="0"/>
                </a:moveTo>
                <a:cubicBezTo>
                  <a:pt x="96" y="4"/>
                  <a:pt x="192" y="8"/>
                  <a:pt x="240" y="48"/>
                </a:cubicBezTo>
                <a:cubicBezTo>
                  <a:pt x="288" y="88"/>
                  <a:pt x="264" y="192"/>
                  <a:pt x="288" y="240"/>
                </a:cubicBezTo>
                <a:cubicBezTo>
                  <a:pt x="312" y="288"/>
                  <a:pt x="328" y="320"/>
                  <a:pt x="384" y="336"/>
                </a:cubicBezTo>
                <a:cubicBezTo>
                  <a:pt x="440" y="352"/>
                  <a:pt x="532" y="344"/>
                  <a:pt x="624" y="336"/>
                </a:cubicBezTo>
              </a:path>
            </a:pathLst>
          </a:cu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54376" name="Freeform 8">
            <a:extLst>
              <a:ext uri="{FF2B5EF4-FFF2-40B4-BE49-F238E27FC236}">
                <a16:creationId xmlns:a16="http://schemas.microsoft.com/office/drawing/2014/main" id="{90EA1A89-A3EF-49D3-9737-9A7B5F7D93DB}"/>
              </a:ext>
            </a:extLst>
          </p:cNvPr>
          <p:cNvSpPr>
            <a:spLocks/>
          </p:cNvSpPr>
          <p:nvPr/>
        </p:nvSpPr>
        <p:spPr bwMode="auto">
          <a:xfrm>
            <a:off x="3851275" y="4149725"/>
            <a:ext cx="1066800" cy="1143000"/>
          </a:xfrm>
          <a:custGeom>
            <a:avLst/>
            <a:gdLst>
              <a:gd name="T0" fmla="*/ 0 w 672"/>
              <a:gd name="T1" fmla="*/ 967740000 h 720"/>
              <a:gd name="T2" fmla="*/ 120967500 w 672"/>
              <a:gd name="T3" fmla="*/ 604837500 h 720"/>
              <a:gd name="T4" fmla="*/ 483870000 w 672"/>
              <a:gd name="T5" fmla="*/ 483870000 h 720"/>
              <a:gd name="T6" fmla="*/ 604837500 w 672"/>
              <a:gd name="T7" fmla="*/ 241935000 h 720"/>
              <a:gd name="T8" fmla="*/ 967740000 w 672"/>
              <a:gd name="T9" fmla="*/ 120967500 h 720"/>
              <a:gd name="T10" fmla="*/ 1209675000 w 672"/>
              <a:gd name="T11" fmla="*/ 0 h 720"/>
              <a:gd name="T12" fmla="*/ 1572577500 w 672"/>
              <a:gd name="T13" fmla="*/ 725805000 h 720"/>
              <a:gd name="T14" fmla="*/ 1693545000 w 672"/>
              <a:gd name="T15" fmla="*/ 1330642500 h 720"/>
              <a:gd name="T16" fmla="*/ 1572577500 w 672"/>
              <a:gd name="T17" fmla="*/ 1693545000 h 720"/>
              <a:gd name="T18" fmla="*/ 1451610000 w 672"/>
              <a:gd name="T19" fmla="*/ 1814512500 h 720"/>
              <a:gd name="T20" fmla="*/ 967740000 w 672"/>
              <a:gd name="T21" fmla="*/ 1814512500 h 720"/>
              <a:gd name="T22" fmla="*/ 725805000 w 672"/>
              <a:gd name="T23" fmla="*/ 1572577500 h 720"/>
              <a:gd name="T24" fmla="*/ 604837500 w 672"/>
              <a:gd name="T25" fmla="*/ 1088707500 h 720"/>
              <a:gd name="T26" fmla="*/ 362902500 w 672"/>
              <a:gd name="T27" fmla="*/ 967740000 h 720"/>
              <a:gd name="T28" fmla="*/ 0 w 672"/>
              <a:gd name="T29" fmla="*/ 967740000 h 7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2"/>
              <a:gd name="T46" fmla="*/ 0 h 720"/>
              <a:gd name="T47" fmla="*/ 672 w 672"/>
              <a:gd name="T48" fmla="*/ 720 h 7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2" h="720">
                <a:moveTo>
                  <a:pt x="0" y="384"/>
                </a:moveTo>
                <a:lnTo>
                  <a:pt x="48" y="240"/>
                </a:lnTo>
                <a:lnTo>
                  <a:pt x="192" y="192"/>
                </a:lnTo>
                <a:lnTo>
                  <a:pt x="240" y="96"/>
                </a:lnTo>
                <a:lnTo>
                  <a:pt x="384" y="48"/>
                </a:lnTo>
                <a:lnTo>
                  <a:pt x="480" y="0"/>
                </a:lnTo>
                <a:lnTo>
                  <a:pt x="624" y="288"/>
                </a:lnTo>
                <a:lnTo>
                  <a:pt x="672" y="528"/>
                </a:lnTo>
                <a:lnTo>
                  <a:pt x="624" y="672"/>
                </a:lnTo>
                <a:lnTo>
                  <a:pt x="576" y="720"/>
                </a:lnTo>
                <a:lnTo>
                  <a:pt x="384" y="720"/>
                </a:lnTo>
                <a:lnTo>
                  <a:pt x="288" y="624"/>
                </a:lnTo>
                <a:lnTo>
                  <a:pt x="240" y="432"/>
                </a:lnTo>
                <a:lnTo>
                  <a:pt x="144" y="384"/>
                </a:lnTo>
                <a:lnTo>
                  <a:pt x="0" y="384"/>
                </a:lnTo>
                <a:close/>
              </a:path>
            </a:pathLst>
          </a:custGeom>
          <a:solidFill>
            <a:srgbClr val="FF99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954377" name="Freeform 9">
            <a:extLst>
              <a:ext uri="{FF2B5EF4-FFF2-40B4-BE49-F238E27FC236}">
                <a16:creationId xmlns:a16="http://schemas.microsoft.com/office/drawing/2014/main" id="{71FE5063-3547-4EF9-AF7E-D8E93CD2D2D1}"/>
              </a:ext>
            </a:extLst>
          </p:cNvPr>
          <p:cNvSpPr>
            <a:spLocks/>
          </p:cNvSpPr>
          <p:nvPr/>
        </p:nvSpPr>
        <p:spPr bwMode="auto">
          <a:xfrm>
            <a:off x="3635375" y="4797425"/>
            <a:ext cx="1143000" cy="838200"/>
          </a:xfrm>
          <a:custGeom>
            <a:avLst/>
            <a:gdLst>
              <a:gd name="T0" fmla="*/ 1814512500 w 720"/>
              <a:gd name="T1" fmla="*/ 846772500 h 528"/>
              <a:gd name="T2" fmla="*/ 1572577500 w 720"/>
              <a:gd name="T3" fmla="*/ 1209675000 h 528"/>
              <a:gd name="T4" fmla="*/ 1088707500 w 720"/>
              <a:gd name="T5" fmla="*/ 1330642500 h 528"/>
              <a:gd name="T6" fmla="*/ 846772500 w 720"/>
              <a:gd name="T7" fmla="*/ 1209675000 h 528"/>
              <a:gd name="T8" fmla="*/ 725805000 w 720"/>
              <a:gd name="T9" fmla="*/ 846772500 h 528"/>
              <a:gd name="T10" fmla="*/ 483870000 w 720"/>
              <a:gd name="T11" fmla="*/ 604837500 h 528"/>
              <a:gd name="T12" fmla="*/ 362902500 w 720"/>
              <a:gd name="T13" fmla="*/ 483870000 h 528"/>
              <a:gd name="T14" fmla="*/ 0 w 720"/>
              <a:gd name="T15" fmla="*/ 604837500 h 528"/>
              <a:gd name="T16" fmla="*/ 0 w 720"/>
              <a:gd name="T17" fmla="*/ 120967500 h 528"/>
              <a:gd name="T18" fmla="*/ 362902500 w 720"/>
              <a:gd name="T19" fmla="*/ 0 h 528"/>
              <a:gd name="T20" fmla="*/ 846772500 w 720"/>
              <a:gd name="T21" fmla="*/ 120967500 h 528"/>
              <a:gd name="T22" fmla="*/ 967740000 w 720"/>
              <a:gd name="T23" fmla="*/ 604837500 h 528"/>
              <a:gd name="T24" fmla="*/ 1209675000 w 720"/>
              <a:gd name="T25" fmla="*/ 846772500 h 528"/>
              <a:gd name="T26" fmla="*/ 1814512500 w 720"/>
              <a:gd name="T27" fmla="*/ 846772500 h 5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0"/>
              <a:gd name="T43" fmla="*/ 0 h 528"/>
              <a:gd name="T44" fmla="*/ 720 w 720"/>
              <a:gd name="T45" fmla="*/ 528 h 5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0" h="528">
                <a:moveTo>
                  <a:pt x="720" y="336"/>
                </a:moveTo>
                <a:lnTo>
                  <a:pt x="624" y="480"/>
                </a:lnTo>
                <a:lnTo>
                  <a:pt x="432" y="528"/>
                </a:lnTo>
                <a:lnTo>
                  <a:pt x="336" y="480"/>
                </a:lnTo>
                <a:lnTo>
                  <a:pt x="288" y="336"/>
                </a:lnTo>
                <a:lnTo>
                  <a:pt x="192" y="240"/>
                </a:lnTo>
                <a:lnTo>
                  <a:pt x="144" y="192"/>
                </a:lnTo>
                <a:lnTo>
                  <a:pt x="0" y="240"/>
                </a:lnTo>
                <a:lnTo>
                  <a:pt x="0" y="48"/>
                </a:lnTo>
                <a:lnTo>
                  <a:pt x="144" y="0"/>
                </a:lnTo>
                <a:lnTo>
                  <a:pt x="336" y="48"/>
                </a:lnTo>
                <a:lnTo>
                  <a:pt x="384" y="240"/>
                </a:lnTo>
                <a:lnTo>
                  <a:pt x="480" y="336"/>
                </a:lnTo>
                <a:lnTo>
                  <a:pt x="720" y="336"/>
                </a:lnTo>
                <a:close/>
              </a:path>
            </a:pathLst>
          </a:custGeom>
          <a:solidFill>
            <a:srgbClr val="FFFF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131082" name="Line 10">
            <a:extLst>
              <a:ext uri="{FF2B5EF4-FFF2-40B4-BE49-F238E27FC236}">
                <a16:creationId xmlns:a16="http://schemas.microsoft.com/office/drawing/2014/main" id="{A180495E-2C66-4E9D-B4EB-5AD72CEAA60B}"/>
              </a:ext>
            </a:extLst>
          </p:cNvPr>
          <p:cNvSpPr>
            <a:spLocks noChangeShapeType="1"/>
          </p:cNvSpPr>
          <p:nvPr/>
        </p:nvSpPr>
        <p:spPr bwMode="auto">
          <a:xfrm>
            <a:off x="3995738" y="4508500"/>
            <a:ext cx="863600" cy="57626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31083" name="Line 11">
            <a:extLst>
              <a:ext uri="{FF2B5EF4-FFF2-40B4-BE49-F238E27FC236}">
                <a16:creationId xmlns:a16="http://schemas.microsoft.com/office/drawing/2014/main" id="{0A41B583-A4A9-4CA5-A0FC-7433ECA2F440}"/>
              </a:ext>
            </a:extLst>
          </p:cNvPr>
          <p:cNvSpPr>
            <a:spLocks noChangeShapeType="1"/>
          </p:cNvSpPr>
          <p:nvPr/>
        </p:nvSpPr>
        <p:spPr bwMode="auto">
          <a:xfrm flipH="1" flipV="1">
            <a:off x="3708400" y="4941888"/>
            <a:ext cx="863600" cy="6477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954380" name="Line 12">
            <a:extLst>
              <a:ext uri="{FF2B5EF4-FFF2-40B4-BE49-F238E27FC236}">
                <a16:creationId xmlns:a16="http://schemas.microsoft.com/office/drawing/2014/main" id="{9431860E-A09B-44C7-9393-8C2A13839ED7}"/>
              </a:ext>
            </a:extLst>
          </p:cNvPr>
          <p:cNvSpPr>
            <a:spLocks noChangeShapeType="1"/>
          </p:cNvSpPr>
          <p:nvPr/>
        </p:nvSpPr>
        <p:spPr bwMode="auto">
          <a:xfrm flipH="1">
            <a:off x="4356100" y="4797425"/>
            <a:ext cx="1295400" cy="360363"/>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4381" name="Line 13">
            <a:extLst>
              <a:ext uri="{FF2B5EF4-FFF2-40B4-BE49-F238E27FC236}">
                <a16:creationId xmlns:a16="http://schemas.microsoft.com/office/drawing/2014/main" id="{212D84D8-A897-4F93-A2D4-A9931DCE6B2B}"/>
              </a:ext>
            </a:extLst>
          </p:cNvPr>
          <p:cNvSpPr>
            <a:spLocks noChangeShapeType="1"/>
          </p:cNvSpPr>
          <p:nvPr/>
        </p:nvSpPr>
        <p:spPr bwMode="auto">
          <a:xfrm flipH="1">
            <a:off x="4427538" y="4724400"/>
            <a:ext cx="1368425" cy="720725"/>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1086" name="Text Box 14">
            <a:extLst>
              <a:ext uri="{FF2B5EF4-FFF2-40B4-BE49-F238E27FC236}">
                <a16:creationId xmlns:a16="http://schemas.microsoft.com/office/drawing/2014/main" id="{3F403DFD-B01C-4F32-8760-73E3DCC68538}"/>
              </a:ext>
            </a:extLst>
          </p:cNvPr>
          <p:cNvSpPr txBox="1">
            <a:spLocks noChangeArrowheads="1"/>
          </p:cNvSpPr>
          <p:nvPr/>
        </p:nvSpPr>
        <p:spPr bwMode="auto">
          <a:xfrm>
            <a:off x="555625" y="6092825"/>
            <a:ext cx="4737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en-US" altLang="en-US" sz="1800" dirty="0" err="1">
                <a:solidFill>
                  <a:srgbClr val="FF0000"/>
                </a:solidFill>
                <a:latin typeface="Arial" panose="020B0604020202020204" pitchFamily="34" charset="0"/>
              </a:rPr>
              <a:t>lobus</a:t>
            </a:r>
            <a:r>
              <a:rPr lang="en-US" altLang="en-US" sz="1800" dirty="0">
                <a:solidFill>
                  <a:srgbClr val="FFFF00"/>
                </a:solidFill>
                <a:latin typeface="Arial" panose="020B0604020202020204" pitchFamily="34" charset="0"/>
              </a:rPr>
              <a:t> </a:t>
            </a:r>
            <a:r>
              <a:rPr lang="en-US" altLang="en-US" sz="1800" dirty="0">
                <a:solidFill>
                  <a:srgbClr val="FF0000"/>
                </a:solidFill>
                <a:latin typeface="Arial" panose="020B0604020202020204" pitchFamily="34" charset="0"/>
              </a:rPr>
              <a:t>occipitalis</a:t>
            </a:r>
            <a:endParaRPr lang="en-US" altLang="sr-Latn-RS" sz="1800" dirty="0">
              <a:solidFill>
                <a:srgbClr val="FF0000"/>
              </a:solidFill>
              <a:latin typeface="Arial" panose="020B0604020202020204" pitchFamily="34" charset="0"/>
            </a:endParaRPr>
          </a:p>
        </p:txBody>
      </p:sp>
      <p:sp>
        <p:nvSpPr>
          <p:cNvPr id="131087" name="Line 15">
            <a:extLst>
              <a:ext uri="{FF2B5EF4-FFF2-40B4-BE49-F238E27FC236}">
                <a16:creationId xmlns:a16="http://schemas.microsoft.com/office/drawing/2014/main" id="{C3B76996-69D1-419F-B60C-75A12D75F2A1}"/>
              </a:ext>
            </a:extLst>
          </p:cNvPr>
          <p:cNvSpPr>
            <a:spLocks noChangeShapeType="1"/>
          </p:cNvSpPr>
          <p:nvPr/>
        </p:nvSpPr>
        <p:spPr bwMode="auto">
          <a:xfrm flipV="1">
            <a:off x="2771775" y="4652963"/>
            <a:ext cx="1295400" cy="1512887"/>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31088" name="Picture 16" descr="blinking">
            <a:extLst>
              <a:ext uri="{FF2B5EF4-FFF2-40B4-BE49-F238E27FC236}">
                <a16:creationId xmlns:a16="http://schemas.microsoft.com/office/drawing/2014/main" id="{B9C1F48D-CE11-4F07-AC48-C21EBBB4452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989138"/>
            <a:ext cx="3810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54374"/>
                                        </p:tgtEl>
                                        <p:attrNameLst>
                                          <p:attrName>style.visibility</p:attrName>
                                        </p:attrNameLst>
                                      </p:cBhvr>
                                      <p:to>
                                        <p:strVal val="visible"/>
                                      </p:to>
                                    </p:set>
                                    <p:animEffect transition="in" filter="blinds(horizontal)">
                                      <p:cBhvr>
                                        <p:cTn id="7" dur="500"/>
                                        <p:tgtEl>
                                          <p:spTgt spid="954374"/>
                                        </p:tgtEl>
                                      </p:cBhvr>
                                    </p:animEffect>
                                  </p:childTnLst>
                                </p:cTn>
                              </p:par>
                              <p:par>
                                <p:cTn id="8" presetID="3" presetClass="entr" presetSubtype="10" fill="hold" nodeType="withEffect">
                                  <p:stCondLst>
                                    <p:cond delay="0"/>
                                  </p:stCondLst>
                                  <p:childTnLst>
                                    <p:set>
                                      <p:cBhvr>
                                        <p:cTn id="9" dur="1" fill="hold">
                                          <p:stCondLst>
                                            <p:cond delay="0"/>
                                          </p:stCondLst>
                                        </p:cTn>
                                        <p:tgtEl>
                                          <p:spTgt spid="954381"/>
                                        </p:tgtEl>
                                        <p:attrNameLst>
                                          <p:attrName>style.visibility</p:attrName>
                                        </p:attrNameLst>
                                      </p:cBhvr>
                                      <p:to>
                                        <p:strVal val="visible"/>
                                      </p:to>
                                    </p:set>
                                    <p:animEffect transition="in" filter="blinds(horizontal)">
                                      <p:cBhvr>
                                        <p:cTn id="10" dur="500"/>
                                        <p:tgtEl>
                                          <p:spTgt spid="954381"/>
                                        </p:tgtEl>
                                      </p:cBhvr>
                                    </p:animEffect>
                                  </p:childTnLst>
                                </p:cTn>
                              </p:par>
                              <p:par>
                                <p:cTn id="11" presetID="3" presetClass="entr" presetSubtype="10" fill="hold" nodeType="withEffect">
                                  <p:stCondLst>
                                    <p:cond delay="0"/>
                                  </p:stCondLst>
                                  <p:childTnLst>
                                    <p:set>
                                      <p:cBhvr>
                                        <p:cTn id="12" dur="1" fill="hold">
                                          <p:stCondLst>
                                            <p:cond delay="0"/>
                                          </p:stCondLst>
                                        </p:cTn>
                                        <p:tgtEl>
                                          <p:spTgt spid="954380"/>
                                        </p:tgtEl>
                                        <p:attrNameLst>
                                          <p:attrName>style.visibility</p:attrName>
                                        </p:attrNameLst>
                                      </p:cBhvr>
                                      <p:to>
                                        <p:strVal val="visible"/>
                                      </p:to>
                                    </p:set>
                                    <p:animEffect transition="in" filter="blinds(horizontal)">
                                      <p:cBhvr>
                                        <p:cTn id="13" dur="500"/>
                                        <p:tgtEl>
                                          <p:spTgt spid="954380"/>
                                        </p:tgtEl>
                                      </p:cBhvr>
                                    </p:animEffect>
                                  </p:childTnLst>
                                </p:cTn>
                              </p:par>
                              <p:par>
                                <p:cTn id="14" presetID="3" presetClass="entr" presetSubtype="10" fill="hold" nodeType="withEffect">
                                  <p:stCondLst>
                                    <p:cond delay="0"/>
                                  </p:stCondLst>
                                  <p:childTnLst>
                                    <p:set>
                                      <p:cBhvr>
                                        <p:cTn id="15" dur="1" fill="hold">
                                          <p:stCondLst>
                                            <p:cond delay="0"/>
                                          </p:stCondLst>
                                        </p:cTn>
                                        <p:tgtEl>
                                          <p:spTgt spid="954371">
                                            <p:txEl>
                                              <p:pRg st="0" end="0"/>
                                            </p:txEl>
                                          </p:spTgt>
                                        </p:tgtEl>
                                        <p:attrNameLst>
                                          <p:attrName>style.visibility</p:attrName>
                                        </p:attrNameLst>
                                      </p:cBhvr>
                                      <p:to>
                                        <p:strVal val="visible"/>
                                      </p:to>
                                    </p:set>
                                    <p:animEffect transition="in" filter="blinds(horizontal)">
                                      <p:cBhvr>
                                        <p:cTn id="16" dur="500"/>
                                        <p:tgtEl>
                                          <p:spTgt spid="95437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954375"/>
                                        </p:tgtEl>
                                        <p:attrNameLst>
                                          <p:attrName>style.visibility</p:attrName>
                                        </p:attrNameLst>
                                      </p:cBhvr>
                                      <p:to>
                                        <p:strVal val="visible"/>
                                      </p:to>
                                    </p:set>
                                    <p:animEffect transition="in" filter="blinds(horizontal)">
                                      <p:cBhvr>
                                        <p:cTn id="21" dur="500"/>
                                        <p:tgtEl>
                                          <p:spTgt spid="954375"/>
                                        </p:tgtEl>
                                      </p:cBhvr>
                                    </p:animEffect>
                                  </p:childTnLst>
                                </p:cTn>
                              </p:par>
                              <p:par>
                                <p:cTn id="22" presetID="3" presetClass="entr" presetSubtype="10" fill="hold" nodeType="withEffect">
                                  <p:stCondLst>
                                    <p:cond delay="0"/>
                                  </p:stCondLst>
                                  <p:childTnLst>
                                    <p:set>
                                      <p:cBhvr>
                                        <p:cTn id="23" dur="1" fill="hold">
                                          <p:stCondLst>
                                            <p:cond delay="0"/>
                                          </p:stCondLst>
                                        </p:cTn>
                                        <p:tgtEl>
                                          <p:spTgt spid="954372">
                                            <p:txEl>
                                              <p:pRg st="0" end="0"/>
                                            </p:txEl>
                                          </p:spTgt>
                                        </p:tgtEl>
                                        <p:attrNameLst>
                                          <p:attrName>style.visibility</p:attrName>
                                        </p:attrNameLst>
                                      </p:cBhvr>
                                      <p:to>
                                        <p:strVal val="visible"/>
                                      </p:to>
                                    </p:set>
                                    <p:animEffect transition="in" filter="blinds(horizontal)">
                                      <p:cBhvr>
                                        <p:cTn id="24" dur="500"/>
                                        <p:tgtEl>
                                          <p:spTgt spid="9543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954377"/>
                                        </p:tgtEl>
                                        <p:attrNameLst>
                                          <p:attrName>style.visibility</p:attrName>
                                        </p:attrNameLst>
                                      </p:cBhvr>
                                      <p:to>
                                        <p:strVal val="visible"/>
                                      </p:to>
                                    </p:set>
                                    <p:animEffect transition="in" filter="blinds(horizontal)">
                                      <p:cBhvr>
                                        <p:cTn id="29" dur="500"/>
                                        <p:tgtEl>
                                          <p:spTgt spid="954377"/>
                                        </p:tgtEl>
                                      </p:cBhvr>
                                    </p:animEffect>
                                  </p:childTnLst>
                                </p:cTn>
                              </p:par>
                              <p:par>
                                <p:cTn id="30" presetID="3" presetClass="entr" presetSubtype="10" fill="hold" nodeType="withEffect">
                                  <p:stCondLst>
                                    <p:cond delay="0"/>
                                  </p:stCondLst>
                                  <p:childTnLst>
                                    <p:set>
                                      <p:cBhvr>
                                        <p:cTn id="31" dur="1" fill="hold">
                                          <p:stCondLst>
                                            <p:cond delay="0"/>
                                          </p:stCondLst>
                                        </p:cTn>
                                        <p:tgtEl>
                                          <p:spTgt spid="954372">
                                            <p:txEl>
                                              <p:pRg st="1" end="1"/>
                                            </p:txEl>
                                          </p:spTgt>
                                        </p:tgtEl>
                                        <p:attrNameLst>
                                          <p:attrName>style.visibility</p:attrName>
                                        </p:attrNameLst>
                                      </p:cBhvr>
                                      <p:to>
                                        <p:strVal val="visible"/>
                                      </p:to>
                                    </p:set>
                                    <p:animEffect transition="in" filter="blinds(horizontal)">
                                      <p:cBhvr>
                                        <p:cTn id="32" dur="500"/>
                                        <p:tgtEl>
                                          <p:spTgt spid="954372">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54376"/>
                                        </p:tgtEl>
                                        <p:attrNameLst>
                                          <p:attrName>style.visibility</p:attrName>
                                        </p:attrNameLst>
                                      </p:cBhvr>
                                      <p:to>
                                        <p:strVal val="visible"/>
                                      </p:to>
                                    </p:set>
                                    <p:animEffect transition="in" filter="blinds(horizontal)">
                                      <p:cBhvr>
                                        <p:cTn id="37" dur="500"/>
                                        <p:tgtEl>
                                          <p:spTgt spid="954376"/>
                                        </p:tgtEl>
                                      </p:cBhvr>
                                    </p:animEffect>
                                  </p:childTnLst>
                                </p:cTn>
                              </p:par>
                              <p:par>
                                <p:cTn id="38" presetID="3" presetClass="entr" presetSubtype="10" fill="hold" nodeType="withEffect">
                                  <p:stCondLst>
                                    <p:cond delay="0"/>
                                  </p:stCondLst>
                                  <p:childTnLst>
                                    <p:set>
                                      <p:cBhvr>
                                        <p:cTn id="39" dur="1" fill="hold">
                                          <p:stCondLst>
                                            <p:cond delay="0"/>
                                          </p:stCondLst>
                                        </p:cTn>
                                        <p:tgtEl>
                                          <p:spTgt spid="954372">
                                            <p:txEl>
                                              <p:pRg st="2" end="2"/>
                                            </p:txEl>
                                          </p:spTgt>
                                        </p:tgtEl>
                                        <p:attrNameLst>
                                          <p:attrName>style.visibility</p:attrName>
                                        </p:attrNameLst>
                                      </p:cBhvr>
                                      <p:to>
                                        <p:strVal val="visible"/>
                                      </p:to>
                                    </p:set>
                                    <p:animEffect transition="in" filter="blinds(horizontal)">
                                      <p:cBhvr>
                                        <p:cTn id="40" dur="500"/>
                                        <p:tgtEl>
                                          <p:spTgt spid="9543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2098" name="Picture 2" descr="1-8">
            <a:extLst>
              <a:ext uri="{FF2B5EF4-FFF2-40B4-BE49-F238E27FC236}">
                <a16:creationId xmlns:a16="http://schemas.microsoft.com/office/drawing/2014/main" id="{5134A3C6-4A24-418A-B4F4-CE9E0C5CA328}"/>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l="59084" t="13333" b="25000"/>
          <a:stretch>
            <a:fillRect/>
          </a:stretch>
        </p:blipFill>
        <p:spPr>
          <a:xfrm>
            <a:off x="2771775" y="692150"/>
            <a:ext cx="6038850" cy="5351463"/>
          </a:xfrm>
          <a:noFill/>
        </p:spPr>
      </p:pic>
      <p:sp>
        <p:nvSpPr>
          <p:cNvPr id="928771" name="Freeform 3">
            <a:extLst>
              <a:ext uri="{FF2B5EF4-FFF2-40B4-BE49-F238E27FC236}">
                <a16:creationId xmlns:a16="http://schemas.microsoft.com/office/drawing/2014/main" id="{0141B122-7101-44EA-86F6-050853E1B8A2}"/>
              </a:ext>
            </a:extLst>
          </p:cNvPr>
          <p:cNvSpPr>
            <a:spLocks/>
          </p:cNvSpPr>
          <p:nvPr/>
        </p:nvSpPr>
        <p:spPr bwMode="auto">
          <a:xfrm>
            <a:off x="6915150" y="2763838"/>
            <a:ext cx="754063" cy="1847850"/>
          </a:xfrm>
          <a:custGeom>
            <a:avLst/>
            <a:gdLst>
              <a:gd name="T0" fmla="*/ 0 w 475"/>
              <a:gd name="T1" fmla="*/ 5040313 h 1164"/>
              <a:gd name="T2" fmla="*/ 30241895 w 475"/>
              <a:gd name="T3" fmla="*/ 224294700 h 1164"/>
              <a:gd name="T4" fmla="*/ 42843478 w 475"/>
              <a:gd name="T5" fmla="*/ 277217188 h 1164"/>
              <a:gd name="T6" fmla="*/ 90725685 w 475"/>
              <a:gd name="T7" fmla="*/ 420866888 h 1164"/>
              <a:gd name="T8" fmla="*/ 173891690 w 475"/>
              <a:gd name="T9" fmla="*/ 549394063 h 1164"/>
              <a:gd name="T10" fmla="*/ 194052954 w 475"/>
              <a:gd name="T11" fmla="*/ 624998750 h 1164"/>
              <a:gd name="T12" fmla="*/ 189012638 w 475"/>
              <a:gd name="T13" fmla="*/ 667842200 h 1164"/>
              <a:gd name="T14" fmla="*/ 181451370 w 475"/>
              <a:gd name="T15" fmla="*/ 705643750 h 1164"/>
              <a:gd name="T16" fmla="*/ 151209475 w 475"/>
              <a:gd name="T17" fmla="*/ 806450000 h 1164"/>
              <a:gd name="T18" fmla="*/ 173891690 w 475"/>
              <a:gd name="T19" fmla="*/ 995462513 h 1164"/>
              <a:gd name="T20" fmla="*/ 83166005 w 475"/>
              <a:gd name="T21" fmla="*/ 1249997500 h 1164"/>
              <a:gd name="T22" fmla="*/ 73085373 w 475"/>
              <a:gd name="T23" fmla="*/ 1507053438 h 1164"/>
              <a:gd name="T24" fmla="*/ 209173901 w 475"/>
              <a:gd name="T25" fmla="*/ 2137092500 h 1164"/>
              <a:gd name="T26" fmla="*/ 262096424 w 475"/>
              <a:gd name="T27" fmla="*/ 2147483646 h 1164"/>
              <a:gd name="T28" fmla="*/ 317539898 w 475"/>
              <a:gd name="T29" fmla="*/ 2147483646 h 1164"/>
              <a:gd name="T30" fmla="*/ 362902741 w 475"/>
              <a:gd name="T31" fmla="*/ 2147483646 h 1164"/>
              <a:gd name="T32" fmla="*/ 453628426 w 475"/>
              <a:gd name="T33" fmla="*/ 2147483646 h 1164"/>
              <a:gd name="T34" fmla="*/ 514112216 w 475"/>
              <a:gd name="T35" fmla="*/ 2147483646 h 1164"/>
              <a:gd name="T36" fmla="*/ 556955694 w 475"/>
              <a:gd name="T37" fmla="*/ 2147483646 h 1164"/>
              <a:gd name="T38" fmla="*/ 602318537 w 475"/>
              <a:gd name="T39" fmla="*/ 2147483646 h 1164"/>
              <a:gd name="T40" fmla="*/ 602318537 w 475"/>
              <a:gd name="T41" fmla="*/ 2147483646 h 1164"/>
              <a:gd name="T42" fmla="*/ 650200744 w 475"/>
              <a:gd name="T43" fmla="*/ 2147483646 h 1164"/>
              <a:gd name="T44" fmla="*/ 693044222 w 475"/>
              <a:gd name="T45" fmla="*/ 2147483646 h 1164"/>
              <a:gd name="T46" fmla="*/ 723286117 w 475"/>
              <a:gd name="T47" fmla="*/ 2147483646 h 1164"/>
              <a:gd name="T48" fmla="*/ 806450535 w 475"/>
              <a:gd name="T49" fmla="*/ 2147483646 h 1164"/>
              <a:gd name="T50" fmla="*/ 929939067 w 475"/>
              <a:gd name="T51" fmla="*/ 2147483646 h 1164"/>
              <a:gd name="T52" fmla="*/ 995463173 w 475"/>
              <a:gd name="T53" fmla="*/ 2147483646 h 1164"/>
              <a:gd name="T54" fmla="*/ 1028224432 w 475"/>
              <a:gd name="T55" fmla="*/ 2147483646 h 1164"/>
              <a:gd name="T56" fmla="*/ 1035785699 w 475"/>
              <a:gd name="T57" fmla="*/ 2147483646 h 1164"/>
              <a:gd name="T58" fmla="*/ 1103829169 w 475"/>
              <a:gd name="T59" fmla="*/ 2147483646 h 1164"/>
              <a:gd name="T60" fmla="*/ 1184474223 w 475"/>
              <a:gd name="T61" fmla="*/ 2051407188 h 1164"/>
              <a:gd name="T62" fmla="*/ 1192035490 w 475"/>
              <a:gd name="T63" fmla="*/ 1930439688 h 1164"/>
              <a:gd name="T64" fmla="*/ 1146672648 w 475"/>
              <a:gd name="T65" fmla="*/ 1794351250 h 1164"/>
              <a:gd name="T66" fmla="*/ 1081148542 w 475"/>
              <a:gd name="T67" fmla="*/ 1703625625 h 1164"/>
              <a:gd name="T68" fmla="*/ 1003022853 w 475"/>
              <a:gd name="T69" fmla="*/ 1524695325 h 1164"/>
              <a:gd name="T70" fmla="*/ 829132750 w 475"/>
              <a:gd name="T71" fmla="*/ 1340723125 h 1164"/>
              <a:gd name="T72" fmla="*/ 693044222 w 475"/>
              <a:gd name="T73" fmla="*/ 1260078125 h 1164"/>
              <a:gd name="T74" fmla="*/ 700603902 w 475"/>
              <a:gd name="T75" fmla="*/ 1219755625 h 1164"/>
              <a:gd name="T76" fmla="*/ 798890855 w 475"/>
              <a:gd name="T77" fmla="*/ 1093747813 h 1164"/>
              <a:gd name="T78" fmla="*/ 836692430 w 475"/>
              <a:gd name="T79" fmla="*/ 955140013 h 1164"/>
              <a:gd name="T80" fmla="*/ 836692430 w 475"/>
              <a:gd name="T81" fmla="*/ 806450000 h 1164"/>
              <a:gd name="T82" fmla="*/ 801410219 w 475"/>
              <a:gd name="T83" fmla="*/ 700603438 h 1164"/>
              <a:gd name="T84" fmla="*/ 786289271 w 475"/>
              <a:gd name="T85" fmla="*/ 624998750 h 1164"/>
              <a:gd name="T86" fmla="*/ 703124854 w 475"/>
              <a:gd name="T87" fmla="*/ 478829688 h 1164"/>
              <a:gd name="T88" fmla="*/ 559475058 w 475"/>
              <a:gd name="T89" fmla="*/ 297378438 h 1164"/>
              <a:gd name="T90" fmla="*/ 488910637 w 475"/>
              <a:gd name="T91" fmla="*/ 221773750 h 1164"/>
              <a:gd name="T92" fmla="*/ 415826851 w 475"/>
              <a:gd name="T93" fmla="*/ 168851263 h 1164"/>
              <a:gd name="T94" fmla="*/ 302418951 w 475"/>
              <a:gd name="T95" fmla="*/ 108367513 h 1164"/>
              <a:gd name="T96" fmla="*/ 110886949 w 475"/>
              <a:gd name="T97" fmla="*/ 17641888 h 1164"/>
              <a:gd name="T98" fmla="*/ 0 w 475"/>
              <a:gd name="T99" fmla="*/ 5040313 h 1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5"/>
              <a:gd name="T151" fmla="*/ 0 h 1164"/>
              <a:gd name="T152" fmla="*/ 475 w 475"/>
              <a:gd name="T153" fmla="*/ 1164 h 1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5" h="1164">
                <a:moveTo>
                  <a:pt x="0" y="2"/>
                </a:moveTo>
                <a:cubicBezTo>
                  <a:pt x="2" y="30"/>
                  <a:pt x="5" y="62"/>
                  <a:pt x="12" y="89"/>
                </a:cubicBezTo>
                <a:cubicBezTo>
                  <a:pt x="14" y="96"/>
                  <a:pt x="15" y="103"/>
                  <a:pt x="17" y="110"/>
                </a:cubicBezTo>
                <a:cubicBezTo>
                  <a:pt x="23" y="131"/>
                  <a:pt x="31" y="145"/>
                  <a:pt x="36" y="167"/>
                </a:cubicBezTo>
                <a:cubicBezTo>
                  <a:pt x="43" y="185"/>
                  <a:pt x="62" y="203"/>
                  <a:pt x="69" y="218"/>
                </a:cubicBezTo>
                <a:cubicBezTo>
                  <a:pt x="76" y="231"/>
                  <a:pt x="76" y="240"/>
                  <a:pt x="77" y="248"/>
                </a:cubicBezTo>
                <a:cubicBezTo>
                  <a:pt x="81" y="256"/>
                  <a:pt x="76" y="260"/>
                  <a:pt x="75" y="265"/>
                </a:cubicBezTo>
                <a:cubicBezTo>
                  <a:pt x="74" y="270"/>
                  <a:pt x="74" y="271"/>
                  <a:pt x="72" y="280"/>
                </a:cubicBezTo>
                <a:cubicBezTo>
                  <a:pt x="70" y="289"/>
                  <a:pt x="60" y="301"/>
                  <a:pt x="60" y="320"/>
                </a:cubicBezTo>
                <a:cubicBezTo>
                  <a:pt x="60" y="339"/>
                  <a:pt x="74" y="366"/>
                  <a:pt x="69" y="395"/>
                </a:cubicBezTo>
                <a:cubicBezTo>
                  <a:pt x="64" y="424"/>
                  <a:pt x="40" y="462"/>
                  <a:pt x="33" y="496"/>
                </a:cubicBezTo>
                <a:cubicBezTo>
                  <a:pt x="26" y="530"/>
                  <a:pt x="21" y="539"/>
                  <a:pt x="29" y="598"/>
                </a:cubicBezTo>
                <a:cubicBezTo>
                  <a:pt x="35" y="725"/>
                  <a:pt x="19" y="752"/>
                  <a:pt x="83" y="848"/>
                </a:cubicBezTo>
                <a:cubicBezTo>
                  <a:pt x="96" y="897"/>
                  <a:pt x="97" y="873"/>
                  <a:pt x="104" y="884"/>
                </a:cubicBezTo>
                <a:cubicBezTo>
                  <a:pt x="111" y="895"/>
                  <a:pt x="119" y="903"/>
                  <a:pt x="126" y="911"/>
                </a:cubicBezTo>
                <a:cubicBezTo>
                  <a:pt x="132" y="917"/>
                  <a:pt x="137" y="924"/>
                  <a:pt x="144" y="929"/>
                </a:cubicBezTo>
                <a:cubicBezTo>
                  <a:pt x="155" y="938"/>
                  <a:pt x="180" y="953"/>
                  <a:pt x="180" y="953"/>
                </a:cubicBezTo>
                <a:cubicBezTo>
                  <a:pt x="198" y="979"/>
                  <a:pt x="196" y="993"/>
                  <a:pt x="204" y="1025"/>
                </a:cubicBezTo>
                <a:cubicBezTo>
                  <a:pt x="207" y="1037"/>
                  <a:pt x="221" y="1060"/>
                  <a:pt x="221" y="1060"/>
                </a:cubicBezTo>
                <a:cubicBezTo>
                  <a:pt x="225" y="1075"/>
                  <a:pt x="236" y="1099"/>
                  <a:pt x="239" y="1115"/>
                </a:cubicBezTo>
                <a:cubicBezTo>
                  <a:pt x="242" y="1131"/>
                  <a:pt x="236" y="1148"/>
                  <a:pt x="239" y="1156"/>
                </a:cubicBezTo>
                <a:cubicBezTo>
                  <a:pt x="242" y="1164"/>
                  <a:pt x="252" y="1163"/>
                  <a:pt x="258" y="1163"/>
                </a:cubicBezTo>
                <a:cubicBezTo>
                  <a:pt x="270" y="1161"/>
                  <a:pt x="265" y="1163"/>
                  <a:pt x="275" y="1156"/>
                </a:cubicBezTo>
                <a:cubicBezTo>
                  <a:pt x="280" y="1152"/>
                  <a:pt x="280" y="1155"/>
                  <a:pt x="287" y="1151"/>
                </a:cubicBezTo>
                <a:cubicBezTo>
                  <a:pt x="294" y="1147"/>
                  <a:pt x="306" y="1149"/>
                  <a:pt x="320" y="1133"/>
                </a:cubicBezTo>
                <a:cubicBezTo>
                  <a:pt x="328" y="1113"/>
                  <a:pt x="356" y="1084"/>
                  <a:pt x="369" y="1058"/>
                </a:cubicBezTo>
                <a:cubicBezTo>
                  <a:pt x="382" y="1032"/>
                  <a:pt x="389" y="1000"/>
                  <a:pt x="395" y="976"/>
                </a:cubicBezTo>
                <a:cubicBezTo>
                  <a:pt x="401" y="957"/>
                  <a:pt x="399" y="932"/>
                  <a:pt x="408" y="914"/>
                </a:cubicBezTo>
                <a:cubicBezTo>
                  <a:pt x="416" y="898"/>
                  <a:pt x="406" y="886"/>
                  <a:pt x="411" y="877"/>
                </a:cubicBezTo>
                <a:cubicBezTo>
                  <a:pt x="416" y="868"/>
                  <a:pt x="428" y="867"/>
                  <a:pt x="438" y="857"/>
                </a:cubicBezTo>
                <a:cubicBezTo>
                  <a:pt x="445" y="842"/>
                  <a:pt x="468" y="828"/>
                  <a:pt x="470" y="814"/>
                </a:cubicBezTo>
                <a:cubicBezTo>
                  <a:pt x="472" y="799"/>
                  <a:pt x="475" y="783"/>
                  <a:pt x="473" y="766"/>
                </a:cubicBezTo>
                <a:cubicBezTo>
                  <a:pt x="471" y="749"/>
                  <a:pt x="462" y="727"/>
                  <a:pt x="455" y="712"/>
                </a:cubicBezTo>
                <a:cubicBezTo>
                  <a:pt x="448" y="697"/>
                  <a:pt x="438" y="694"/>
                  <a:pt x="429" y="676"/>
                </a:cubicBezTo>
                <a:cubicBezTo>
                  <a:pt x="419" y="643"/>
                  <a:pt x="415" y="629"/>
                  <a:pt x="398" y="605"/>
                </a:cubicBezTo>
                <a:cubicBezTo>
                  <a:pt x="381" y="581"/>
                  <a:pt x="349" y="549"/>
                  <a:pt x="329" y="532"/>
                </a:cubicBezTo>
                <a:cubicBezTo>
                  <a:pt x="306" y="503"/>
                  <a:pt x="284" y="508"/>
                  <a:pt x="275" y="500"/>
                </a:cubicBezTo>
                <a:cubicBezTo>
                  <a:pt x="266" y="492"/>
                  <a:pt x="271" y="495"/>
                  <a:pt x="278" y="484"/>
                </a:cubicBezTo>
                <a:cubicBezTo>
                  <a:pt x="276" y="465"/>
                  <a:pt x="308" y="451"/>
                  <a:pt x="317" y="434"/>
                </a:cubicBezTo>
                <a:cubicBezTo>
                  <a:pt x="326" y="417"/>
                  <a:pt x="330" y="398"/>
                  <a:pt x="332" y="379"/>
                </a:cubicBezTo>
                <a:cubicBezTo>
                  <a:pt x="333" y="366"/>
                  <a:pt x="332" y="320"/>
                  <a:pt x="332" y="320"/>
                </a:cubicBezTo>
                <a:cubicBezTo>
                  <a:pt x="331" y="316"/>
                  <a:pt x="323" y="286"/>
                  <a:pt x="318" y="278"/>
                </a:cubicBezTo>
                <a:cubicBezTo>
                  <a:pt x="313" y="271"/>
                  <a:pt x="317" y="255"/>
                  <a:pt x="312" y="248"/>
                </a:cubicBezTo>
                <a:cubicBezTo>
                  <a:pt x="293" y="224"/>
                  <a:pt x="303" y="206"/>
                  <a:pt x="279" y="190"/>
                </a:cubicBezTo>
                <a:cubicBezTo>
                  <a:pt x="264" y="168"/>
                  <a:pt x="244" y="133"/>
                  <a:pt x="222" y="118"/>
                </a:cubicBezTo>
                <a:cubicBezTo>
                  <a:pt x="200" y="85"/>
                  <a:pt x="224" y="113"/>
                  <a:pt x="194" y="88"/>
                </a:cubicBezTo>
                <a:cubicBezTo>
                  <a:pt x="187" y="83"/>
                  <a:pt x="170" y="74"/>
                  <a:pt x="165" y="67"/>
                </a:cubicBezTo>
                <a:cubicBezTo>
                  <a:pt x="160" y="61"/>
                  <a:pt x="125" y="48"/>
                  <a:pt x="120" y="43"/>
                </a:cubicBezTo>
                <a:cubicBezTo>
                  <a:pt x="100" y="32"/>
                  <a:pt x="64" y="14"/>
                  <a:pt x="44" y="7"/>
                </a:cubicBezTo>
                <a:cubicBezTo>
                  <a:pt x="24" y="0"/>
                  <a:pt x="9" y="3"/>
                  <a:pt x="0" y="2"/>
                </a:cubicBezTo>
                <a:close/>
              </a:path>
            </a:pathLst>
          </a:custGeom>
          <a:solidFill>
            <a:srgbClr val="640000">
              <a:alpha val="67058"/>
            </a:srgbClr>
          </a:solidFill>
          <a:ln w="9525">
            <a:solidFill>
              <a:schemeClr val="tx1"/>
            </a:solidFill>
            <a:round/>
            <a:headEnd/>
            <a:tailEnd/>
          </a:ln>
        </p:spPr>
        <p:txBody>
          <a:bodyPr/>
          <a:lstStyle/>
          <a:p>
            <a:endParaRPr lang="en-US"/>
          </a:p>
        </p:txBody>
      </p:sp>
      <p:sp>
        <p:nvSpPr>
          <p:cNvPr id="928772" name="Freeform 4">
            <a:extLst>
              <a:ext uri="{FF2B5EF4-FFF2-40B4-BE49-F238E27FC236}">
                <a16:creationId xmlns:a16="http://schemas.microsoft.com/office/drawing/2014/main" id="{FF652079-1AA0-4258-B559-8A93E1A8D23B}"/>
              </a:ext>
            </a:extLst>
          </p:cNvPr>
          <p:cNvSpPr>
            <a:spLocks/>
          </p:cNvSpPr>
          <p:nvPr/>
        </p:nvSpPr>
        <p:spPr bwMode="auto">
          <a:xfrm>
            <a:off x="6303963" y="2371725"/>
            <a:ext cx="1001712" cy="2452688"/>
          </a:xfrm>
          <a:custGeom>
            <a:avLst/>
            <a:gdLst>
              <a:gd name="T0" fmla="*/ 365421680 w 631"/>
              <a:gd name="T1" fmla="*/ 0 h 1545"/>
              <a:gd name="T2" fmla="*/ 325099200 w 631"/>
              <a:gd name="T3" fmla="*/ 428426650 h 1545"/>
              <a:gd name="T4" fmla="*/ 320058890 w 631"/>
              <a:gd name="T5" fmla="*/ 514111980 h 1545"/>
              <a:gd name="T6" fmla="*/ 289817030 w 631"/>
              <a:gd name="T7" fmla="*/ 715724521 h 1545"/>
              <a:gd name="T8" fmla="*/ 355341060 w 631"/>
              <a:gd name="T9" fmla="*/ 1224796187 h 1545"/>
              <a:gd name="T10" fmla="*/ 257055809 w 631"/>
              <a:gd name="T11" fmla="*/ 1585179398 h 1545"/>
              <a:gd name="T12" fmla="*/ 236894569 w 631"/>
              <a:gd name="T13" fmla="*/ 1633061583 h 1545"/>
              <a:gd name="T14" fmla="*/ 214212381 w 631"/>
              <a:gd name="T15" fmla="*/ 1663303464 h 1545"/>
              <a:gd name="T16" fmla="*/ 183970521 w 631"/>
              <a:gd name="T17" fmla="*/ 1708666286 h 1545"/>
              <a:gd name="T18" fmla="*/ 151209300 w 631"/>
              <a:gd name="T19" fmla="*/ 1759069421 h 1545"/>
              <a:gd name="T20" fmla="*/ 90725580 w 631"/>
              <a:gd name="T21" fmla="*/ 1935480395 h 1545"/>
              <a:gd name="T22" fmla="*/ 40322480 w 631"/>
              <a:gd name="T23" fmla="*/ 2147483646 h 1545"/>
              <a:gd name="T24" fmla="*/ 60483720 w 631"/>
              <a:gd name="T25" fmla="*/ 2147483646 h 1545"/>
              <a:gd name="T26" fmla="*/ 37801531 w 631"/>
              <a:gd name="T27" fmla="*/ 2147483646 h 1545"/>
              <a:gd name="T28" fmla="*/ 10080620 w 631"/>
              <a:gd name="T29" fmla="*/ 2147483646 h 1545"/>
              <a:gd name="T30" fmla="*/ 98285251 w 631"/>
              <a:gd name="T31" fmla="*/ 2147483646 h 1545"/>
              <a:gd name="T32" fmla="*/ 196572089 w 631"/>
              <a:gd name="T33" fmla="*/ 2147483646 h 1545"/>
              <a:gd name="T34" fmla="*/ 229333311 w 631"/>
              <a:gd name="T35" fmla="*/ 2147483646 h 1545"/>
              <a:gd name="T36" fmla="*/ 289817030 w 631"/>
              <a:gd name="T37" fmla="*/ 2147483646 h 1545"/>
              <a:gd name="T38" fmla="*/ 304937960 w 631"/>
              <a:gd name="T39" fmla="*/ 2147483646 h 1545"/>
              <a:gd name="T40" fmla="*/ 395663540 w 631"/>
              <a:gd name="T41" fmla="*/ 2147483646 h 1545"/>
              <a:gd name="T42" fmla="*/ 501510050 w 631"/>
              <a:gd name="T43" fmla="*/ 2147483646 h 1545"/>
              <a:gd name="T44" fmla="*/ 531751910 w 631"/>
              <a:gd name="T45" fmla="*/ 2147483646 h 1545"/>
              <a:gd name="T46" fmla="*/ 622477489 w 631"/>
              <a:gd name="T47" fmla="*/ 2147483646 h 1545"/>
              <a:gd name="T48" fmla="*/ 728323999 w 631"/>
              <a:gd name="T49" fmla="*/ 2147483646 h 1545"/>
              <a:gd name="T50" fmla="*/ 808968959 w 631"/>
              <a:gd name="T51" fmla="*/ 2147483646 h 1545"/>
              <a:gd name="T52" fmla="*/ 1118948816 w 631"/>
              <a:gd name="T53" fmla="*/ 2147483646 h 1545"/>
              <a:gd name="T54" fmla="*/ 1302919337 w 631"/>
              <a:gd name="T55" fmla="*/ 2147483646 h 1545"/>
              <a:gd name="T56" fmla="*/ 1348282127 w 631"/>
              <a:gd name="T57" fmla="*/ 2147483646 h 1545"/>
              <a:gd name="T58" fmla="*/ 1378523987 w 631"/>
              <a:gd name="T59" fmla="*/ 2147483646 h 1545"/>
              <a:gd name="T60" fmla="*/ 1428927087 w 631"/>
              <a:gd name="T61" fmla="*/ 2147483646 h 1545"/>
              <a:gd name="T62" fmla="*/ 1491931755 w 631"/>
              <a:gd name="T63" fmla="*/ 2147483646 h 1545"/>
              <a:gd name="T64" fmla="*/ 1549894526 w 631"/>
              <a:gd name="T65" fmla="*/ 2147483646 h 1545"/>
              <a:gd name="T66" fmla="*/ 1575096076 w 631"/>
              <a:gd name="T67" fmla="*/ 2147483646 h 1545"/>
              <a:gd name="T68" fmla="*/ 1559975146 w 631"/>
              <a:gd name="T69" fmla="*/ 2147483646 h 1545"/>
              <a:gd name="T70" fmla="*/ 1512092995 w 631"/>
              <a:gd name="T71" fmla="*/ 2147483646 h 1545"/>
              <a:gd name="T72" fmla="*/ 1406246486 w 631"/>
              <a:gd name="T73" fmla="*/ 2147483646 h 1545"/>
              <a:gd name="T74" fmla="*/ 1338201507 w 631"/>
              <a:gd name="T75" fmla="*/ 2147483646 h 1545"/>
              <a:gd name="T76" fmla="*/ 1280238736 w 631"/>
              <a:gd name="T77" fmla="*/ 2147483646 h 1545"/>
              <a:gd name="T78" fmla="*/ 1209674396 w 631"/>
              <a:gd name="T79" fmla="*/ 2147483646 h 1545"/>
              <a:gd name="T80" fmla="*/ 1189513156 w 631"/>
              <a:gd name="T81" fmla="*/ 2147483646 h 1545"/>
              <a:gd name="T82" fmla="*/ 1091226318 w 631"/>
              <a:gd name="T83" fmla="*/ 2147483646 h 1545"/>
              <a:gd name="T84" fmla="*/ 1050903838 w 631"/>
              <a:gd name="T85" fmla="*/ 2147483646 h 1545"/>
              <a:gd name="T86" fmla="*/ 1035782908 w 631"/>
              <a:gd name="T87" fmla="*/ 2147483646 h 1545"/>
              <a:gd name="T88" fmla="*/ 1030742598 w 631"/>
              <a:gd name="T89" fmla="*/ 1965722276 h 1545"/>
              <a:gd name="T90" fmla="*/ 1066024768 w 631"/>
              <a:gd name="T91" fmla="*/ 1837195075 h 1545"/>
              <a:gd name="T92" fmla="*/ 1134069746 w 631"/>
              <a:gd name="T93" fmla="*/ 1663303464 h 1545"/>
              <a:gd name="T94" fmla="*/ 1136589108 w 631"/>
              <a:gd name="T95" fmla="*/ 1562497194 h 1545"/>
              <a:gd name="T96" fmla="*/ 1118948816 w 631"/>
              <a:gd name="T97" fmla="*/ 1456650609 h 1545"/>
              <a:gd name="T98" fmla="*/ 1144150366 w 631"/>
              <a:gd name="T99" fmla="*/ 1323083095 h 1545"/>
              <a:gd name="T100" fmla="*/ 1166830968 w 631"/>
              <a:gd name="T101" fmla="*/ 1275199322 h 1545"/>
              <a:gd name="T102" fmla="*/ 1149190676 w 631"/>
              <a:gd name="T103" fmla="*/ 1222276824 h 1545"/>
              <a:gd name="T104" fmla="*/ 1134069746 w 631"/>
              <a:gd name="T105" fmla="*/ 1169352738 h 1545"/>
              <a:gd name="T106" fmla="*/ 1060984458 w 631"/>
              <a:gd name="T107" fmla="*/ 1050906164 h 1545"/>
              <a:gd name="T108" fmla="*/ 1000500738 w 631"/>
              <a:gd name="T109" fmla="*/ 846772673 h 1545"/>
              <a:gd name="T110" fmla="*/ 970258878 w 631"/>
              <a:gd name="T111" fmla="*/ 745966402 h 1545"/>
              <a:gd name="T112" fmla="*/ 907255797 w 631"/>
              <a:gd name="T113" fmla="*/ 428426650 h 1545"/>
              <a:gd name="T114" fmla="*/ 778727099 w 631"/>
              <a:gd name="T115" fmla="*/ 299899449 h 1545"/>
              <a:gd name="T116" fmla="*/ 582155009 w 631"/>
              <a:gd name="T117" fmla="*/ 158770670 h 1545"/>
              <a:gd name="T118" fmla="*/ 365421680 w 631"/>
              <a:gd name="T119" fmla="*/ 0 h 15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1"/>
              <a:gd name="T181" fmla="*/ 0 h 1545"/>
              <a:gd name="T182" fmla="*/ 631 w 631"/>
              <a:gd name="T183" fmla="*/ 1545 h 15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1" h="1545">
                <a:moveTo>
                  <a:pt x="145" y="0"/>
                </a:moveTo>
                <a:cubicBezTo>
                  <a:pt x="130" y="18"/>
                  <a:pt x="130" y="138"/>
                  <a:pt x="129" y="170"/>
                </a:cubicBezTo>
                <a:cubicBezTo>
                  <a:pt x="126" y="204"/>
                  <a:pt x="129" y="185"/>
                  <a:pt x="127" y="204"/>
                </a:cubicBezTo>
                <a:cubicBezTo>
                  <a:pt x="127" y="221"/>
                  <a:pt x="118" y="212"/>
                  <a:pt x="115" y="284"/>
                </a:cubicBezTo>
                <a:cubicBezTo>
                  <a:pt x="117" y="331"/>
                  <a:pt x="143" y="429"/>
                  <a:pt x="141" y="486"/>
                </a:cubicBezTo>
                <a:cubicBezTo>
                  <a:pt x="139" y="543"/>
                  <a:pt x="110" y="602"/>
                  <a:pt x="102" y="629"/>
                </a:cubicBezTo>
                <a:cubicBezTo>
                  <a:pt x="96" y="657"/>
                  <a:pt x="97" y="643"/>
                  <a:pt x="94" y="648"/>
                </a:cubicBezTo>
                <a:cubicBezTo>
                  <a:pt x="91" y="653"/>
                  <a:pt x="88" y="655"/>
                  <a:pt x="85" y="660"/>
                </a:cubicBezTo>
                <a:cubicBezTo>
                  <a:pt x="79" y="665"/>
                  <a:pt x="78" y="673"/>
                  <a:pt x="73" y="678"/>
                </a:cubicBezTo>
                <a:cubicBezTo>
                  <a:pt x="68" y="683"/>
                  <a:pt x="66" y="694"/>
                  <a:pt x="60" y="698"/>
                </a:cubicBezTo>
                <a:cubicBezTo>
                  <a:pt x="51" y="724"/>
                  <a:pt x="45" y="742"/>
                  <a:pt x="36" y="768"/>
                </a:cubicBezTo>
                <a:cubicBezTo>
                  <a:pt x="30" y="802"/>
                  <a:pt x="18" y="857"/>
                  <a:pt x="16" y="887"/>
                </a:cubicBezTo>
                <a:cubicBezTo>
                  <a:pt x="14" y="917"/>
                  <a:pt x="24" y="931"/>
                  <a:pt x="24" y="947"/>
                </a:cubicBezTo>
                <a:cubicBezTo>
                  <a:pt x="24" y="963"/>
                  <a:pt x="18" y="973"/>
                  <a:pt x="15" y="983"/>
                </a:cubicBezTo>
                <a:cubicBezTo>
                  <a:pt x="12" y="993"/>
                  <a:pt x="0" y="998"/>
                  <a:pt x="4" y="1008"/>
                </a:cubicBezTo>
                <a:cubicBezTo>
                  <a:pt x="8" y="1018"/>
                  <a:pt x="27" y="1021"/>
                  <a:pt x="39" y="1044"/>
                </a:cubicBezTo>
                <a:cubicBezTo>
                  <a:pt x="51" y="1067"/>
                  <a:pt x="69" y="1107"/>
                  <a:pt x="78" y="1146"/>
                </a:cubicBezTo>
                <a:cubicBezTo>
                  <a:pt x="81" y="1183"/>
                  <a:pt x="47" y="1263"/>
                  <a:pt x="91" y="1278"/>
                </a:cubicBezTo>
                <a:cubicBezTo>
                  <a:pt x="105" y="1321"/>
                  <a:pt x="85" y="1269"/>
                  <a:pt x="115" y="1314"/>
                </a:cubicBezTo>
                <a:cubicBezTo>
                  <a:pt x="119" y="1319"/>
                  <a:pt x="117" y="1328"/>
                  <a:pt x="121" y="1332"/>
                </a:cubicBezTo>
                <a:cubicBezTo>
                  <a:pt x="131" y="1342"/>
                  <a:pt x="157" y="1356"/>
                  <a:pt x="157" y="1356"/>
                </a:cubicBezTo>
                <a:cubicBezTo>
                  <a:pt x="185" y="1398"/>
                  <a:pt x="169" y="1384"/>
                  <a:pt x="199" y="1404"/>
                </a:cubicBezTo>
                <a:cubicBezTo>
                  <a:pt x="203" y="1410"/>
                  <a:pt x="206" y="1417"/>
                  <a:pt x="211" y="1422"/>
                </a:cubicBezTo>
                <a:cubicBezTo>
                  <a:pt x="222" y="1431"/>
                  <a:pt x="247" y="1446"/>
                  <a:pt x="247" y="1446"/>
                </a:cubicBezTo>
                <a:cubicBezTo>
                  <a:pt x="264" y="1472"/>
                  <a:pt x="258" y="1496"/>
                  <a:pt x="289" y="1506"/>
                </a:cubicBezTo>
                <a:cubicBezTo>
                  <a:pt x="302" y="1524"/>
                  <a:pt x="295" y="1536"/>
                  <a:pt x="321" y="1541"/>
                </a:cubicBezTo>
                <a:cubicBezTo>
                  <a:pt x="347" y="1545"/>
                  <a:pt x="411" y="1539"/>
                  <a:pt x="444" y="1533"/>
                </a:cubicBezTo>
                <a:cubicBezTo>
                  <a:pt x="470" y="1524"/>
                  <a:pt x="491" y="1515"/>
                  <a:pt x="517" y="1506"/>
                </a:cubicBezTo>
                <a:cubicBezTo>
                  <a:pt x="523" y="1504"/>
                  <a:pt x="535" y="1500"/>
                  <a:pt x="535" y="1500"/>
                </a:cubicBezTo>
                <a:cubicBezTo>
                  <a:pt x="539" y="1494"/>
                  <a:pt x="542" y="1487"/>
                  <a:pt x="547" y="1482"/>
                </a:cubicBezTo>
                <a:cubicBezTo>
                  <a:pt x="552" y="1477"/>
                  <a:pt x="562" y="1482"/>
                  <a:pt x="567" y="1476"/>
                </a:cubicBezTo>
                <a:cubicBezTo>
                  <a:pt x="590" y="1447"/>
                  <a:pt x="553" y="1476"/>
                  <a:pt x="592" y="1463"/>
                </a:cubicBezTo>
                <a:cubicBezTo>
                  <a:pt x="598" y="1456"/>
                  <a:pt x="610" y="1454"/>
                  <a:pt x="615" y="1442"/>
                </a:cubicBezTo>
                <a:cubicBezTo>
                  <a:pt x="620" y="1430"/>
                  <a:pt x="624" y="1409"/>
                  <a:pt x="625" y="1392"/>
                </a:cubicBezTo>
                <a:cubicBezTo>
                  <a:pt x="631" y="1373"/>
                  <a:pt x="623" y="1351"/>
                  <a:pt x="619" y="1337"/>
                </a:cubicBezTo>
                <a:cubicBezTo>
                  <a:pt x="615" y="1323"/>
                  <a:pt x="610" y="1330"/>
                  <a:pt x="600" y="1307"/>
                </a:cubicBezTo>
                <a:cubicBezTo>
                  <a:pt x="586" y="1264"/>
                  <a:pt x="597" y="1225"/>
                  <a:pt x="558" y="1199"/>
                </a:cubicBezTo>
                <a:cubicBezTo>
                  <a:pt x="554" y="1193"/>
                  <a:pt x="536" y="1186"/>
                  <a:pt x="531" y="1181"/>
                </a:cubicBezTo>
                <a:cubicBezTo>
                  <a:pt x="526" y="1176"/>
                  <a:pt x="513" y="1164"/>
                  <a:pt x="508" y="1158"/>
                </a:cubicBezTo>
                <a:cubicBezTo>
                  <a:pt x="475" y="1117"/>
                  <a:pt x="532" y="1165"/>
                  <a:pt x="480" y="1131"/>
                </a:cubicBezTo>
                <a:cubicBezTo>
                  <a:pt x="482" y="1123"/>
                  <a:pt x="480" y="1126"/>
                  <a:pt x="472" y="1110"/>
                </a:cubicBezTo>
                <a:cubicBezTo>
                  <a:pt x="464" y="1094"/>
                  <a:pt x="442" y="1057"/>
                  <a:pt x="433" y="1037"/>
                </a:cubicBezTo>
                <a:cubicBezTo>
                  <a:pt x="425" y="1013"/>
                  <a:pt x="421" y="1016"/>
                  <a:pt x="417" y="987"/>
                </a:cubicBezTo>
                <a:cubicBezTo>
                  <a:pt x="413" y="958"/>
                  <a:pt x="412" y="897"/>
                  <a:pt x="411" y="863"/>
                </a:cubicBezTo>
                <a:cubicBezTo>
                  <a:pt x="410" y="829"/>
                  <a:pt x="407" y="802"/>
                  <a:pt x="409" y="780"/>
                </a:cubicBezTo>
                <a:cubicBezTo>
                  <a:pt x="411" y="758"/>
                  <a:pt x="416" y="749"/>
                  <a:pt x="423" y="729"/>
                </a:cubicBezTo>
                <a:cubicBezTo>
                  <a:pt x="430" y="709"/>
                  <a:pt x="445" y="678"/>
                  <a:pt x="450" y="660"/>
                </a:cubicBezTo>
                <a:cubicBezTo>
                  <a:pt x="455" y="642"/>
                  <a:pt x="452" y="634"/>
                  <a:pt x="451" y="620"/>
                </a:cubicBezTo>
                <a:cubicBezTo>
                  <a:pt x="450" y="606"/>
                  <a:pt x="444" y="594"/>
                  <a:pt x="444" y="578"/>
                </a:cubicBezTo>
                <a:cubicBezTo>
                  <a:pt x="444" y="555"/>
                  <a:pt x="452" y="540"/>
                  <a:pt x="454" y="525"/>
                </a:cubicBezTo>
                <a:cubicBezTo>
                  <a:pt x="457" y="513"/>
                  <a:pt x="463" y="513"/>
                  <a:pt x="463" y="506"/>
                </a:cubicBezTo>
                <a:cubicBezTo>
                  <a:pt x="463" y="499"/>
                  <a:pt x="458" y="492"/>
                  <a:pt x="456" y="485"/>
                </a:cubicBezTo>
                <a:cubicBezTo>
                  <a:pt x="454" y="478"/>
                  <a:pt x="456" y="475"/>
                  <a:pt x="450" y="464"/>
                </a:cubicBezTo>
                <a:cubicBezTo>
                  <a:pt x="444" y="453"/>
                  <a:pt x="430" y="438"/>
                  <a:pt x="421" y="417"/>
                </a:cubicBezTo>
                <a:cubicBezTo>
                  <a:pt x="412" y="396"/>
                  <a:pt x="403" y="356"/>
                  <a:pt x="397" y="336"/>
                </a:cubicBezTo>
                <a:cubicBezTo>
                  <a:pt x="395" y="322"/>
                  <a:pt x="385" y="296"/>
                  <a:pt x="385" y="296"/>
                </a:cubicBezTo>
                <a:cubicBezTo>
                  <a:pt x="380" y="245"/>
                  <a:pt x="404" y="200"/>
                  <a:pt x="360" y="170"/>
                </a:cubicBezTo>
                <a:cubicBezTo>
                  <a:pt x="346" y="149"/>
                  <a:pt x="330" y="133"/>
                  <a:pt x="309" y="119"/>
                </a:cubicBezTo>
                <a:cubicBezTo>
                  <a:pt x="294" y="97"/>
                  <a:pt x="253" y="78"/>
                  <a:pt x="231" y="63"/>
                </a:cubicBezTo>
                <a:cubicBezTo>
                  <a:pt x="212" y="35"/>
                  <a:pt x="168" y="23"/>
                  <a:pt x="145" y="0"/>
                </a:cubicBezTo>
                <a:close/>
              </a:path>
            </a:pathLst>
          </a:custGeom>
          <a:solidFill>
            <a:srgbClr val="F40000">
              <a:alpha val="67058"/>
            </a:srgbClr>
          </a:solidFill>
          <a:ln w="9525">
            <a:solidFill>
              <a:schemeClr val="tx1"/>
            </a:solidFill>
            <a:round/>
            <a:headEnd/>
            <a:tailEnd/>
          </a:ln>
        </p:spPr>
        <p:txBody>
          <a:bodyPr/>
          <a:lstStyle/>
          <a:p>
            <a:endParaRPr lang="en-US"/>
          </a:p>
        </p:txBody>
      </p:sp>
      <p:sp>
        <p:nvSpPr>
          <p:cNvPr id="132101" name="Rectangle 5">
            <a:extLst>
              <a:ext uri="{FF2B5EF4-FFF2-40B4-BE49-F238E27FC236}">
                <a16:creationId xmlns:a16="http://schemas.microsoft.com/office/drawing/2014/main" id="{675C8F32-3370-4DCF-8D69-4E3A2FC90BEB}"/>
              </a:ext>
            </a:extLst>
          </p:cNvPr>
          <p:cNvSpPr>
            <a:spLocks noChangeArrowheads="1"/>
          </p:cNvSpPr>
          <p:nvPr/>
        </p:nvSpPr>
        <p:spPr bwMode="auto">
          <a:xfrm>
            <a:off x="6877050" y="981075"/>
            <a:ext cx="1871663" cy="719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endParaRPr lang="sr-Latn-RS" altLang="sr-Latn-RS" b="1">
              <a:solidFill>
                <a:srgbClr val="000000"/>
              </a:solidFill>
            </a:endParaRPr>
          </a:p>
        </p:txBody>
      </p:sp>
      <p:sp>
        <p:nvSpPr>
          <p:cNvPr id="132102" name="Text Box 6">
            <a:extLst>
              <a:ext uri="{FF2B5EF4-FFF2-40B4-BE49-F238E27FC236}">
                <a16:creationId xmlns:a16="http://schemas.microsoft.com/office/drawing/2014/main" id="{946E6F49-FBC6-4EB7-8C0C-B947F9626166}"/>
              </a:ext>
            </a:extLst>
          </p:cNvPr>
          <p:cNvSpPr txBox="1">
            <a:spLocks noChangeArrowheads="1"/>
          </p:cNvSpPr>
          <p:nvPr/>
        </p:nvSpPr>
        <p:spPr bwMode="auto">
          <a:xfrm>
            <a:off x="7092950" y="1412875"/>
            <a:ext cx="1366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000000"/>
                </a:solidFill>
              </a:rPr>
              <a:t>lobus occipitalis</a:t>
            </a:r>
            <a:endParaRPr lang="en-US" altLang="sr-Latn-RS" sz="1800" b="1">
              <a:solidFill>
                <a:srgbClr val="000000"/>
              </a:solidFill>
            </a:endParaRPr>
          </a:p>
        </p:txBody>
      </p:sp>
      <p:sp>
        <p:nvSpPr>
          <p:cNvPr id="132103" name="Text Box 7">
            <a:extLst>
              <a:ext uri="{FF2B5EF4-FFF2-40B4-BE49-F238E27FC236}">
                <a16:creationId xmlns:a16="http://schemas.microsoft.com/office/drawing/2014/main" id="{75B52D60-3086-4D89-BF1F-0D390812A873}"/>
              </a:ext>
            </a:extLst>
          </p:cNvPr>
          <p:cNvSpPr txBox="1">
            <a:spLocks noChangeArrowheads="1"/>
          </p:cNvSpPr>
          <p:nvPr/>
        </p:nvSpPr>
        <p:spPr bwMode="auto">
          <a:xfrm>
            <a:off x="7596188" y="2636838"/>
            <a:ext cx="12969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примарно видно поље</a:t>
            </a:r>
            <a:endParaRPr lang="en-US" altLang="sr-Latn-RS" sz="1800" b="1">
              <a:solidFill>
                <a:srgbClr val="000000"/>
              </a:solidFill>
            </a:endParaRPr>
          </a:p>
        </p:txBody>
      </p:sp>
      <p:sp>
        <p:nvSpPr>
          <p:cNvPr id="132104" name="Line 8">
            <a:extLst>
              <a:ext uri="{FF2B5EF4-FFF2-40B4-BE49-F238E27FC236}">
                <a16:creationId xmlns:a16="http://schemas.microsoft.com/office/drawing/2014/main" id="{6622D49B-7583-4B78-9464-35A633E8C703}"/>
              </a:ext>
            </a:extLst>
          </p:cNvPr>
          <p:cNvSpPr>
            <a:spLocks noChangeShapeType="1"/>
          </p:cNvSpPr>
          <p:nvPr/>
        </p:nvSpPr>
        <p:spPr bwMode="auto">
          <a:xfrm flipH="1">
            <a:off x="7308850" y="3141663"/>
            <a:ext cx="358775" cy="503237"/>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5" name="Text Box 9">
            <a:extLst>
              <a:ext uri="{FF2B5EF4-FFF2-40B4-BE49-F238E27FC236}">
                <a16:creationId xmlns:a16="http://schemas.microsoft.com/office/drawing/2014/main" id="{16412896-199B-4646-A5E1-DD5824AC2E6A}"/>
              </a:ext>
            </a:extLst>
          </p:cNvPr>
          <p:cNvSpPr txBox="1">
            <a:spLocks noChangeArrowheads="1"/>
          </p:cNvSpPr>
          <p:nvPr/>
        </p:nvSpPr>
        <p:spPr bwMode="auto">
          <a:xfrm>
            <a:off x="7308850" y="5084763"/>
            <a:ext cx="1655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секундарна видна поља</a:t>
            </a:r>
            <a:endParaRPr lang="en-US" altLang="sr-Latn-RS" sz="1800" b="1">
              <a:solidFill>
                <a:srgbClr val="000000"/>
              </a:solidFill>
            </a:endParaRPr>
          </a:p>
        </p:txBody>
      </p:sp>
      <p:sp>
        <p:nvSpPr>
          <p:cNvPr id="132106" name="Line 10">
            <a:extLst>
              <a:ext uri="{FF2B5EF4-FFF2-40B4-BE49-F238E27FC236}">
                <a16:creationId xmlns:a16="http://schemas.microsoft.com/office/drawing/2014/main" id="{26A7AD86-A191-442C-B0DF-4AFE4BDED3A3}"/>
              </a:ext>
            </a:extLst>
          </p:cNvPr>
          <p:cNvSpPr>
            <a:spLocks noChangeShapeType="1"/>
          </p:cNvSpPr>
          <p:nvPr/>
        </p:nvSpPr>
        <p:spPr bwMode="auto">
          <a:xfrm flipH="1" flipV="1">
            <a:off x="6804025" y="4292600"/>
            <a:ext cx="504825" cy="1081088"/>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7" name="Text Box 12">
            <a:extLst>
              <a:ext uri="{FF2B5EF4-FFF2-40B4-BE49-F238E27FC236}">
                <a16:creationId xmlns:a16="http://schemas.microsoft.com/office/drawing/2014/main" id="{375AA4FF-CC28-4EE0-8AD7-10D93814E21A}"/>
              </a:ext>
            </a:extLst>
          </p:cNvPr>
          <p:cNvSpPr txBox="1">
            <a:spLocks noChangeArrowheads="1"/>
          </p:cNvSpPr>
          <p:nvPr/>
        </p:nvSpPr>
        <p:spPr bwMode="auto">
          <a:xfrm>
            <a:off x="2987675" y="5883275"/>
            <a:ext cx="56880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Cyrl-CS" altLang="sr-Latn-RS" b="1" dirty="0">
                <a:solidFill>
                  <a:srgbClr val="FF0000"/>
                </a:solidFill>
              </a:rPr>
              <a:t>Примарно и секундарна вида поља</a:t>
            </a:r>
            <a:br>
              <a:rPr lang="sr-Cyrl-CS" altLang="sr-Latn-RS" b="1" dirty="0">
                <a:solidFill>
                  <a:srgbClr val="FFFF00"/>
                </a:solidFill>
              </a:rPr>
            </a:br>
            <a:endParaRPr lang="en-US" altLang="sr-Latn-RS" b="1" dirty="0">
              <a:solidFill>
                <a:srgbClr val="FFFF00"/>
              </a:solidFill>
            </a:endParaRPr>
          </a:p>
        </p:txBody>
      </p:sp>
      <p:pic>
        <p:nvPicPr>
          <p:cNvPr id="132108" name="Picture 14" descr="blinking">
            <a:extLst>
              <a:ext uri="{FF2B5EF4-FFF2-40B4-BE49-F238E27FC236}">
                <a16:creationId xmlns:a16="http://schemas.microsoft.com/office/drawing/2014/main" id="{109060D0-90BD-4BF1-94EA-F4CDE12BEA7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765175"/>
            <a:ext cx="38100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9" name="Rectangle 15">
            <a:extLst>
              <a:ext uri="{FF2B5EF4-FFF2-40B4-BE49-F238E27FC236}">
                <a16:creationId xmlns:a16="http://schemas.microsoft.com/office/drawing/2014/main" id="{AC89741F-6112-49E4-ACC0-AF792945C6B1}"/>
              </a:ext>
            </a:extLst>
          </p:cNvPr>
          <p:cNvSpPr>
            <a:spLocks noChangeArrowheads="1"/>
          </p:cNvSpPr>
          <p:nvPr/>
        </p:nvSpPr>
        <p:spPr bwMode="auto">
          <a:xfrm>
            <a:off x="8675688" y="981075"/>
            <a:ext cx="144462" cy="287338"/>
          </a:xfrm>
          <a:prstGeom prst="rect">
            <a:avLst/>
          </a:prstGeom>
          <a:solidFill>
            <a:srgbClr val="FFFFFF">
              <a:alpha val="6196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endParaRPr lang="sr-Latn-RS" altLang="sr-Latn-RS"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771"/>
                                        </p:tgtEl>
                                        <p:attrNameLst>
                                          <p:attrName>style.visibility</p:attrName>
                                        </p:attrNameLst>
                                      </p:cBhvr>
                                      <p:to>
                                        <p:strVal val="visible"/>
                                      </p:to>
                                    </p:set>
                                    <p:animEffect transition="in" filter="wipe(up)">
                                      <p:cBhvr>
                                        <p:cTn id="7" dur="500"/>
                                        <p:tgtEl>
                                          <p:spTgt spid="928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28772"/>
                                        </p:tgtEl>
                                        <p:attrNameLst>
                                          <p:attrName>style.visibility</p:attrName>
                                        </p:attrNameLst>
                                      </p:cBhvr>
                                      <p:to>
                                        <p:strVal val="visible"/>
                                      </p:to>
                                    </p:set>
                                    <p:animEffect transition="in" filter="wipe(up)">
                                      <p:cBhvr>
                                        <p:cTn id="12" dur="500"/>
                                        <p:tgtEl>
                                          <p:spTgt spid="92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4">
            <a:extLst>
              <a:ext uri="{FF2B5EF4-FFF2-40B4-BE49-F238E27FC236}">
                <a16:creationId xmlns:a16="http://schemas.microsoft.com/office/drawing/2014/main" id="{8482DA82-FC0E-412A-BA90-1DC99EF96F71}"/>
              </a:ext>
            </a:extLst>
          </p:cNvPr>
          <p:cNvSpPr>
            <a:spLocks noGrp="1" noChangeArrowheads="1"/>
          </p:cNvSpPr>
          <p:nvPr>
            <p:ph type="title"/>
          </p:nvPr>
        </p:nvSpPr>
        <p:spPr/>
        <p:txBody>
          <a:bodyPr/>
          <a:lstStyle/>
          <a:p>
            <a:pPr eaLnBrk="1" hangingPunct="1"/>
            <a:r>
              <a:rPr lang="sr-Cyrl-CS" altLang="sr-Latn-RS" sz="3200"/>
              <a:t>Примарно акустичко поље</a:t>
            </a:r>
            <a:br>
              <a:rPr lang="sr-Cyrl-CS" altLang="sr-Latn-RS" sz="3200"/>
            </a:br>
            <a:endParaRPr lang="en-US" altLang="sr-Latn-RS" sz="3200"/>
          </a:p>
        </p:txBody>
      </p:sp>
      <p:sp>
        <p:nvSpPr>
          <p:cNvPr id="133123" name="Rectangle 5">
            <a:extLst>
              <a:ext uri="{FF2B5EF4-FFF2-40B4-BE49-F238E27FC236}">
                <a16:creationId xmlns:a16="http://schemas.microsoft.com/office/drawing/2014/main" id="{2BC39718-9F7F-4EEF-9E2C-7C520132B9AE}"/>
              </a:ext>
            </a:extLst>
          </p:cNvPr>
          <p:cNvSpPr>
            <a:spLocks noGrp="1" noChangeArrowheads="1"/>
          </p:cNvSpPr>
          <p:nvPr>
            <p:ph type="body" sz="half" idx="1"/>
          </p:nvPr>
        </p:nvSpPr>
        <p:spPr>
          <a:xfrm>
            <a:off x="0" y="1600200"/>
            <a:ext cx="4211638" cy="4924425"/>
          </a:xfrm>
        </p:spPr>
        <p:txBody>
          <a:bodyPr/>
          <a:lstStyle/>
          <a:p>
            <a:pPr eaLnBrk="1" hangingPunct="1"/>
            <a:r>
              <a:rPr lang="en-US" altLang="sr-Latn-RS" sz="2400" b="1"/>
              <a:t>Heschl, Richard Ladislaus (1824-1881)</a:t>
            </a:r>
            <a:endParaRPr lang="sr-Cyrl-CS" altLang="sr-Latn-RS" sz="2400" b="1"/>
          </a:p>
          <a:p>
            <a:pPr eaLnBrk="1" hangingPunct="1"/>
            <a:r>
              <a:rPr lang="sr-Cyrl-CS" altLang="sr-Latn-RS" sz="2400" b="1"/>
              <a:t>аустријски анатом</a:t>
            </a:r>
          </a:p>
          <a:p>
            <a:pPr eaLnBrk="1" hangingPunct="1"/>
            <a:r>
              <a:rPr lang="sr-Cyrl-CS" altLang="sr-Latn-RS" sz="2400"/>
              <a:t>професор патолошке анатомије</a:t>
            </a:r>
          </a:p>
          <a:p>
            <a:pPr eaLnBrk="1" hangingPunct="1"/>
            <a:r>
              <a:rPr lang="en-US" altLang="sr-Latn-RS" sz="2400"/>
              <a:t>Heschl </a:t>
            </a:r>
            <a:r>
              <a:rPr lang="sr-Cyrl-CS" altLang="sr-Latn-RS" sz="2400"/>
              <a:t>,</a:t>
            </a:r>
            <a:r>
              <a:rPr lang="en-US" altLang="sr-Latn-RS" sz="2400"/>
              <a:t> 1855 </a:t>
            </a:r>
            <a:r>
              <a:rPr lang="sr-Cyrl-CS" altLang="sr-Latn-RS" sz="2400"/>
              <a:t> објавио постојање  </a:t>
            </a:r>
            <a:r>
              <a:rPr lang="sr-Latn-CS" altLang="sr-Latn-RS" sz="2400"/>
              <a:t>gyri temporales transversi</a:t>
            </a:r>
            <a:endParaRPr lang="sr-Cyrl-CS" altLang="sr-Latn-RS" sz="2400"/>
          </a:p>
          <a:p>
            <a:pPr eaLnBrk="1" hangingPunct="1"/>
            <a:r>
              <a:rPr lang="sr-Cyrl-CS" altLang="sr-Latn-RS" sz="2400"/>
              <a:t>по њему се и зову </a:t>
            </a:r>
            <a:r>
              <a:rPr lang="sr-Latn-CS" altLang="sr-Latn-RS" sz="2400"/>
              <a:t> </a:t>
            </a:r>
            <a:r>
              <a:rPr lang="en-US" altLang="sr-Latn-RS" sz="2400"/>
              <a:t>Heschl</a:t>
            </a:r>
            <a:r>
              <a:rPr lang="sr-Latn-CS" altLang="sr-Latn-RS" sz="2400"/>
              <a:t>-ove </a:t>
            </a:r>
            <a:r>
              <a:rPr lang="sr-Cyrl-CS" altLang="sr-Latn-RS" sz="2400"/>
              <a:t> вијуге</a:t>
            </a:r>
            <a:r>
              <a:rPr lang="en-US" altLang="sr-Latn-RS" sz="2400"/>
              <a:t>. </a:t>
            </a:r>
            <a:br>
              <a:rPr lang="en-US" altLang="sr-Latn-RS" sz="2400"/>
            </a:br>
            <a:r>
              <a:rPr lang="en-US" altLang="sr-Latn-RS" sz="2400"/>
              <a:t> </a:t>
            </a:r>
            <a:br>
              <a:rPr lang="en-US" altLang="sr-Latn-RS" sz="2400"/>
            </a:br>
            <a:endParaRPr lang="en-US" altLang="sr-Latn-RS" sz="2400"/>
          </a:p>
        </p:txBody>
      </p:sp>
      <p:sp>
        <p:nvSpPr>
          <p:cNvPr id="133124" name="Rectangle 7">
            <a:extLst>
              <a:ext uri="{FF2B5EF4-FFF2-40B4-BE49-F238E27FC236}">
                <a16:creationId xmlns:a16="http://schemas.microsoft.com/office/drawing/2014/main" id="{E0FA0D3D-D7E6-47A7-9FC9-7E663521027E}"/>
              </a:ext>
            </a:extLst>
          </p:cNvPr>
          <p:cNvSpPr>
            <a:spLocks noChangeArrowheads="1"/>
          </p:cNvSpPr>
          <p:nvPr/>
        </p:nvSpPr>
        <p:spPr bwMode="auto">
          <a:xfrm>
            <a:off x="5003800" y="908050"/>
            <a:ext cx="25923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b="1">
                <a:solidFill>
                  <a:srgbClr val="FF0000"/>
                </a:solidFill>
              </a:rPr>
              <a:t>BA 41, 42</a:t>
            </a:r>
            <a:endParaRPr lang="en-US" altLang="sr-Latn-RS" b="1">
              <a:solidFill>
                <a:srgbClr val="FF0000"/>
              </a:solidFill>
            </a:endParaRPr>
          </a:p>
        </p:txBody>
      </p:sp>
      <p:pic>
        <p:nvPicPr>
          <p:cNvPr id="1092616" name="Picture 8" descr="insula_exposed_netter">
            <a:extLst>
              <a:ext uri="{FF2B5EF4-FFF2-40B4-BE49-F238E27FC236}">
                <a16:creationId xmlns:a16="http://schemas.microsoft.com/office/drawing/2014/main" id="{1DFBF7D3-178C-4330-B900-23EFCA62E279}"/>
              </a:ext>
            </a:extLst>
          </p:cNvPr>
          <p:cNvPicPr>
            <a:picLocks noChangeAspect="1" noChangeArrowheads="1"/>
          </p:cNvPicPr>
          <p:nvPr>
            <p:ph type="body" sz="half" idx="2"/>
          </p:nvPr>
        </p:nvPicPr>
        <p:blipFill>
          <a:blip r:embed="rId5">
            <a:extLst>
              <a:ext uri="{28A0092B-C50C-407E-A947-70E740481C1C}">
                <a14:useLocalDpi xmlns:a14="http://schemas.microsoft.com/office/drawing/2010/main" val="0"/>
              </a:ext>
            </a:extLst>
          </a:blip>
          <a:srcRect/>
          <a:stretch>
            <a:fillRect/>
          </a:stretch>
        </p:blipFill>
        <p:spPr>
          <a:xfrm>
            <a:off x="4932363" y="1700213"/>
            <a:ext cx="4033837" cy="4176712"/>
          </a:xfrm>
          <a:noFill/>
        </p:spPr>
      </p:pic>
      <p:pic>
        <p:nvPicPr>
          <p:cNvPr id="133126" name="Picture 10" descr="brains">
            <a:extLst>
              <a:ext uri="{FF2B5EF4-FFF2-40B4-BE49-F238E27FC236}">
                <a16:creationId xmlns:a16="http://schemas.microsoft.com/office/drawing/2014/main" id="{C1A355C6-4580-4AF7-A683-5111EADA77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916113"/>
            <a:ext cx="5181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7" name="Text Box 11">
            <a:extLst>
              <a:ext uri="{FF2B5EF4-FFF2-40B4-BE49-F238E27FC236}">
                <a16:creationId xmlns:a16="http://schemas.microsoft.com/office/drawing/2014/main" id="{DA2221BC-D1FD-4A79-B3BD-9375BD204706}"/>
              </a:ext>
            </a:extLst>
          </p:cNvPr>
          <p:cNvSpPr txBox="1">
            <a:spLocks noChangeArrowheads="1"/>
          </p:cNvSpPr>
          <p:nvPr/>
        </p:nvSpPr>
        <p:spPr bwMode="auto">
          <a:xfrm>
            <a:off x="3276600" y="5876925"/>
            <a:ext cx="58674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50000"/>
              </a:spcBef>
              <a:buSzTx/>
              <a:buFontTx/>
              <a:buNone/>
            </a:pPr>
            <a:r>
              <a:rPr lang="en-US" altLang="sr-Latn-RS" sz="1600" b="1">
                <a:solidFill>
                  <a:srgbClr val="66FF33"/>
                </a:solidFill>
              </a:rPr>
              <a:t>Heschl's Gyrus (HG, green), GyrusTempora</a:t>
            </a:r>
            <a:r>
              <a:rPr lang="sr-Latn-CS" altLang="sr-Latn-RS" sz="1600" b="1">
                <a:solidFill>
                  <a:srgbClr val="66FF33"/>
                </a:solidFill>
              </a:rPr>
              <a:t>lis </a:t>
            </a:r>
            <a:r>
              <a:rPr lang="en-US" altLang="sr-Latn-RS" sz="1600" b="1">
                <a:solidFill>
                  <a:srgbClr val="66FF33"/>
                </a:solidFill>
              </a:rPr>
              <a:t> Superior</a:t>
            </a:r>
            <a:r>
              <a:rPr lang="sr-Latn-CS" altLang="sr-Latn-RS" sz="1600" b="1">
                <a:solidFill>
                  <a:srgbClr val="66FF33"/>
                </a:solidFill>
              </a:rPr>
              <a:t> </a:t>
            </a:r>
            <a:r>
              <a:rPr lang="en-US" altLang="sr-Latn-RS" sz="1600" b="1">
                <a:solidFill>
                  <a:srgbClr val="66FF33"/>
                </a:solidFill>
              </a:rPr>
              <a:t>(STG, </a:t>
            </a:r>
            <a:r>
              <a:rPr lang="sr-Cyrl-CS" altLang="sr-Latn-RS" sz="1600" b="1">
                <a:solidFill>
                  <a:srgbClr val="66FF33"/>
                </a:solidFill>
              </a:rPr>
              <a:t>плаво</a:t>
            </a:r>
            <a:r>
              <a:rPr lang="en-US" altLang="sr-Latn-RS" sz="1600" b="1">
                <a:solidFill>
                  <a:srgbClr val="66FF33"/>
                </a:solidFill>
              </a:rPr>
              <a:t>), Planum Temporale (PT, </a:t>
            </a:r>
            <a:r>
              <a:rPr lang="sr-Cyrl-CS" altLang="sr-Latn-RS" sz="1600" b="1">
                <a:solidFill>
                  <a:srgbClr val="66FF33"/>
                </a:solidFill>
              </a:rPr>
              <a:t>ограничен зелено</a:t>
            </a:r>
            <a:r>
              <a:rPr lang="en-US" altLang="sr-Latn-RS" sz="1600" b="1">
                <a:solidFill>
                  <a:srgbClr val="66FF33"/>
                </a:solidFill>
              </a:rPr>
              <a:t>, </a:t>
            </a:r>
            <a:r>
              <a:rPr lang="sr-Cyrl-CS" altLang="sr-Latn-RS" sz="1600" b="1">
                <a:solidFill>
                  <a:srgbClr val="66FF33"/>
                </a:solidFill>
              </a:rPr>
              <a:t>плаво и магента линијама</a:t>
            </a:r>
            <a:r>
              <a:rPr lang="en-US" altLang="sr-Latn-RS" sz="1600" b="1">
                <a:solidFill>
                  <a:srgbClr val="66FF33"/>
                </a:solidFill>
              </a:rPr>
              <a:t>, Planum Temporale (TPT+, </a:t>
            </a:r>
            <a:r>
              <a:rPr lang="sr-Cyrl-CS" altLang="sr-Latn-RS" sz="1600" b="1">
                <a:solidFill>
                  <a:srgbClr val="66FF33"/>
                </a:solidFill>
              </a:rPr>
              <a:t>поље ограничено црвено)</a:t>
            </a:r>
            <a:endParaRPr lang="en-US" altLang="sr-Latn-RS" sz="1600" b="1">
              <a:solidFill>
                <a:srgbClr val="66FF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92616"/>
                                        </p:tgtEl>
                                        <p:attrNameLst>
                                          <p:attrName>style.visibility</p:attrName>
                                        </p:attrNameLst>
                                      </p:cBhvr>
                                      <p:to>
                                        <p:strVal val="visible"/>
                                      </p:to>
                                    </p:set>
                                    <p:anim calcmode="lin" valueType="num">
                                      <p:cBhvr additive="base">
                                        <p:cTn id="7" dur="500" fill="hold"/>
                                        <p:tgtEl>
                                          <p:spTgt spid="1092616"/>
                                        </p:tgtEl>
                                        <p:attrNameLst>
                                          <p:attrName>ppt_x</p:attrName>
                                        </p:attrNameLst>
                                      </p:cBhvr>
                                      <p:tavLst>
                                        <p:tav tm="0">
                                          <p:val>
                                            <p:strVal val="0-#ppt_w/2"/>
                                          </p:val>
                                        </p:tav>
                                        <p:tav tm="100000">
                                          <p:val>
                                            <p:strVal val="#ppt_x"/>
                                          </p:val>
                                        </p:tav>
                                      </p:tavLst>
                                    </p:anim>
                                    <p:anim calcmode="lin" valueType="num">
                                      <p:cBhvr additive="base">
                                        <p:cTn id="8" dur="500" fill="hold"/>
                                        <p:tgtEl>
                                          <p:spTgt spid="10926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PlanumTemporale">
            <a:extLst>
              <a:ext uri="{FF2B5EF4-FFF2-40B4-BE49-F238E27FC236}">
                <a16:creationId xmlns:a16="http://schemas.microsoft.com/office/drawing/2014/main" id="{A8FE1F03-9096-4D0A-92C6-26F520A0E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357563"/>
            <a:ext cx="3275012" cy="3457575"/>
          </a:xfrm>
          <a:prstGeom prst="rect">
            <a:avLst/>
          </a:prstGeom>
          <a:noFill/>
          <a:ln>
            <a:noFill/>
          </a:ln>
          <a:effectLst>
            <a:outerShdw dist="89803"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2851" name="Text Box 3">
            <a:extLst>
              <a:ext uri="{FF2B5EF4-FFF2-40B4-BE49-F238E27FC236}">
                <a16:creationId xmlns:a16="http://schemas.microsoft.com/office/drawing/2014/main" id="{8CBB7E55-E342-48F6-B5A5-9B465EF19352}"/>
              </a:ext>
            </a:extLst>
          </p:cNvPr>
          <p:cNvSpPr txBox="1">
            <a:spLocks noChangeArrowheads="1"/>
          </p:cNvSpPr>
          <p:nvPr/>
        </p:nvSpPr>
        <p:spPr bwMode="auto">
          <a:xfrm>
            <a:off x="3959225" y="342872"/>
            <a:ext cx="4392613" cy="1554162"/>
          </a:xfrm>
          <a:prstGeom prst="rect">
            <a:avLst/>
          </a:prstGeom>
          <a:solidFill>
            <a:srgbClr val="002060"/>
          </a:solidFill>
          <a:ln w="9525">
            <a:noFill/>
            <a:miter lim="800000"/>
            <a:headEnd/>
            <a:tailEnd/>
          </a:ln>
          <a:effectLst/>
        </p:spPr>
        <p:txBody>
          <a:bodyPr>
            <a:spAutoFit/>
          </a:bodyPr>
          <a:lstStyle/>
          <a:p>
            <a:pPr algn="ctr">
              <a:defRPr/>
            </a:pPr>
            <a:r>
              <a:rPr lang="en-US" altLang="en-US" sz="3200" b="1" dirty="0">
                <a:solidFill>
                  <a:srgbClr val="FFFF00"/>
                </a:solidFill>
              </a:rPr>
              <a:t>п</a:t>
            </a:r>
            <a:r>
              <a:rPr lang="sr-Cyrl-CS" altLang="en-US" sz="3200" b="1" dirty="0">
                <a:solidFill>
                  <a:srgbClr val="FFFF00"/>
                </a:solidFill>
              </a:rPr>
              <a:t>римарно акустичко</a:t>
            </a:r>
            <a:endParaRPr lang="en-US" altLang="en-US" sz="3200" b="1" dirty="0">
              <a:solidFill>
                <a:srgbClr val="FFFF00"/>
              </a:solidFill>
            </a:endParaRPr>
          </a:p>
          <a:p>
            <a:pPr algn="ctr">
              <a:defRPr/>
            </a:pPr>
            <a:r>
              <a:rPr lang="sr-Cyrl-CS" altLang="en-US" sz="3200" b="1" dirty="0">
                <a:solidFill>
                  <a:srgbClr val="FFFF00"/>
                </a:solidFill>
              </a:rPr>
              <a:t> поље</a:t>
            </a:r>
            <a:endParaRPr lang="en-US" altLang="en-US" sz="3200" b="1" dirty="0">
              <a:solidFill>
                <a:srgbClr val="FFFF00"/>
              </a:solidFill>
            </a:endParaRPr>
          </a:p>
          <a:p>
            <a:pPr algn="ctr">
              <a:defRPr/>
            </a:pPr>
            <a:endParaRPr kumimoji="1" lang="en-US" altLang="ko-KR" sz="3200" b="1" dirty="0">
              <a:solidFill>
                <a:srgbClr val="FFFF00"/>
              </a:solidFill>
              <a:effectLst>
                <a:outerShdw blurRad="38100" dist="38100" dir="2700000" algn="tl">
                  <a:srgbClr val="000000"/>
                </a:outerShdw>
              </a:effectLst>
              <a:ea typeface="굴림" pitchFamily="34" charset="-127"/>
            </a:endParaRPr>
          </a:p>
        </p:txBody>
      </p:sp>
      <p:sp>
        <p:nvSpPr>
          <p:cNvPr id="1102852" name="Text Box 4">
            <a:extLst>
              <a:ext uri="{FF2B5EF4-FFF2-40B4-BE49-F238E27FC236}">
                <a16:creationId xmlns:a16="http://schemas.microsoft.com/office/drawing/2014/main" id="{153AFF70-2113-440C-BDC1-97625306D653}"/>
              </a:ext>
            </a:extLst>
          </p:cNvPr>
          <p:cNvSpPr txBox="1">
            <a:spLocks noChangeArrowheads="1"/>
          </p:cNvSpPr>
          <p:nvPr/>
        </p:nvSpPr>
        <p:spPr bwMode="auto">
          <a:xfrm>
            <a:off x="4356100" y="5013325"/>
            <a:ext cx="1868488" cy="946150"/>
          </a:xfrm>
          <a:prstGeom prst="rect">
            <a:avLst/>
          </a:prstGeom>
          <a:noFill/>
          <a:ln w="9525">
            <a:noFill/>
            <a:miter lim="800000"/>
            <a:headEnd/>
            <a:tailEnd/>
          </a:ln>
          <a:effectLst/>
        </p:spPr>
        <p:txBody>
          <a:bodyPr wrap="none">
            <a:spAutoFit/>
          </a:bodyPr>
          <a:lstStyle/>
          <a:p>
            <a:pPr algn="ctr">
              <a:defRPr/>
            </a:pPr>
            <a:r>
              <a:rPr kumimoji="1" lang="en-US" altLang="ko-KR" sz="2800" b="1">
                <a:solidFill>
                  <a:srgbClr val="66FF33"/>
                </a:solidFill>
                <a:effectLst>
                  <a:outerShdw blurRad="38100" dist="38100" dir="2700000" algn="tl">
                    <a:srgbClr val="000000"/>
                  </a:outerShdw>
                </a:effectLst>
                <a:ea typeface="굴림" pitchFamily="34" charset="-127"/>
              </a:rPr>
              <a:t>Planum</a:t>
            </a:r>
          </a:p>
          <a:p>
            <a:pPr algn="ctr">
              <a:defRPr/>
            </a:pPr>
            <a:r>
              <a:rPr kumimoji="1" lang="en-US" altLang="ko-KR" sz="2800" b="1">
                <a:solidFill>
                  <a:srgbClr val="66FF33"/>
                </a:solidFill>
                <a:effectLst>
                  <a:outerShdw blurRad="38100" dist="38100" dir="2700000" algn="tl">
                    <a:srgbClr val="000000"/>
                  </a:outerShdw>
                </a:effectLst>
                <a:ea typeface="굴림" pitchFamily="34" charset="-127"/>
              </a:rPr>
              <a:t>temporale</a:t>
            </a:r>
          </a:p>
        </p:txBody>
      </p:sp>
      <p:pic>
        <p:nvPicPr>
          <p:cNvPr id="134149" name="Picture 5" descr="Brodmann-Inner">
            <a:extLst>
              <a:ext uri="{FF2B5EF4-FFF2-40B4-BE49-F238E27FC236}">
                <a16:creationId xmlns:a16="http://schemas.microsoft.com/office/drawing/2014/main" id="{4D71A866-7A89-45D3-829F-2B8D11F4DC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15888"/>
            <a:ext cx="3698875" cy="3141662"/>
          </a:xfrm>
          <a:prstGeom prst="rect">
            <a:avLst/>
          </a:prstGeom>
          <a:noFill/>
          <a:ln>
            <a:noFill/>
          </a:ln>
          <a:effectLst>
            <a:outerShdw dist="99190" dir="3011666"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Rectangle 6">
            <a:extLst>
              <a:ext uri="{FF2B5EF4-FFF2-40B4-BE49-F238E27FC236}">
                <a16:creationId xmlns:a16="http://schemas.microsoft.com/office/drawing/2014/main" id="{48D60F26-49D9-4F4F-9E9E-2CD236621C6C}"/>
              </a:ext>
            </a:extLst>
          </p:cNvPr>
          <p:cNvSpPr>
            <a:spLocks noChangeArrowheads="1"/>
          </p:cNvSpPr>
          <p:nvPr/>
        </p:nvSpPr>
        <p:spPr bwMode="auto">
          <a:xfrm>
            <a:off x="4572000" y="1341438"/>
            <a:ext cx="2736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b="1">
                <a:solidFill>
                  <a:srgbClr val="FFFF00"/>
                </a:solidFill>
              </a:rPr>
              <a:t>BA 41, 42</a:t>
            </a:r>
            <a:endParaRPr lang="en-US" altLang="sr-Latn-RS" b="1">
              <a:solidFill>
                <a:srgbClr val="FFFF00"/>
              </a:solidFill>
            </a:endParaRPr>
          </a:p>
        </p:txBody>
      </p:sp>
      <p:sp>
        <p:nvSpPr>
          <p:cNvPr id="134151" name="Text Box 7">
            <a:extLst>
              <a:ext uri="{FF2B5EF4-FFF2-40B4-BE49-F238E27FC236}">
                <a16:creationId xmlns:a16="http://schemas.microsoft.com/office/drawing/2014/main" id="{62CD6253-6D92-4AD2-8BC5-3A322693AE28}"/>
              </a:ext>
            </a:extLst>
          </p:cNvPr>
          <p:cNvSpPr txBox="1">
            <a:spLocks noChangeArrowheads="1"/>
          </p:cNvSpPr>
          <p:nvPr/>
        </p:nvSpPr>
        <p:spPr bwMode="auto">
          <a:xfrm>
            <a:off x="4643438" y="2276475"/>
            <a:ext cx="43561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Cyrl-CS" altLang="sr-Latn-RS" sz="2400" b="1">
                <a:solidFill>
                  <a:srgbClr val="66FF33"/>
                </a:solidFill>
              </a:rPr>
              <a:t>секундарно акустичко поље</a:t>
            </a:r>
            <a:r>
              <a:rPr lang="sr-Latn-CS" altLang="sr-Latn-RS" sz="2400" b="1">
                <a:solidFill>
                  <a:srgbClr val="66FF33"/>
                </a:solidFill>
              </a:rPr>
              <a:t> </a:t>
            </a:r>
            <a:r>
              <a:rPr lang="sr-Cyrl-CS" altLang="sr-Latn-RS" sz="2400" b="1">
                <a:solidFill>
                  <a:srgbClr val="66FF33"/>
                </a:solidFill>
              </a:rPr>
              <a:t>обухвата део арее</a:t>
            </a:r>
            <a:r>
              <a:rPr lang="sr-Latn-CS" altLang="sr-Latn-RS" sz="2400" b="1">
                <a:solidFill>
                  <a:srgbClr val="66FF33"/>
                </a:solidFill>
              </a:rPr>
              <a:t> 42 </a:t>
            </a:r>
            <a:r>
              <a:rPr lang="sr-Cyrl-CS" altLang="sr-Latn-RS" sz="2400" b="1">
                <a:solidFill>
                  <a:srgbClr val="66FF33"/>
                </a:solidFill>
              </a:rPr>
              <a:t>и </a:t>
            </a:r>
            <a:r>
              <a:rPr lang="sr-Latn-CS" altLang="sr-Latn-RS" sz="2400" b="1">
                <a:solidFill>
                  <a:srgbClr val="66FF33"/>
                </a:solidFill>
              </a:rPr>
              <a:t> 22</a:t>
            </a:r>
            <a:endParaRPr lang="en-US" altLang="sr-Latn-RS" sz="2400" b="1">
              <a:solidFill>
                <a:srgbClr val="66FF33"/>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a:extLst>
              <a:ext uri="{FF2B5EF4-FFF2-40B4-BE49-F238E27FC236}">
                <a16:creationId xmlns:a16="http://schemas.microsoft.com/office/drawing/2014/main" id="{E36DCDF9-13ED-4DD2-A308-A517ABCACBC9}"/>
              </a:ext>
            </a:extLst>
          </p:cNvPr>
          <p:cNvSpPr>
            <a:spLocks noGrp="1" noChangeArrowheads="1"/>
          </p:cNvSpPr>
          <p:nvPr>
            <p:ph type="title"/>
          </p:nvPr>
        </p:nvSpPr>
        <p:spPr/>
        <p:txBody>
          <a:bodyPr/>
          <a:lstStyle/>
          <a:p>
            <a:pPr eaLnBrk="1" hangingPunct="1"/>
            <a:r>
              <a:rPr lang="en-US" altLang="en-US" sz="3800" b="0"/>
              <a:t>lobus temporalis</a:t>
            </a:r>
          </a:p>
        </p:txBody>
      </p:sp>
      <p:sp>
        <p:nvSpPr>
          <p:cNvPr id="135171" name="Rectangle 11">
            <a:extLst>
              <a:ext uri="{FF2B5EF4-FFF2-40B4-BE49-F238E27FC236}">
                <a16:creationId xmlns:a16="http://schemas.microsoft.com/office/drawing/2014/main" id="{63918567-19A4-495B-8FCF-EEE4672CBD2A}"/>
              </a:ext>
            </a:extLst>
          </p:cNvPr>
          <p:cNvSpPr>
            <a:spLocks noGrp="1" noChangeArrowheads="1"/>
          </p:cNvSpPr>
          <p:nvPr>
            <p:ph type="body" sz="half" idx="1"/>
          </p:nvPr>
        </p:nvSpPr>
        <p:spPr/>
        <p:txBody>
          <a:bodyPr/>
          <a:lstStyle/>
          <a:p>
            <a:pPr eaLnBrk="1" hangingPunct="1"/>
            <a:endParaRPr lang="sr-Latn-RS" altLang="sr-Latn-RS"/>
          </a:p>
        </p:txBody>
      </p:sp>
      <p:sp>
        <p:nvSpPr>
          <p:cNvPr id="135172" name="Rectangle 12">
            <a:extLst>
              <a:ext uri="{FF2B5EF4-FFF2-40B4-BE49-F238E27FC236}">
                <a16:creationId xmlns:a16="http://schemas.microsoft.com/office/drawing/2014/main" id="{857B936A-8AC4-4171-8C43-D83E7DA81AD4}"/>
              </a:ext>
            </a:extLst>
          </p:cNvPr>
          <p:cNvSpPr>
            <a:spLocks noGrp="1" noChangeArrowheads="1"/>
          </p:cNvSpPr>
          <p:nvPr>
            <p:ph type="body" sz="half" idx="2"/>
          </p:nvPr>
        </p:nvSpPr>
        <p:spPr>
          <a:xfrm>
            <a:off x="6372225" y="1600200"/>
            <a:ext cx="2771775" cy="4525963"/>
          </a:xfrm>
        </p:spPr>
        <p:txBody>
          <a:bodyPr/>
          <a:lstStyle/>
          <a:p>
            <a:pPr eaLnBrk="1" hangingPunct="1"/>
            <a:r>
              <a:rPr lang="sr-Cyrl-CS" altLang="sr-Latn-RS" sz="2400"/>
              <a:t>обухвата највећи део </a:t>
            </a:r>
            <a:r>
              <a:rPr lang="sr-Latn-CS" altLang="sr-Latn-RS" sz="2400"/>
              <a:t>gyri temporales transversi</a:t>
            </a:r>
            <a:endParaRPr lang="en-US" altLang="sr-Latn-RS" sz="2400"/>
          </a:p>
        </p:txBody>
      </p:sp>
      <p:pic>
        <p:nvPicPr>
          <p:cNvPr id="135173" name="Picture 2" descr="pic">
            <a:extLst>
              <a:ext uri="{FF2B5EF4-FFF2-40B4-BE49-F238E27FC236}">
                <a16:creationId xmlns:a16="http://schemas.microsoft.com/office/drawing/2014/main" id="{F7A53B4D-BC03-4267-AD95-09788A8F025F}"/>
              </a:ext>
            </a:extLst>
          </p:cNvPr>
          <p:cNvPicPr>
            <a:picLocks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448300" y="3835400"/>
            <a:ext cx="3695700" cy="2919413"/>
          </a:xfrm>
          <a:noFill/>
        </p:spPr>
      </p:pic>
      <p:pic>
        <p:nvPicPr>
          <p:cNvPr id="135174" name="Picture 4">
            <a:extLst>
              <a:ext uri="{FF2B5EF4-FFF2-40B4-BE49-F238E27FC236}">
                <a16:creationId xmlns:a16="http://schemas.microsoft.com/office/drawing/2014/main" id="{0E85ED34-DA24-4B6A-B630-7B806AEADE75}"/>
              </a:ext>
            </a:extLst>
          </p:cNvPr>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1530350"/>
            <a:ext cx="6094413" cy="4565650"/>
          </a:xfrm>
          <a:noFill/>
        </p:spPr>
      </p:pic>
      <p:sp>
        <p:nvSpPr>
          <p:cNvPr id="135175" name="Line 5">
            <a:extLst>
              <a:ext uri="{FF2B5EF4-FFF2-40B4-BE49-F238E27FC236}">
                <a16:creationId xmlns:a16="http://schemas.microsoft.com/office/drawing/2014/main" id="{A821CC1A-C831-4FF8-B2E9-7F2FAD71880C}"/>
              </a:ext>
            </a:extLst>
          </p:cNvPr>
          <p:cNvSpPr>
            <a:spLocks noChangeShapeType="1"/>
          </p:cNvSpPr>
          <p:nvPr/>
        </p:nvSpPr>
        <p:spPr bwMode="auto">
          <a:xfrm flipH="1" flipV="1">
            <a:off x="4919663" y="5308600"/>
            <a:ext cx="2784475" cy="298450"/>
          </a:xfrm>
          <a:prstGeom prst="line">
            <a:avLst/>
          </a:prstGeom>
          <a:noFill/>
          <a:ln w="571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76" name="Line 6">
            <a:extLst>
              <a:ext uri="{FF2B5EF4-FFF2-40B4-BE49-F238E27FC236}">
                <a16:creationId xmlns:a16="http://schemas.microsoft.com/office/drawing/2014/main" id="{3DE905A0-0E0E-4E01-A43E-02CEC761C020}"/>
              </a:ext>
            </a:extLst>
          </p:cNvPr>
          <p:cNvSpPr>
            <a:spLocks noChangeShapeType="1"/>
          </p:cNvSpPr>
          <p:nvPr/>
        </p:nvSpPr>
        <p:spPr bwMode="auto">
          <a:xfrm flipH="1" flipV="1">
            <a:off x="5894388" y="3155950"/>
            <a:ext cx="1725612" cy="1917700"/>
          </a:xfrm>
          <a:prstGeom prst="line">
            <a:avLst/>
          </a:prstGeom>
          <a:noFill/>
          <a:ln w="571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6423" name="Text Box 7">
            <a:extLst>
              <a:ext uri="{FF2B5EF4-FFF2-40B4-BE49-F238E27FC236}">
                <a16:creationId xmlns:a16="http://schemas.microsoft.com/office/drawing/2014/main" id="{8AFC5F1D-6BDD-4CC2-9668-56F215072E69}"/>
              </a:ext>
            </a:extLst>
          </p:cNvPr>
          <p:cNvSpPr txBox="1">
            <a:spLocks noChangeArrowheads="1"/>
          </p:cNvSpPr>
          <p:nvPr/>
        </p:nvSpPr>
        <p:spPr bwMode="auto">
          <a:xfrm>
            <a:off x="6176963" y="765175"/>
            <a:ext cx="29622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2000" b="1">
                <a:solidFill>
                  <a:srgbClr val="FFFF00"/>
                </a:solidFill>
                <a:latin typeface="Times" panose="02020603050405020304" pitchFamily="18" charset="0"/>
              </a:rPr>
              <a:t>п</a:t>
            </a:r>
            <a:r>
              <a:rPr lang="sr-Cyrl-CS" altLang="en-US" sz="2000" b="1">
                <a:solidFill>
                  <a:srgbClr val="FFFF00"/>
                </a:solidFill>
                <a:latin typeface="Times" panose="02020603050405020304" pitchFamily="18" charset="0"/>
              </a:rPr>
              <a:t>римарно акустичко поље</a:t>
            </a:r>
            <a:endParaRPr lang="en-US" altLang="en-US" sz="2000" b="1">
              <a:solidFill>
                <a:srgbClr val="FFFF00"/>
              </a:solidFill>
              <a:latin typeface="Times" panose="02020603050405020304" pitchFamily="18" charset="0"/>
            </a:endParaRPr>
          </a:p>
          <a:p>
            <a:pPr algn="ctr">
              <a:spcBef>
                <a:spcPct val="0"/>
              </a:spcBef>
              <a:buSzTx/>
              <a:buFontTx/>
              <a:buNone/>
            </a:pPr>
            <a:r>
              <a:rPr lang="en-US" altLang="en-US" sz="2000" b="1">
                <a:solidFill>
                  <a:srgbClr val="FFFF00"/>
                </a:solidFill>
                <a:latin typeface="Times" panose="02020603050405020304" pitchFamily="18" charset="0"/>
              </a:rPr>
              <a:t>BA 41, 42</a:t>
            </a:r>
          </a:p>
        </p:txBody>
      </p:sp>
      <p:grpSp>
        <p:nvGrpSpPr>
          <p:cNvPr id="2" name="Group 8">
            <a:extLst>
              <a:ext uri="{FF2B5EF4-FFF2-40B4-BE49-F238E27FC236}">
                <a16:creationId xmlns:a16="http://schemas.microsoft.com/office/drawing/2014/main" id="{0818095F-3A03-407F-AE78-6EF6AC3CB467}"/>
              </a:ext>
            </a:extLst>
          </p:cNvPr>
          <p:cNvGrpSpPr>
            <a:grpSpLocks/>
          </p:cNvGrpSpPr>
          <p:nvPr/>
        </p:nvGrpSpPr>
        <p:grpSpPr bwMode="auto">
          <a:xfrm>
            <a:off x="1838325" y="1177925"/>
            <a:ext cx="4948238" cy="3890963"/>
            <a:chOff x="1158" y="742"/>
            <a:chExt cx="3117" cy="2451"/>
          </a:xfrm>
        </p:grpSpPr>
        <p:sp>
          <p:nvSpPr>
            <p:cNvPr id="135179" name="Freeform 9">
              <a:extLst>
                <a:ext uri="{FF2B5EF4-FFF2-40B4-BE49-F238E27FC236}">
                  <a16:creationId xmlns:a16="http://schemas.microsoft.com/office/drawing/2014/main" id="{98706617-4BBD-4517-9FFF-3D2BC61F1001}"/>
                </a:ext>
              </a:extLst>
            </p:cNvPr>
            <p:cNvSpPr>
              <a:spLocks/>
            </p:cNvSpPr>
            <p:nvPr/>
          </p:nvSpPr>
          <p:spPr bwMode="auto">
            <a:xfrm>
              <a:off x="1158" y="2184"/>
              <a:ext cx="873" cy="1009"/>
            </a:xfrm>
            <a:custGeom>
              <a:avLst/>
              <a:gdLst>
                <a:gd name="T0" fmla="*/ 6 w 873"/>
                <a:gd name="T1" fmla="*/ 0 h 1009"/>
                <a:gd name="T2" fmla="*/ 0 w 873"/>
                <a:gd name="T3" fmla="*/ 111 h 1009"/>
                <a:gd name="T4" fmla="*/ 3 w 873"/>
                <a:gd name="T5" fmla="*/ 261 h 1009"/>
                <a:gd name="T6" fmla="*/ 21 w 873"/>
                <a:gd name="T7" fmla="*/ 327 h 1009"/>
                <a:gd name="T8" fmla="*/ 66 w 873"/>
                <a:gd name="T9" fmla="*/ 426 h 1009"/>
                <a:gd name="T10" fmla="*/ 90 w 873"/>
                <a:gd name="T11" fmla="*/ 447 h 1009"/>
                <a:gd name="T12" fmla="*/ 159 w 873"/>
                <a:gd name="T13" fmla="*/ 504 h 1009"/>
                <a:gd name="T14" fmla="*/ 207 w 873"/>
                <a:gd name="T15" fmla="*/ 543 h 1009"/>
                <a:gd name="T16" fmla="*/ 288 w 873"/>
                <a:gd name="T17" fmla="*/ 639 h 1009"/>
                <a:gd name="T18" fmla="*/ 330 w 873"/>
                <a:gd name="T19" fmla="*/ 714 h 1009"/>
                <a:gd name="T20" fmla="*/ 375 w 873"/>
                <a:gd name="T21" fmla="*/ 753 h 1009"/>
                <a:gd name="T22" fmla="*/ 390 w 873"/>
                <a:gd name="T23" fmla="*/ 771 h 1009"/>
                <a:gd name="T24" fmla="*/ 534 w 873"/>
                <a:gd name="T25" fmla="*/ 816 h 1009"/>
                <a:gd name="T26" fmla="*/ 588 w 873"/>
                <a:gd name="T27" fmla="*/ 855 h 1009"/>
                <a:gd name="T28" fmla="*/ 642 w 873"/>
                <a:gd name="T29" fmla="*/ 879 h 1009"/>
                <a:gd name="T30" fmla="*/ 675 w 873"/>
                <a:gd name="T31" fmla="*/ 900 h 1009"/>
                <a:gd name="T32" fmla="*/ 723 w 873"/>
                <a:gd name="T33" fmla="*/ 939 h 1009"/>
                <a:gd name="T34" fmla="*/ 786 w 873"/>
                <a:gd name="T35" fmla="*/ 1008 h 1009"/>
                <a:gd name="T36" fmla="*/ 849 w 873"/>
                <a:gd name="T37" fmla="*/ 1005 h 1009"/>
                <a:gd name="T38" fmla="*/ 855 w 873"/>
                <a:gd name="T39" fmla="*/ 984 h 1009"/>
                <a:gd name="T40" fmla="*/ 873 w 873"/>
                <a:gd name="T41" fmla="*/ 939 h 1009"/>
                <a:gd name="T42" fmla="*/ 870 w 873"/>
                <a:gd name="T43" fmla="*/ 828 h 1009"/>
                <a:gd name="T44" fmla="*/ 813 w 873"/>
                <a:gd name="T45" fmla="*/ 768 h 1009"/>
                <a:gd name="T46" fmla="*/ 795 w 873"/>
                <a:gd name="T47" fmla="*/ 735 h 1009"/>
                <a:gd name="T48" fmla="*/ 768 w 873"/>
                <a:gd name="T49" fmla="*/ 702 h 1009"/>
                <a:gd name="T50" fmla="*/ 699 w 873"/>
                <a:gd name="T51" fmla="*/ 627 h 1009"/>
                <a:gd name="T52" fmla="*/ 648 w 873"/>
                <a:gd name="T53" fmla="*/ 591 h 1009"/>
                <a:gd name="T54" fmla="*/ 573 w 873"/>
                <a:gd name="T55" fmla="*/ 540 h 1009"/>
                <a:gd name="T56" fmla="*/ 513 w 873"/>
                <a:gd name="T57" fmla="*/ 504 h 1009"/>
                <a:gd name="T58" fmla="*/ 384 w 873"/>
                <a:gd name="T59" fmla="*/ 441 h 1009"/>
                <a:gd name="T60" fmla="*/ 339 w 873"/>
                <a:gd name="T61" fmla="*/ 408 h 1009"/>
                <a:gd name="T62" fmla="*/ 321 w 873"/>
                <a:gd name="T63" fmla="*/ 396 h 1009"/>
                <a:gd name="T64" fmla="*/ 273 w 873"/>
                <a:gd name="T65" fmla="*/ 351 h 1009"/>
                <a:gd name="T66" fmla="*/ 255 w 873"/>
                <a:gd name="T67" fmla="*/ 345 h 1009"/>
                <a:gd name="T68" fmla="*/ 228 w 873"/>
                <a:gd name="T69" fmla="*/ 327 h 1009"/>
                <a:gd name="T70" fmla="*/ 219 w 873"/>
                <a:gd name="T71" fmla="*/ 321 h 1009"/>
                <a:gd name="T72" fmla="*/ 195 w 873"/>
                <a:gd name="T73" fmla="*/ 294 h 1009"/>
                <a:gd name="T74" fmla="*/ 183 w 873"/>
                <a:gd name="T75" fmla="*/ 276 h 1009"/>
                <a:gd name="T76" fmla="*/ 168 w 873"/>
                <a:gd name="T77" fmla="*/ 246 h 1009"/>
                <a:gd name="T78" fmla="*/ 138 w 873"/>
                <a:gd name="T79" fmla="*/ 198 h 1009"/>
                <a:gd name="T80" fmla="*/ 117 w 873"/>
                <a:gd name="T81" fmla="*/ 159 h 1009"/>
                <a:gd name="T82" fmla="*/ 99 w 873"/>
                <a:gd name="T83" fmla="*/ 96 h 1009"/>
                <a:gd name="T84" fmla="*/ 87 w 873"/>
                <a:gd name="T85" fmla="*/ 78 h 1009"/>
                <a:gd name="T86" fmla="*/ 75 w 873"/>
                <a:gd name="T87" fmla="*/ 54 h 1009"/>
                <a:gd name="T88" fmla="*/ 66 w 873"/>
                <a:gd name="T89" fmla="*/ 24 h 1009"/>
                <a:gd name="T90" fmla="*/ 6 w 873"/>
                <a:gd name="T91" fmla="*/ 0 h 10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73"/>
                <a:gd name="T139" fmla="*/ 0 h 1009"/>
                <a:gd name="T140" fmla="*/ 873 w 873"/>
                <a:gd name="T141" fmla="*/ 1009 h 10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73" h="1009">
                  <a:moveTo>
                    <a:pt x="6" y="0"/>
                  </a:moveTo>
                  <a:cubicBezTo>
                    <a:pt x="4" y="37"/>
                    <a:pt x="0" y="74"/>
                    <a:pt x="0" y="111"/>
                  </a:cubicBezTo>
                  <a:cubicBezTo>
                    <a:pt x="0" y="161"/>
                    <a:pt x="1" y="211"/>
                    <a:pt x="3" y="261"/>
                  </a:cubicBezTo>
                  <a:cubicBezTo>
                    <a:pt x="4" y="283"/>
                    <a:pt x="14" y="306"/>
                    <a:pt x="21" y="327"/>
                  </a:cubicBezTo>
                  <a:cubicBezTo>
                    <a:pt x="34" y="366"/>
                    <a:pt x="33" y="398"/>
                    <a:pt x="66" y="426"/>
                  </a:cubicBezTo>
                  <a:cubicBezTo>
                    <a:pt x="76" y="435"/>
                    <a:pt x="77" y="443"/>
                    <a:pt x="90" y="447"/>
                  </a:cubicBezTo>
                  <a:cubicBezTo>
                    <a:pt x="99" y="461"/>
                    <a:pt x="143" y="496"/>
                    <a:pt x="159" y="504"/>
                  </a:cubicBezTo>
                  <a:cubicBezTo>
                    <a:pt x="172" y="522"/>
                    <a:pt x="192" y="526"/>
                    <a:pt x="207" y="543"/>
                  </a:cubicBezTo>
                  <a:cubicBezTo>
                    <a:pt x="235" y="575"/>
                    <a:pt x="262" y="607"/>
                    <a:pt x="288" y="639"/>
                  </a:cubicBezTo>
                  <a:cubicBezTo>
                    <a:pt x="310" y="666"/>
                    <a:pt x="312" y="689"/>
                    <a:pt x="330" y="714"/>
                  </a:cubicBezTo>
                  <a:cubicBezTo>
                    <a:pt x="341" y="729"/>
                    <a:pt x="361" y="741"/>
                    <a:pt x="375" y="753"/>
                  </a:cubicBezTo>
                  <a:cubicBezTo>
                    <a:pt x="381" y="758"/>
                    <a:pt x="383" y="767"/>
                    <a:pt x="390" y="771"/>
                  </a:cubicBezTo>
                  <a:cubicBezTo>
                    <a:pt x="431" y="796"/>
                    <a:pt x="493" y="786"/>
                    <a:pt x="534" y="816"/>
                  </a:cubicBezTo>
                  <a:cubicBezTo>
                    <a:pt x="552" y="829"/>
                    <a:pt x="568" y="845"/>
                    <a:pt x="588" y="855"/>
                  </a:cubicBezTo>
                  <a:cubicBezTo>
                    <a:pt x="605" y="864"/>
                    <a:pt x="625" y="869"/>
                    <a:pt x="642" y="879"/>
                  </a:cubicBezTo>
                  <a:cubicBezTo>
                    <a:pt x="681" y="903"/>
                    <a:pt x="653" y="893"/>
                    <a:pt x="675" y="900"/>
                  </a:cubicBezTo>
                  <a:cubicBezTo>
                    <a:pt x="691" y="916"/>
                    <a:pt x="703" y="929"/>
                    <a:pt x="723" y="939"/>
                  </a:cubicBezTo>
                  <a:cubicBezTo>
                    <a:pt x="738" y="970"/>
                    <a:pt x="758" y="990"/>
                    <a:pt x="786" y="1008"/>
                  </a:cubicBezTo>
                  <a:cubicBezTo>
                    <a:pt x="807" y="1007"/>
                    <a:pt x="828" y="1009"/>
                    <a:pt x="849" y="1005"/>
                  </a:cubicBezTo>
                  <a:cubicBezTo>
                    <a:pt x="856" y="1004"/>
                    <a:pt x="853" y="991"/>
                    <a:pt x="855" y="984"/>
                  </a:cubicBezTo>
                  <a:cubicBezTo>
                    <a:pt x="860" y="968"/>
                    <a:pt x="868" y="955"/>
                    <a:pt x="873" y="939"/>
                  </a:cubicBezTo>
                  <a:cubicBezTo>
                    <a:pt x="872" y="902"/>
                    <a:pt x="873" y="865"/>
                    <a:pt x="870" y="828"/>
                  </a:cubicBezTo>
                  <a:cubicBezTo>
                    <a:pt x="868" y="805"/>
                    <a:pt x="828" y="783"/>
                    <a:pt x="813" y="768"/>
                  </a:cubicBezTo>
                  <a:cubicBezTo>
                    <a:pt x="809" y="755"/>
                    <a:pt x="803" y="746"/>
                    <a:pt x="795" y="735"/>
                  </a:cubicBezTo>
                  <a:cubicBezTo>
                    <a:pt x="790" y="721"/>
                    <a:pt x="783" y="707"/>
                    <a:pt x="768" y="702"/>
                  </a:cubicBezTo>
                  <a:cubicBezTo>
                    <a:pt x="753" y="680"/>
                    <a:pt x="725" y="636"/>
                    <a:pt x="699" y="627"/>
                  </a:cubicBezTo>
                  <a:cubicBezTo>
                    <a:pt x="682" y="615"/>
                    <a:pt x="668" y="596"/>
                    <a:pt x="648" y="591"/>
                  </a:cubicBezTo>
                  <a:cubicBezTo>
                    <a:pt x="623" y="572"/>
                    <a:pt x="605" y="545"/>
                    <a:pt x="573" y="540"/>
                  </a:cubicBezTo>
                  <a:cubicBezTo>
                    <a:pt x="555" y="528"/>
                    <a:pt x="534" y="508"/>
                    <a:pt x="513" y="504"/>
                  </a:cubicBezTo>
                  <a:cubicBezTo>
                    <a:pt x="480" y="471"/>
                    <a:pt x="419" y="476"/>
                    <a:pt x="384" y="441"/>
                  </a:cubicBezTo>
                  <a:cubicBezTo>
                    <a:pt x="370" y="427"/>
                    <a:pt x="356" y="417"/>
                    <a:pt x="339" y="408"/>
                  </a:cubicBezTo>
                  <a:cubicBezTo>
                    <a:pt x="333" y="404"/>
                    <a:pt x="321" y="396"/>
                    <a:pt x="321" y="396"/>
                  </a:cubicBezTo>
                  <a:cubicBezTo>
                    <a:pt x="308" y="377"/>
                    <a:pt x="292" y="364"/>
                    <a:pt x="273" y="351"/>
                  </a:cubicBezTo>
                  <a:cubicBezTo>
                    <a:pt x="268" y="347"/>
                    <a:pt x="260" y="349"/>
                    <a:pt x="255" y="345"/>
                  </a:cubicBezTo>
                  <a:cubicBezTo>
                    <a:pt x="246" y="339"/>
                    <a:pt x="237" y="333"/>
                    <a:pt x="228" y="327"/>
                  </a:cubicBezTo>
                  <a:cubicBezTo>
                    <a:pt x="225" y="325"/>
                    <a:pt x="219" y="321"/>
                    <a:pt x="219" y="321"/>
                  </a:cubicBezTo>
                  <a:cubicBezTo>
                    <a:pt x="212" y="311"/>
                    <a:pt x="195" y="294"/>
                    <a:pt x="195" y="294"/>
                  </a:cubicBezTo>
                  <a:cubicBezTo>
                    <a:pt x="185" y="264"/>
                    <a:pt x="202" y="310"/>
                    <a:pt x="183" y="276"/>
                  </a:cubicBezTo>
                  <a:cubicBezTo>
                    <a:pt x="156" y="227"/>
                    <a:pt x="196" y="284"/>
                    <a:pt x="168" y="246"/>
                  </a:cubicBezTo>
                  <a:cubicBezTo>
                    <a:pt x="162" y="227"/>
                    <a:pt x="152" y="212"/>
                    <a:pt x="138" y="198"/>
                  </a:cubicBezTo>
                  <a:cubicBezTo>
                    <a:pt x="133" y="184"/>
                    <a:pt x="125" y="171"/>
                    <a:pt x="117" y="159"/>
                  </a:cubicBezTo>
                  <a:cubicBezTo>
                    <a:pt x="114" y="139"/>
                    <a:pt x="109" y="114"/>
                    <a:pt x="99" y="96"/>
                  </a:cubicBezTo>
                  <a:cubicBezTo>
                    <a:pt x="96" y="90"/>
                    <a:pt x="87" y="78"/>
                    <a:pt x="87" y="78"/>
                  </a:cubicBezTo>
                  <a:cubicBezTo>
                    <a:pt x="81" y="54"/>
                    <a:pt x="89" y="78"/>
                    <a:pt x="75" y="54"/>
                  </a:cubicBezTo>
                  <a:cubicBezTo>
                    <a:pt x="70" y="45"/>
                    <a:pt x="72" y="33"/>
                    <a:pt x="66" y="24"/>
                  </a:cubicBezTo>
                  <a:cubicBezTo>
                    <a:pt x="54" y="6"/>
                    <a:pt x="26" y="0"/>
                    <a:pt x="6" y="0"/>
                  </a:cubicBezTo>
                  <a:close/>
                </a:path>
              </a:pathLst>
            </a:custGeom>
            <a:solidFill>
              <a:srgbClr val="FF6600">
                <a:alpha val="65881"/>
              </a:srgbClr>
            </a:solidFill>
            <a:ln w="9525">
              <a:solidFill>
                <a:schemeClr val="tx1"/>
              </a:solidFill>
              <a:round/>
              <a:headEnd/>
              <a:tailEnd/>
            </a:ln>
          </p:spPr>
          <p:txBody>
            <a:bodyPr/>
            <a:lstStyle/>
            <a:p>
              <a:endParaRPr lang="en-US"/>
            </a:p>
          </p:txBody>
        </p:sp>
        <p:sp>
          <p:nvSpPr>
            <p:cNvPr id="135180" name="Line 10">
              <a:extLst>
                <a:ext uri="{FF2B5EF4-FFF2-40B4-BE49-F238E27FC236}">
                  <a16:creationId xmlns:a16="http://schemas.microsoft.com/office/drawing/2014/main" id="{B1C2346B-8FF4-43DE-AAB0-4A6918F7D9B8}"/>
                </a:ext>
              </a:extLst>
            </p:cNvPr>
            <p:cNvSpPr>
              <a:spLocks noChangeShapeType="1"/>
            </p:cNvSpPr>
            <p:nvPr/>
          </p:nvSpPr>
          <p:spPr bwMode="auto">
            <a:xfrm flipH="1">
              <a:off x="1472" y="742"/>
              <a:ext cx="2803" cy="193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56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3"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Freeform 2">
            <a:extLst>
              <a:ext uri="{FF2B5EF4-FFF2-40B4-BE49-F238E27FC236}">
                <a16:creationId xmlns:a16="http://schemas.microsoft.com/office/drawing/2014/main" id="{F098DDE7-906C-4212-B8EC-8D4906DD9F1B}"/>
              </a:ext>
            </a:extLst>
          </p:cNvPr>
          <p:cNvSpPr>
            <a:spLocks/>
          </p:cNvSpPr>
          <p:nvPr/>
        </p:nvSpPr>
        <p:spPr bwMode="auto">
          <a:xfrm>
            <a:off x="4175125" y="1962150"/>
            <a:ext cx="1947863" cy="3282950"/>
          </a:xfrm>
          <a:custGeom>
            <a:avLst/>
            <a:gdLst>
              <a:gd name="T0" fmla="*/ 1920359555 w 1227"/>
              <a:gd name="T1" fmla="*/ 90725625 h 2068"/>
              <a:gd name="T2" fmla="*/ 1819553280 w 1227"/>
              <a:gd name="T3" fmla="*/ 322580000 h 2068"/>
              <a:gd name="T4" fmla="*/ 1665824503 w 1227"/>
              <a:gd name="T5" fmla="*/ 466229700 h 2068"/>
              <a:gd name="T6" fmla="*/ 1726308268 w 1227"/>
              <a:gd name="T7" fmla="*/ 740925938 h 2068"/>
              <a:gd name="T8" fmla="*/ 1839714535 w 1227"/>
              <a:gd name="T9" fmla="*/ 808970950 h 2068"/>
              <a:gd name="T10" fmla="*/ 1953122389 w 1227"/>
              <a:gd name="T11" fmla="*/ 897175625 h 2068"/>
              <a:gd name="T12" fmla="*/ 2018646468 w 1227"/>
              <a:gd name="T13" fmla="*/ 1214715313 h 2068"/>
              <a:gd name="T14" fmla="*/ 1806953289 w 1227"/>
              <a:gd name="T15" fmla="*/ 1358365013 h 2068"/>
              <a:gd name="T16" fmla="*/ 1655743875 w 1227"/>
              <a:gd name="T17" fmla="*/ 1519655013 h 2068"/>
              <a:gd name="T18" fmla="*/ 1386086293 w 1227"/>
              <a:gd name="T19" fmla="*/ 1602819375 h 2068"/>
              <a:gd name="T20" fmla="*/ 967740248 w 1227"/>
              <a:gd name="T21" fmla="*/ 1766630325 h 2068"/>
              <a:gd name="T22" fmla="*/ 839213040 w 1227"/>
              <a:gd name="T23" fmla="*/ 1940520313 h 2068"/>
              <a:gd name="T24" fmla="*/ 688003627 w 1227"/>
              <a:gd name="T25" fmla="*/ 2147483646 h 2068"/>
              <a:gd name="T26" fmla="*/ 529232948 w 1227"/>
              <a:gd name="T27" fmla="*/ 2147483646 h 2068"/>
              <a:gd name="T28" fmla="*/ 388104162 w 1227"/>
              <a:gd name="T29" fmla="*/ 2147483646 h 2068"/>
              <a:gd name="T30" fmla="*/ 277217259 w 1227"/>
              <a:gd name="T31" fmla="*/ 2147483646 h 2068"/>
              <a:gd name="T32" fmla="*/ 136088472 w 1227"/>
              <a:gd name="T33" fmla="*/ 2147483646 h 2068"/>
              <a:gd name="T34" fmla="*/ 47883775 w 1227"/>
              <a:gd name="T35" fmla="*/ 2147483646 h 2068"/>
              <a:gd name="T36" fmla="*/ 7561264 w 1227"/>
              <a:gd name="T37" fmla="*/ 2147483646 h 2068"/>
              <a:gd name="T38" fmla="*/ 25201569 w 1227"/>
              <a:gd name="T39" fmla="*/ 2147483646 h 2068"/>
              <a:gd name="T40" fmla="*/ 146169100 w 1227"/>
              <a:gd name="T41" fmla="*/ 2147483646 h 2068"/>
              <a:gd name="T42" fmla="*/ 342741338 w 1227"/>
              <a:gd name="T43" fmla="*/ 2147483646 h 2068"/>
              <a:gd name="T44" fmla="*/ 340221975 w 1227"/>
              <a:gd name="T45" fmla="*/ 2147483646 h 2068"/>
              <a:gd name="T46" fmla="*/ 236894748 w 1227"/>
              <a:gd name="T47" fmla="*/ 2147483646 h 2068"/>
              <a:gd name="T48" fmla="*/ 246975376 w 1227"/>
              <a:gd name="T49" fmla="*/ 2147483646 h 2068"/>
              <a:gd name="T50" fmla="*/ 327620397 w 1227"/>
              <a:gd name="T51" fmla="*/ 2147483646 h 2068"/>
              <a:gd name="T52" fmla="*/ 720764873 w 1227"/>
              <a:gd name="T53" fmla="*/ 2147483646 h 2068"/>
              <a:gd name="T54" fmla="*/ 1058465897 w 1227"/>
              <a:gd name="T55" fmla="*/ 2147483646 h 2068"/>
              <a:gd name="T56" fmla="*/ 1446570059 w 1227"/>
              <a:gd name="T57" fmla="*/ 2147483646 h 2068"/>
              <a:gd name="T58" fmla="*/ 1406247548 w 1227"/>
              <a:gd name="T59" fmla="*/ 2147483646 h 2068"/>
              <a:gd name="T60" fmla="*/ 1257559085 w 1227"/>
              <a:gd name="T61" fmla="*/ 2147483646 h 2068"/>
              <a:gd name="T62" fmla="*/ 1151712496 w 1227"/>
              <a:gd name="T63" fmla="*/ 2147483646 h 2068"/>
              <a:gd name="T64" fmla="*/ 1307962223 w 1227"/>
              <a:gd name="T65" fmla="*/ 2147483646 h 2068"/>
              <a:gd name="T66" fmla="*/ 1370965352 w 1227"/>
              <a:gd name="T67" fmla="*/ 2147483646 h 2068"/>
              <a:gd name="T68" fmla="*/ 1466731314 w 1227"/>
              <a:gd name="T69" fmla="*/ 2147483646 h 2068"/>
              <a:gd name="T70" fmla="*/ 1549897285 w 1227"/>
              <a:gd name="T71" fmla="*/ 2147483646 h 2068"/>
              <a:gd name="T72" fmla="*/ 1670864816 w 1227"/>
              <a:gd name="T73" fmla="*/ 2147483646 h 2068"/>
              <a:gd name="T74" fmla="*/ 1771671092 w 1227"/>
              <a:gd name="T75" fmla="*/ 2147483646 h 2068"/>
              <a:gd name="T76" fmla="*/ 2061488342 w 1227"/>
              <a:gd name="T77" fmla="*/ 2127011875 h 2068"/>
              <a:gd name="T78" fmla="*/ 2147483646 w 1227"/>
              <a:gd name="T79" fmla="*/ 2011084688 h 2068"/>
              <a:gd name="T80" fmla="*/ 2147483646 w 1227"/>
              <a:gd name="T81" fmla="*/ 1955641250 h 2068"/>
              <a:gd name="T82" fmla="*/ 2147483646 w 1227"/>
              <a:gd name="T83" fmla="*/ 1872476888 h 2068"/>
              <a:gd name="T84" fmla="*/ 2147483646 w 1227"/>
              <a:gd name="T85" fmla="*/ 1824593125 h 2068"/>
              <a:gd name="T86" fmla="*/ 2147483646 w 1227"/>
              <a:gd name="T87" fmla="*/ 1585179075 h 2068"/>
              <a:gd name="T88" fmla="*/ 2147483646 w 1227"/>
              <a:gd name="T89" fmla="*/ 1391126250 h 2068"/>
              <a:gd name="T90" fmla="*/ 2147483646 w 1227"/>
              <a:gd name="T91" fmla="*/ 1305440938 h 2068"/>
              <a:gd name="T92" fmla="*/ 2147483646 w 1227"/>
              <a:gd name="T93" fmla="*/ 1156752513 h 2068"/>
              <a:gd name="T94" fmla="*/ 2147483646 w 1227"/>
              <a:gd name="T95" fmla="*/ 859374075 h 2068"/>
              <a:gd name="T96" fmla="*/ 2147483646 w 1227"/>
              <a:gd name="T97" fmla="*/ 700603438 h 2068"/>
              <a:gd name="T98" fmla="*/ 2147483646 w 1227"/>
              <a:gd name="T99" fmla="*/ 594756875 h 2068"/>
              <a:gd name="T100" fmla="*/ 2147483646 w 1227"/>
              <a:gd name="T101" fmla="*/ 564515000 h 2068"/>
              <a:gd name="T102" fmla="*/ 2147483646 w 1227"/>
              <a:gd name="T103" fmla="*/ 403225000 h 2068"/>
              <a:gd name="T104" fmla="*/ 2147483646 w 1227"/>
              <a:gd name="T105" fmla="*/ 246975313 h 2068"/>
              <a:gd name="T106" fmla="*/ 2147483646 w 1227"/>
              <a:gd name="T107" fmla="*/ 95765938 h 2068"/>
              <a:gd name="T108" fmla="*/ 2147483646 w 1227"/>
              <a:gd name="T109" fmla="*/ 52924075 h 2068"/>
              <a:gd name="T110" fmla="*/ 1970762693 w 1227"/>
              <a:gd name="T111" fmla="*/ 30241875 h 20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27"/>
              <a:gd name="T169" fmla="*/ 0 h 2068"/>
              <a:gd name="T170" fmla="*/ 1227 w 1227"/>
              <a:gd name="T171" fmla="*/ 2068 h 20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27" h="2068">
                <a:moveTo>
                  <a:pt x="787" y="15"/>
                </a:moveTo>
                <a:cubicBezTo>
                  <a:pt x="745" y="32"/>
                  <a:pt x="776" y="27"/>
                  <a:pt x="762" y="36"/>
                </a:cubicBezTo>
                <a:cubicBezTo>
                  <a:pt x="747" y="80"/>
                  <a:pt x="772" y="15"/>
                  <a:pt x="746" y="56"/>
                </a:cubicBezTo>
                <a:cubicBezTo>
                  <a:pt x="733" y="77"/>
                  <a:pt x="736" y="108"/>
                  <a:pt x="722" y="128"/>
                </a:cubicBezTo>
                <a:cubicBezTo>
                  <a:pt x="693" y="171"/>
                  <a:pt x="738" y="106"/>
                  <a:pt x="702" y="152"/>
                </a:cubicBezTo>
                <a:cubicBezTo>
                  <a:pt x="677" y="184"/>
                  <a:pt x="684" y="170"/>
                  <a:pt x="661" y="185"/>
                </a:cubicBezTo>
                <a:cubicBezTo>
                  <a:pt x="642" y="215"/>
                  <a:pt x="627" y="230"/>
                  <a:pt x="642" y="270"/>
                </a:cubicBezTo>
                <a:cubicBezTo>
                  <a:pt x="647" y="282"/>
                  <a:pt x="674" y="287"/>
                  <a:pt x="685" y="294"/>
                </a:cubicBezTo>
                <a:cubicBezTo>
                  <a:pt x="686" y="298"/>
                  <a:pt x="709" y="310"/>
                  <a:pt x="712" y="312"/>
                </a:cubicBezTo>
                <a:cubicBezTo>
                  <a:pt x="719" y="317"/>
                  <a:pt x="722" y="318"/>
                  <a:pt x="730" y="321"/>
                </a:cubicBezTo>
                <a:cubicBezTo>
                  <a:pt x="734" y="322"/>
                  <a:pt x="741" y="333"/>
                  <a:pt x="745" y="335"/>
                </a:cubicBezTo>
                <a:cubicBezTo>
                  <a:pt x="773" y="353"/>
                  <a:pt x="754" y="349"/>
                  <a:pt x="775" y="356"/>
                </a:cubicBezTo>
                <a:cubicBezTo>
                  <a:pt x="784" y="369"/>
                  <a:pt x="787" y="362"/>
                  <a:pt x="796" y="375"/>
                </a:cubicBezTo>
                <a:cubicBezTo>
                  <a:pt x="802" y="423"/>
                  <a:pt x="825" y="419"/>
                  <a:pt x="801" y="482"/>
                </a:cubicBezTo>
                <a:cubicBezTo>
                  <a:pt x="799" y="495"/>
                  <a:pt x="786" y="493"/>
                  <a:pt x="774" y="497"/>
                </a:cubicBezTo>
                <a:cubicBezTo>
                  <a:pt x="753" y="504"/>
                  <a:pt x="737" y="532"/>
                  <a:pt x="717" y="539"/>
                </a:cubicBezTo>
                <a:cubicBezTo>
                  <a:pt x="705" y="557"/>
                  <a:pt x="688" y="577"/>
                  <a:pt x="675" y="593"/>
                </a:cubicBezTo>
                <a:cubicBezTo>
                  <a:pt x="672" y="597"/>
                  <a:pt x="661" y="600"/>
                  <a:pt x="657" y="603"/>
                </a:cubicBezTo>
                <a:cubicBezTo>
                  <a:pt x="645" y="611"/>
                  <a:pt x="626" y="616"/>
                  <a:pt x="613" y="620"/>
                </a:cubicBezTo>
                <a:cubicBezTo>
                  <a:pt x="588" y="628"/>
                  <a:pt x="574" y="625"/>
                  <a:pt x="550" y="636"/>
                </a:cubicBezTo>
                <a:cubicBezTo>
                  <a:pt x="527" y="643"/>
                  <a:pt x="502" y="649"/>
                  <a:pt x="472" y="656"/>
                </a:cubicBezTo>
                <a:cubicBezTo>
                  <a:pt x="444" y="667"/>
                  <a:pt x="404" y="689"/>
                  <a:pt x="384" y="701"/>
                </a:cubicBezTo>
                <a:cubicBezTo>
                  <a:pt x="365" y="716"/>
                  <a:pt x="360" y="718"/>
                  <a:pt x="351" y="729"/>
                </a:cubicBezTo>
                <a:cubicBezTo>
                  <a:pt x="342" y="740"/>
                  <a:pt x="339" y="757"/>
                  <a:pt x="333" y="770"/>
                </a:cubicBezTo>
                <a:cubicBezTo>
                  <a:pt x="316" y="776"/>
                  <a:pt x="331" y="799"/>
                  <a:pt x="315" y="809"/>
                </a:cubicBezTo>
                <a:cubicBezTo>
                  <a:pt x="297" y="863"/>
                  <a:pt x="291" y="872"/>
                  <a:pt x="273" y="926"/>
                </a:cubicBezTo>
                <a:cubicBezTo>
                  <a:pt x="262" y="956"/>
                  <a:pt x="248" y="969"/>
                  <a:pt x="237" y="987"/>
                </a:cubicBezTo>
                <a:cubicBezTo>
                  <a:pt x="226" y="1005"/>
                  <a:pt x="218" y="1019"/>
                  <a:pt x="210" y="1032"/>
                </a:cubicBezTo>
                <a:cubicBezTo>
                  <a:pt x="205" y="1048"/>
                  <a:pt x="200" y="1055"/>
                  <a:pt x="186" y="1064"/>
                </a:cubicBezTo>
                <a:cubicBezTo>
                  <a:pt x="179" y="1084"/>
                  <a:pt x="171" y="1097"/>
                  <a:pt x="154" y="1108"/>
                </a:cubicBezTo>
                <a:cubicBezTo>
                  <a:pt x="146" y="1132"/>
                  <a:pt x="136" y="1147"/>
                  <a:pt x="122" y="1168"/>
                </a:cubicBezTo>
                <a:cubicBezTo>
                  <a:pt x="115" y="1179"/>
                  <a:pt x="114" y="1192"/>
                  <a:pt x="110" y="1204"/>
                </a:cubicBezTo>
                <a:cubicBezTo>
                  <a:pt x="99" y="1237"/>
                  <a:pt x="89" y="1271"/>
                  <a:pt x="78" y="1304"/>
                </a:cubicBezTo>
                <a:cubicBezTo>
                  <a:pt x="71" y="1326"/>
                  <a:pt x="65" y="1348"/>
                  <a:pt x="54" y="1368"/>
                </a:cubicBezTo>
                <a:cubicBezTo>
                  <a:pt x="49" y="1376"/>
                  <a:pt x="38" y="1381"/>
                  <a:pt x="33" y="1389"/>
                </a:cubicBezTo>
                <a:cubicBezTo>
                  <a:pt x="30" y="1393"/>
                  <a:pt x="19" y="1404"/>
                  <a:pt x="19" y="1404"/>
                </a:cubicBezTo>
                <a:cubicBezTo>
                  <a:pt x="16" y="1414"/>
                  <a:pt x="9" y="1437"/>
                  <a:pt x="6" y="1452"/>
                </a:cubicBezTo>
                <a:cubicBezTo>
                  <a:pt x="3" y="1467"/>
                  <a:pt x="4" y="1476"/>
                  <a:pt x="3" y="1493"/>
                </a:cubicBezTo>
                <a:cubicBezTo>
                  <a:pt x="4" y="1510"/>
                  <a:pt x="0" y="1540"/>
                  <a:pt x="3" y="1556"/>
                </a:cubicBezTo>
                <a:cubicBezTo>
                  <a:pt x="4" y="1572"/>
                  <a:pt x="7" y="1578"/>
                  <a:pt x="10" y="1589"/>
                </a:cubicBezTo>
                <a:cubicBezTo>
                  <a:pt x="11" y="1598"/>
                  <a:pt x="21" y="1614"/>
                  <a:pt x="24" y="1623"/>
                </a:cubicBezTo>
                <a:cubicBezTo>
                  <a:pt x="30" y="1640"/>
                  <a:pt x="45" y="1655"/>
                  <a:pt x="58" y="1668"/>
                </a:cubicBezTo>
                <a:cubicBezTo>
                  <a:pt x="76" y="1686"/>
                  <a:pt x="94" y="1711"/>
                  <a:pt x="117" y="1719"/>
                </a:cubicBezTo>
                <a:cubicBezTo>
                  <a:pt x="131" y="1734"/>
                  <a:pt x="133" y="1725"/>
                  <a:pt x="136" y="1758"/>
                </a:cubicBezTo>
                <a:cubicBezTo>
                  <a:pt x="139" y="1791"/>
                  <a:pt x="134" y="1885"/>
                  <a:pt x="134" y="1916"/>
                </a:cubicBezTo>
                <a:cubicBezTo>
                  <a:pt x="133" y="1947"/>
                  <a:pt x="140" y="1935"/>
                  <a:pt x="135" y="1946"/>
                </a:cubicBezTo>
                <a:cubicBezTo>
                  <a:pt x="131" y="1957"/>
                  <a:pt x="119" y="1966"/>
                  <a:pt x="112" y="1980"/>
                </a:cubicBezTo>
                <a:cubicBezTo>
                  <a:pt x="109" y="1996"/>
                  <a:pt x="98" y="2012"/>
                  <a:pt x="94" y="2028"/>
                </a:cubicBezTo>
                <a:cubicBezTo>
                  <a:pt x="91" y="2041"/>
                  <a:pt x="92" y="2052"/>
                  <a:pt x="93" y="2058"/>
                </a:cubicBezTo>
                <a:cubicBezTo>
                  <a:pt x="94" y="2064"/>
                  <a:pt x="96" y="2064"/>
                  <a:pt x="98" y="2064"/>
                </a:cubicBezTo>
                <a:cubicBezTo>
                  <a:pt x="100" y="2068"/>
                  <a:pt x="103" y="2065"/>
                  <a:pt x="106" y="2061"/>
                </a:cubicBezTo>
                <a:cubicBezTo>
                  <a:pt x="113" y="2053"/>
                  <a:pt x="121" y="2060"/>
                  <a:pt x="130" y="2054"/>
                </a:cubicBezTo>
                <a:cubicBezTo>
                  <a:pt x="151" y="2041"/>
                  <a:pt x="195" y="2017"/>
                  <a:pt x="210" y="2016"/>
                </a:cubicBezTo>
                <a:cubicBezTo>
                  <a:pt x="235" y="2012"/>
                  <a:pt x="261" y="2010"/>
                  <a:pt x="286" y="2004"/>
                </a:cubicBezTo>
                <a:cubicBezTo>
                  <a:pt x="301" y="1994"/>
                  <a:pt x="320" y="1997"/>
                  <a:pt x="336" y="1989"/>
                </a:cubicBezTo>
                <a:cubicBezTo>
                  <a:pt x="360" y="1977"/>
                  <a:pt x="394" y="1979"/>
                  <a:pt x="420" y="1976"/>
                </a:cubicBezTo>
                <a:cubicBezTo>
                  <a:pt x="451" y="1966"/>
                  <a:pt x="482" y="1946"/>
                  <a:pt x="514" y="1944"/>
                </a:cubicBezTo>
                <a:cubicBezTo>
                  <a:pt x="538" y="1936"/>
                  <a:pt x="566" y="1918"/>
                  <a:pt x="574" y="1895"/>
                </a:cubicBezTo>
                <a:cubicBezTo>
                  <a:pt x="577" y="1871"/>
                  <a:pt x="595" y="1847"/>
                  <a:pt x="588" y="1823"/>
                </a:cubicBezTo>
                <a:cubicBezTo>
                  <a:pt x="587" y="1807"/>
                  <a:pt x="573" y="1743"/>
                  <a:pt x="558" y="1716"/>
                </a:cubicBezTo>
                <a:cubicBezTo>
                  <a:pt x="546" y="1695"/>
                  <a:pt x="554" y="1675"/>
                  <a:pt x="546" y="1652"/>
                </a:cubicBezTo>
                <a:cubicBezTo>
                  <a:pt x="546" y="1638"/>
                  <a:pt x="557" y="1463"/>
                  <a:pt x="499" y="1424"/>
                </a:cubicBezTo>
                <a:cubicBezTo>
                  <a:pt x="494" y="1409"/>
                  <a:pt x="485" y="1363"/>
                  <a:pt x="469" y="1353"/>
                </a:cubicBezTo>
                <a:cubicBezTo>
                  <a:pt x="463" y="1336"/>
                  <a:pt x="472" y="1299"/>
                  <a:pt x="457" y="1289"/>
                </a:cubicBezTo>
                <a:cubicBezTo>
                  <a:pt x="451" y="1256"/>
                  <a:pt x="500" y="1181"/>
                  <a:pt x="510" y="1158"/>
                </a:cubicBezTo>
                <a:cubicBezTo>
                  <a:pt x="520" y="1135"/>
                  <a:pt x="515" y="1152"/>
                  <a:pt x="519" y="1148"/>
                </a:cubicBezTo>
                <a:cubicBezTo>
                  <a:pt x="523" y="1144"/>
                  <a:pt x="528" y="1139"/>
                  <a:pt x="532" y="1133"/>
                </a:cubicBezTo>
                <a:cubicBezTo>
                  <a:pt x="536" y="1127"/>
                  <a:pt x="538" y="1118"/>
                  <a:pt x="544" y="1110"/>
                </a:cubicBezTo>
                <a:cubicBezTo>
                  <a:pt x="549" y="1101"/>
                  <a:pt x="562" y="1094"/>
                  <a:pt x="568" y="1083"/>
                </a:cubicBezTo>
                <a:cubicBezTo>
                  <a:pt x="574" y="1072"/>
                  <a:pt x="575" y="1053"/>
                  <a:pt x="582" y="1041"/>
                </a:cubicBezTo>
                <a:cubicBezTo>
                  <a:pt x="587" y="1033"/>
                  <a:pt x="602" y="1016"/>
                  <a:pt x="610" y="1011"/>
                </a:cubicBezTo>
                <a:cubicBezTo>
                  <a:pt x="614" y="1008"/>
                  <a:pt x="615" y="1004"/>
                  <a:pt x="615" y="1004"/>
                </a:cubicBezTo>
                <a:cubicBezTo>
                  <a:pt x="614" y="998"/>
                  <a:pt x="636" y="991"/>
                  <a:pt x="640" y="984"/>
                </a:cubicBezTo>
                <a:cubicBezTo>
                  <a:pt x="648" y="976"/>
                  <a:pt x="657" y="966"/>
                  <a:pt x="663" y="957"/>
                </a:cubicBezTo>
                <a:cubicBezTo>
                  <a:pt x="674" y="946"/>
                  <a:pt x="678" y="932"/>
                  <a:pt x="678" y="932"/>
                </a:cubicBezTo>
                <a:cubicBezTo>
                  <a:pt x="683" y="925"/>
                  <a:pt x="692" y="921"/>
                  <a:pt x="703" y="914"/>
                </a:cubicBezTo>
                <a:cubicBezTo>
                  <a:pt x="714" y="907"/>
                  <a:pt x="727" y="900"/>
                  <a:pt x="746" y="888"/>
                </a:cubicBezTo>
                <a:cubicBezTo>
                  <a:pt x="771" y="874"/>
                  <a:pt x="791" y="853"/>
                  <a:pt x="818" y="844"/>
                </a:cubicBezTo>
                <a:cubicBezTo>
                  <a:pt x="833" y="822"/>
                  <a:pt x="875" y="820"/>
                  <a:pt x="898" y="807"/>
                </a:cubicBezTo>
                <a:cubicBezTo>
                  <a:pt x="906" y="802"/>
                  <a:pt x="922" y="798"/>
                  <a:pt x="922" y="798"/>
                </a:cubicBezTo>
                <a:cubicBezTo>
                  <a:pt x="925" y="794"/>
                  <a:pt x="965" y="786"/>
                  <a:pt x="969" y="783"/>
                </a:cubicBezTo>
                <a:cubicBezTo>
                  <a:pt x="976" y="779"/>
                  <a:pt x="1009" y="776"/>
                  <a:pt x="1009" y="776"/>
                </a:cubicBezTo>
                <a:cubicBezTo>
                  <a:pt x="1019" y="772"/>
                  <a:pt x="1033" y="770"/>
                  <a:pt x="1041" y="765"/>
                </a:cubicBezTo>
                <a:cubicBezTo>
                  <a:pt x="1049" y="760"/>
                  <a:pt x="1052" y="749"/>
                  <a:pt x="1057" y="743"/>
                </a:cubicBezTo>
                <a:cubicBezTo>
                  <a:pt x="1062" y="737"/>
                  <a:pt x="1071" y="731"/>
                  <a:pt x="1072" y="728"/>
                </a:cubicBezTo>
                <a:cubicBezTo>
                  <a:pt x="1076" y="727"/>
                  <a:pt x="1064" y="727"/>
                  <a:pt x="1066" y="724"/>
                </a:cubicBezTo>
                <a:cubicBezTo>
                  <a:pt x="1071" y="717"/>
                  <a:pt x="1074" y="700"/>
                  <a:pt x="1074" y="700"/>
                </a:cubicBezTo>
                <a:cubicBezTo>
                  <a:pt x="1077" y="684"/>
                  <a:pt x="1092" y="647"/>
                  <a:pt x="1099" y="629"/>
                </a:cubicBezTo>
                <a:cubicBezTo>
                  <a:pt x="1108" y="612"/>
                  <a:pt x="1113" y="612"/>
                  <a:pt x="1129" y="599"/>
                </a:cubicBezTo>
                <a:cubicBezTo>
                  <a:pt x="1144" y="586"/>
                  <a:pt x="1188" y="561"/>
                  <a:pt x="1198" y="552"/>
                </a:cubicBezTo>
                <a:cubicBezTo>
                  <a:pt x="1211" y="543"/>
                  <a:pt x="1204" y="551"/>
                  <a:pt x="1207" y="545"/>
                </a:cubicBezTo>
                <a:cubicBezTo>
                  <a:pt x="1209" y="539"/>
                  <a:pt x="1218" y="526"/>
                  <a:pt x="1219" y="518"/>
                </a:cubicBezTo>
                <a:cubicBezTo>
                  <a:pt x="1220" y="510"/>
                  <a:pt x="1216" y="508"/>
                  <a:pt x="1216" y="498"/>
                </a:cubicBezTo>
                <a:cubicBezTo>
                  <a:pt x="1216" y="488"/>
                  <a:pt x="1227" y="480"/>
                  <a:pt x="1218" y="459"/>
                </a:cubicBezTo>
                <a:cubicBezTo>
                  <a:pt x="1214" y="416"/>
                  <a:pt x="1198" y="396"/>
                  <a:pt x="1162" y="372"/>
                </a:cubicBezTo>
                <a:cubicBezTo>
                  <a:pt x="1158" y="360"/>
                  <a:pt x="1142" y="349"/>
                  <a:pt x="1132" y="341"/>
                </a:cubicBezTo>
                <a:cubicBezTo>
                  <a:pt x="1125" y="335"/>
                  <a:pt x="1105" y="321"/>
                  <a:pt x="1105" y="321"/>
                </a:cubicBezTo>
                <a:cubicBezTo>
                  <a:pt x="1082" y="287"/>
                  <a:pt x="1055" y="290"/>
                  <a:pt x="1020" y="278"/>
                </a:cubicBezTo>
                <a:cubicBezTo>
                  <a:pt x="1008" y="274"/>
                  <a:pt x="1030" y="256"/>
                  <a:pt x="1018" y="252"/>
                </a:cubicBezTo>
                <a:cubicBezTo>
                  <a:pt x="1011" y="251"/>
                  <a:pt x="1022" y="239"/>
                  <a:pt x="1022" y="236"/>
                </a:cubicBezTo>
                <a:cubicBezTo>
                  <a:pt x="1022" y="233"/>
                  <a:pt x="1018" y="234"/>
                  <a:pt x="1018" y="232"/>
                </a:cubicBezTo>
                <a:cubicBezTo>
                  <a:pt x="1007" y="216"/>
                  <a:pt x="1036" y="235"/>
                  <a:pt x="1020" y="224"/>
                </a:cubicBezTo>
                <a:cubicBezTo>
                  <a:pt x="1014" y="207"/>
                  <a:pt x="1016" y="196"/>
                  <a:pt x="1006" y="182"/>
                </a:cubicBezTo>
                <a:cubicBezTo>
                  <a:pt x="1018" y="168"/>
                  <a:pt x="1013" y="169"/>
                  <a:pt x="1018" y="160"/>
                </a:cubicBezTo>
                <a:cubicBezTo>
                  <a:pt x="1023" y="151"/>
                  <a:pt x="1030" y="136"/>
                  <a:pt x="1034" y="126"/>
                </a:cubicBezTo>
                <a:cubicBezTo>
                  <a:pt x="1038" y="113"/>
                  <a:pt x="1044" y="98"/>
                  <a:pt x="1044" y="98"/>
                </a:cubicBezTo>
                <a:cubicBezTo>
                  <a:pt x="1067" y="99"/>
                  <a:pt x="1047" y="78"/>
                  <a:pt x="1050" y="68"/>
                </a:cubicBezTo>
                <a:cubicBezTo>
                  <a:pt x="1053" y="58"/>
                  <a:pt x="1081" y="47"/>
                  <a:pt x="1060" y="38"/>
                </a:cubicBezTo>
                <a:cubicBezTo>
                  <a:pt x="1053" y="33"/>
                  <a:pt x="933" y="15"/>
                  <a:pt x="925" y="12"/>
                </a:cubicBezTo>
                <a:cubicBezTo>
                  <a:pt x="921" y="11"/>
                  <a:pt x="855" y="21"/>
                  <a:pt x="855" y="21"/>
                </a:cubicBezTo>
                <a:cubicBezTo>
                  <a:pt x="815" y="22"/>
                  <a:pt x="834" y="0"/>
                  <a:pt x="794" y="4"/>
                </a:cubicBezTo>
                <a:cubicBezTo>
                  <a:pt x="789" y="4"/>
                  <a:pt x="787" y="12"/>
                  <a:pt x="782" y="12"/>
                </a:cubicBezTo>
                <a:cubicBezTo>
                  <a:pt x="778" y="12"/>
                  <a:pt x="739" y="18"/>
                  <a:pt x="787" y="15"/>
                </a:cubicBezTo>
                <a:close/>
              </a:path>
            </a:pathLst>
          </a:custGeom>
          <a:solidFill>
            <a:srgbClr val="003600">
              <a:alpha val="67058"/>
            </a:srgbClr>
          </a:solidFill>
          <a:ln w="9525">
            <a:solidFill>
              <a:schemeClr val="tx1"/>
            </a:solidFill>
            <a:round/>
            <a:headEnd/>
            <a:tailEnd/>
          </a:ln>
        </p:spPr>
        <p:txBody>
          <a:bodyPr/>
          <a:lstStyle/>
          <a:p>
            <a:endParaRPr lang="en-US"/>
          </a:p>
        </p:txBody>
      </p:sp>
      <p:sp>
        <p:nvSpPr>
          <p:cNvPr id="1037315" name="Freeform 3">
            <a:extLst>
              <a:ext uri="{FF2B5EF4-FFF2-40B4-BE49-F238E27FC236}">
                <a16:creationId xmlns:a16="http://schemas.microsoft.com/office/drawing/2014/main" id="{FA215676-68EA-45D7-907B-6AAB8C448FEE}"/>
              </a:ext>
            </a:extLst>
          </p:cNvPr>
          <p:cNvSpPr>
            <a:spLocks/>
          </p:cNvSpPr>
          <p:nvPr/>
        </p:nvSpPr>
        <p:spPr bwMode="auto">
          <a:xfrm>
            <a:off x="4791075" y="4313238"/>
            <a:ext cx="865188" cy="782637"/>
          </a:xfrm>
          <a:custGeom>
            <a:avLst/>
            <a:gdLst>
              <a:gd name="T0" fmla="*/ 1244957907 w 545"/>
              <a:gd name="T1" fmla="*/ 924895959 h 493"/>
              <a:gd name="T2" fmla="*/ 1111390342 w 545"/>
              <a:gd name="T3" fmla="*/ 400703794 h 493"/>
              <a:gd name="T4" fmla="*/ 1055946873 w 545"/>
              <a:gd name="T5" fmla="*/ 297378248 h 493"/>
              <a:gd name="T6" fmla="*/ 869455202 w 545"/>
              <a:gd name="T7" fmla="*/ 93244928 h 493"/>
              <a:gd name="T8" fmla="*/ 869455202 w 545"/>
              <a:gd name="T9" fmla="*/ 78124000 h 493"/>
              <a:gd name="T10" fmla="*/ 831652043 w 545"/>
              <a:gd name="T11" fmla="*/ 32761217 h 493"/>
              <a:gd name="T12" fmla="*/ 778729525 w 545"/>
              <a:gd name="T13" fmla="*/ 15120928 h 493"/>
              <a:gd name="T14" fmla="*/ 680442581 w 545"/>
              <a:gd name="T15" fmla="*/ 2519361 h 493"/>
              <a:gd name="T16" fmla="*/ 315020507 w 545"/>
              <a:gd name="T17" fmla="*/ 52922454 h 493"/>
              <a:gd name="T18" fmla="*/ 120967570 w 545"/>
              <a:gd name="T19" fmla="*/ 108365856 h 493"/>
              <a:gd name="T20" fmla="*/ 60483785 w 545"/>
              <a:gd name="T21" fmla="*/ 710683608 h 493"/>
              <a:gd name="T22" fmla="*/ 68045052 w 545"/>
              <a:gd name="T23" fmla="*/ 992940928 h 493"/>
              <a:gd name="T24" fmla="*/ 151209462 w 545"/>
              <a:gd name="T25" fmla="*/ 1166830805 h 493"/>
              <a:gd name="T26" fmla="*/ 173891675 w 545"/>
              <a:gd name="T27" fmla="*/ 1204633918 h 493"/>
              <a:gd name="T28" fmla="*/ 413305864 w 545"/>
              <a:gd name="T29" fmla="*/ 1118948660 h 493"/>
              <a:gd name="T30" fmla="*/ 481350916 w 545"/>
              <a:gd name="T31" fmla="*/ 1073585877 h 493"/>
              <a:gd name="T32" fmla="*/ 609878165 w 545"/>
              <a:gd name="T33" fmla="*/ 1038303712 h 493"/>
              <a:gd name="T34" fmla="*/ 1267640120 w 545"/>
              <a:gd name="T35" fmla="*/ 1005540908 h 493"/>
              <a:gd name="T36" fmla="*/ 1244957907 w 545"/>
              <a:gd name="T37" fmla="*/ 924895959 h 4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5"/>
              <a:gd name="T58" fmla="*/ 0 h 493"/>
              <a:gd name="T59" fmla="*/ 545 w 545"/>
              <a:gd name="T60" fmla="*/ 493 h 4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5" h="493">
                <a:moveTo>
                  <a:pt x="494" y="367"/>
                </a:moveTo>
                <a:cubicBezTo>
                  <a:pt x="492" y="313"/>
                  <a:pt x="503" y="200"/>
                  <a:pt x="441" y="159"/>
                </a:cubicBezTo>
                <a:cubicBezTo>
                  <a:pt x="428" y="118"/>
                  <a:pt x="435" y="138"/>
                  <a:pt x="419" y="118"/>
                </a:cubicBezTo>
                <a:cubicBezTo>
                  <a:pt x="403" y="98"/>
                  <a:pt x="357" y="51"/>
                  <a:pt x="345" y="37"/>
                </a:cubicBezTo>
                <a:cubicBezTo>
                  <a:pt x="332" y="23"/>
                  <a:pt x="348" y="35"/>
                  <a:pt x="345" y="31"/>
                </a:cubicBezTo>
                <a:cubicBezTo>
                  <a:pt x="342" y="27"/>
                  <a:pt x="336" y="17"/>
                  <a:pt x="330" y="13"/>
                </a:cubicBezTo>
                <a:cubicBezTo>
                  <a:pt x="323" y="8"/>
                  <a:pt x="316" y="10"/>
                  <a:pt x="309" y="6"/>
                </a:cubicBezTo>
                <a:cubicBezTo>
                  <a:pt x="298" y="0"/>
                  <a:pt x="270" y="1"/>
                  <a:pt x="270" y="1"/>
                </a:cubicBezTo>
                <a:cubicBezTo>
                  <a:pt x="220" y="3"/>
                  <a:pt x="175" y="16"/>
                  <a:pt x="125" y="21"/>
                </a:cubicBezTo>
                <a:cubicBezTo>
                  <a:pt x="104" y="23"/>
                  <a:pt x="70" y="36"/>
                  <a:pt x="48" y="43"/>
                </a:cubicBezTo>
                <a:cubicBezTo>
                  <a:pt x="0" y="114"/>
                  <a:pt x="72" y="210"/>
                  <a:pt x="24" y="282"/>
                </a:cubicBezTo>
                <a:cubicBezTo>
                  <a:pt x="17" y="346"/>
                  <a:pt x="21" y="364"/>
                  <a:pt x="27" y="394"/>
                </a:cubicBezTo>
                <a:cubicBezTo>
                  <a:pt x="33" y="424"/>
                  <a:pt x="53" y="449"/>
                  <a:pt x="60" y="463"/>
                </a:cubicBezTo>
                <a:cubicBezTo>
                  <a:pt x="69" y="493"/>
                  <a:pt x="51" y="480"/>
                  <a:pt x="69" y="478"/>
                </a:cubicBezTo>
                <a:cubicBezTo>
                  <a:pt x="86" y="475"/>
                  <a:pt x="144" y="453"/>
                  <a:pt x="164" y="444"/>
                </a:cubicBezTo>
                <a:cubicBezTo>
                  <a:pt x="189" y="441"/>
                  <a:pt x="178" y="431"/>
                  <a:pt x="191" y="426"/>
                </a:cubicBezTo>
                <a:cubicBezTo>
                  <a:pt x="204" y="421"/>
                  <a:pt x="190" y="416"/>
                  <a:pt x="242" y="412"/>
                </a:cubicBezTo>
                <a:cubicBezTo>
                  <a:pt x="293" y="404"/>
                  <a:pt x="461" y="407"/>
                  <a:pt x="503" y="399"/>
                </a:cubicBezTo>
                <a:cubicBezTo>
                  <a:pt x="545" y="391"/>
                  <a:pt x="498" y="372"/>
                  <a:pt x="494" y="367"/>
                </a:cubicBezTo>
                <a:close/>
              </a:path>
            </a:pathLst>
          </a:custGeom>
          <a:solidFill>
            <a:srgbClr val="00FF00">
              <a:alpha val="67058"/>
            </a:srgbClr>
          </a:solidFill>
          <a:ln w="9525">
            <a:solidFill>
              <a:schemeClr val="tx1"/>
            </a:solidFill>
            <a:round/>
            <a:headEnd/>
            <a:tailEnd/>
          </a:ln>
        </p:spPr>
        <p:txBody>
          <a:bodyPr/>
          <a:lstStyle/>
          <a:p>
            <a:endParaRPr lang="en-US"/>
          </a:p>
        </p:txBody>
      </p:sp>
      <p:sp>
        <p:nvSpPr>
          <p:cNvPr id="1037316" name="Line 4">
            <a:extLst>
              <a:ext uri="{FF2B5EF4-FFF2-40B4-BE49-F238E27FC236}">
                <a16:creationId xmlns:a16="http://schemas.microsoft.com/office/drawing/2014/main" id="{85E7B549-A60B-4091-B3C8-2192BACA0DCD}"/>
              </a:ext>
            </a:extLst>
          </p:cNvPr>
          <p:cNvSpPr>
            <a:spLocks noChangeShapeType="1"/>
          </p:cNvSpPr>
          <p:nvPr/>
        </p:nvSpPr>
        <p:spPr bwMode="auto">
          <a:xfrm>
            <a:off x="1981200" y="4343400"/>
            <a:ext cx="31242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197" name="Rectangle 5">
            <a:extLst>
              <a:ext uri="{FF2B5EF4-FFF2-40B4-BE49-F238E27FC236}">
                <a16:creationId xmlns:a16="http://schemas.microsoft.com/office/drawing/2014/main" id="{E25A15D0-1159-49B6-87DD-8DF3EB6B6FBB}"/>
              </a:ext>
            </a:extLst>
          </p:cNvPr>
          <p:cNvSpPr>
            <a:spLocks noGrp="1" noChangeArrowheads="1"/>
          </p:cNvSpPr>
          <p:nvPr>
            <p:ph type="title"/>
          </p:nvPr>
        </p:nvSpPr>
        <p:spPr/>
        <p:txBody>
          <a:bodyPr/>
          <a:lstStyle/>
          <a:p>
            <a:pPr eaLnBrk="1" hangingPunct="1"/>
            <a:r>
              <a:rPr lang="sr-Cyrl-CS" altLang="sr-Latn-RS"/>
              <a:t>примарно густативно поље</a:t>
            </a:r>
            <a:endParaRPr lang="en-US" altLang="sr-Latn-RS"/>
          </a:p>
        </p:txBody>
      </p:sp>
      <p:sp>
        <p:nvSpPr>
          <p:cNvPr id="136198" name="Rectangle 8">
            <a:extLst>
              <a:ext uri="{FF2B5EF4-FFF2-40B4-BE49-F238E27FC236}">
                <a16:creationId xmlns:a16="http://schemas.microsoft.com/office/drawing/2014/main" id="{6199185C-53EB-46B6-93DE-44BF1A32F900}"/>
              </a:ext>
            </a:extLst>
          </p:cNvPr>
          <p:cNvSpPr>
            <a:spLocks noGrp="1" noChangeArrowheads="1"/>
          </p:cNvSpPr>
          <p:nvPr>
            <p:ph type="body" sz="half" idx="1"/>
          </p:nvPr>
        </p:nvSpPr>
        <p:spPr>
          <a:xfrm>
            <a:off x="0" y="1600200"/>
            <a:ext cx="3276600" cy="4525963"/>
          </a:xfrm>
        </p:spPr>
        <p:txBody>
          <a:bodyPr/>
          <a:lstStyle/>
          <a:p>
            <a:pPr eaLnBrk="1" hangingPunct="1"/>
            <a:r>
              <a:rPr lang="sr-Cyrl-CS" altLang="sr-Latn-RS"/>
              <a:t>обухвата најниже делове </a:t>
            </a:r>
            <a:r>
              <a:rPr lang="sr-Latn-CS" altLang="sr-Latn-RS"/>
              <a:t>gyrus postcentralis-a</a:t>
            </a:r>
            <a:r>
              <a:rPr lang="sr-Cyrl-CS" altLang="sr-Latn-RS"/>
              <a:t> и суседне делове паријеталног оперкулума инсуле.</a:t>
            </a:r>
            <a:endParaRPr lang="en-US" altLang="sr-Latn-RS"/>
          </a:p>
        </p:txBody>
      </p:sp>
      <p:sp>
        <p:nvSpPr>
          <p:cNvPr id="136199" name="Text Box 6">
            <a:extLst>
              <a:ext uri="{FF2B5EF4-FFF2-40B4-BE49-F238E27FC236}">
                <a16:creationId xmlns:a16="http://schemas.microsoft.com/office/drawing/2014/main" id="{9F7E9E52-DBFE-4B2D-AB66-C67C837186DD}"/>
              </a:ext>
            </a:extLst>
          </p:cNvPr>
          <p:cNvSpPr txBox="1">
            <a:spLocks noChangeArrowheads="1"/>
          </p:cNvSpPr>
          <p:nvPr/>
        </p:nvSpPr>
        <p:spPr bwMode="auto">
          <a:xfrm>
            <a:off x="6443663" y="2349500"/>
            <a:ext cx="2232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000000"/>
                </a:solidFill>
              </a:rPr>
              <a:t>lobus parietalis</a:t>
            </a:r>
            <a:endParaRPr lang="en-US" altLang="sr-Latn-RS" sz="1800">
              <a:solidFill>
                <a:srgbClr val="000000"/>
              </a:solidFill>
            </a:endParaRPr>
          </a:p>
        </p:txBody>
      </p:sp>
      <p:pic>
        <p:nvPicPr>
          <p:cNvPr id="136200" name="Picture 7" descr="gustativno1">
            <a:extLst>
              <a:ext uri="{FF2B5EF4-FFF2-40B4-BE49-F238E27FC236}">
                <a16:creationId xmlns:a16="http://schemas.microsoft.com/office/drawing/2014/main" id="{922C39F3-BFD1-4300-BFC9-3A0925EC8E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1700213"/>
            <a:ext cx="6084887"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273658828" fill="hold" nodeType="clickEffect">
                                  <p:stCondLst>
                                    <p:cond delay="0"/>
                                  </p:stCondLst>
                                  <p:childTnLst>
                                    <p:set>
                                      <p:cBhvr>
                                        <p:cTn id="6" dur="1" fill="hold">
                                          <p:stCondLst>
                                            <p:cond delay="499"/>
                                          </p:stCondLst>
                                        </p:cTn>
                                        <p:tgtEl>
                                          <p:spTgt spid="10373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373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273651928" fill="hold" nodeType="clickEffect">
                                  <p:stCondLst>
                                    <p:cond delay="0"/>
                                  </p:stCondLst>
                                  <p:childTnLst>
                                    <p:set>
                                      <p:cBhvr>
                                        <p:cTn id="14" dur="1" fill="hold">
                                          <p:stCondLst>
                                            <p:cond delay="499"/>
                                          </p:stCondLst>
                                        </p:cTn>
                                        <p:tgtEl>
                                          <p:spTgt spid="1037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293D7B4E-F01A-4A27-91A8-22FDCFEFE09B}"/>
              </a:ext>
            </a:extLst>
          </p:cNvPr>
          <p:cNvSpPr>
            <a:spLocks noGrp="1" noChangeArrowheads="1"/>
          </p:cNvSpPr>
          <p:nvPr>
            <p:ph type="title"/>
          </p:nvPr>
        </p:nvSpPr>
        <p:spPr/>
        <p:txBody>
          <a:bodyPr/>
          <a:lstStyle/>
          <a:p>
            <a:pPr eaLnBrk="1" hangingPunct="1"/>
            <a:endParaRPr lang="sr-Latn-RS" altLang="sr-Latn-RS"/>
          </a:p>
        </p:txBody>
      </p:sp>
      <p:pic>
        <p:nvPicPr>
          <p:cNvPr id="137219" name="Picture 5" descr="1-8">
            <a:extLst>
              <a:ext uri="{FF2B5EF4-FFF2-40B4-BE49-F238E27FC236}">
                <a16:creationId xmlns:a16="http://schemas.microsoft.com/office/drawing/2014/main" id="{F8E7B778-F100-4A61-ACF4-BB81824D2BD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13293" t="33333" r="14771" b="5000"/>
          <a:stretch>
            <a:fillRect/>
          </a:stretch>
        </p:blipFill>
        <p:spPr>
          <a:xfrm>
            <a:off x="2589213" y="620713"/>
            <a:ext cx="6554787" cy="5334000"/>
          </a:xfrm>
          <a:noFill/>
        </p:spPr>
      </p:pic>
      <p:sp>
        <p:nvSpPr>
          <p:cNvPr id="137220" name="Freeform 6">
            <a:extLst>
              <a:ext uri="{FF2B5EF4-FFF2-40B4-BE49-F238E27FC236}">
                <a16:creationId xmlns:a16="http://schemas.microsoft.com/office/drawing/2014/main" id="{0533D657-DFDB-498D-830C-38FA548AEF9C}"/>
              </a:ext>
            </a:extLst>
          </p:cNvPr>
          <p:cNvSpPr>
            <a:spLocks/>
          </p:cNvSpPr>
          <p:nvPr/>
        </p:nvSpPr>
        <p:spPr bwMode="auto">
          <a:xfrm>
            <a:off x="5273675" y="1600200"/>
            <a:ext cx="935038" cy="479425"/>
          </a:xfrm>
          <a:custGeom>
            <a:avLst/>
            <a:gdLst>
              <a:gd name="T0" fmla="*/ 5040315 w 589"/>
              <a:gd name="T1" fmla="*/ 378023438 h 302"/>
              <a:gd name="T2" fmla="*/ 186491662 w 589"/>
              <a:gd name="T3" fmla="*/ 695563125 h 302"/>
              <a:gd name="T4" fmla="*/ 488910574 w 589"/>
              <a:gd name="T5" fmla="*/ 756046875 h 302"/>
              <a:gd name="T6" fmla="*/ 1275199744 w 589"/>
              <a:gd name="T7" fmla="*/ 740925938 h 302"/>
              <a:gd name="T8" fmla="*/ 1343244793 w 589"/>
              <a:gd name="T9" fmla="*/ 685482500 h 302"/>
              <a:gd name="T10" fmla="*/ 1378527000 w 589"/>
              <a:gd name="T11" fmla="*/ 619958438 h 302"/>
              <a:gd name="T12" fmla="*/ 1464212358 w 589"/>
              <a:gd name="T13" fmla="*/ 385584700 h 302"/>
              <a:gd name="T14" fmla="*/ 1461691407 w 589"/>
              <a:gd name="T15" fmla="*/ 20161250 h 302"/>
              <a:gd name="T16" fmla="*/ 1365925418 w 589"/>
              <a:gd name="T17" fmla="*/ 45362813 h 302"/>
              <a:gd name="T18" fmla="*/ 1275199744 w 589"/>
              <a:gd name="T19" fmla="*/ 15120938 h 302"/>
              <a:gd name="T20" fmla="*/ 972780833 w 589"/>
              <a:gd name="T21" fmla="*/ 22682200 h 302"/>
              <a:gd name="T22" fmla="*/ 766127910 w 589"/>
              <a:gd name="T23" fmla="*/ 50403125 h 302"/>
              <a:gd name="T24" fmla="*/ 662802242 w 589"/>
              <a:gd name="T25" fmla="*/ 27722513 h 302"/>
              <a:gd name="T26" fmla="*/ 501512156 w 589"/>
              <a:gd name="T27" fmla="*/ 204133450 h 302"/>
              <a:gd name="T28" fmla="*/ 277217336 w 589"/>
              <a:gd name="T29" fmla="*/ 272176875 h 302"/>
              <a:gd name="T30" fmla="*/ 186491662 w 589"/>
              <a:gd name="T31" fmla="*/ 287297813 h 302"/>
              <a:gd name="T32" fmla="*/ 168851353 w 589"/>
              <a:gd name="T33" fmla="*/ 302418750 h 302"/>
              <a:gd name="T34" fmla="*/ 115927249 w 589"/>
              <a:gd name="T35" fmla="*/ 307459063 h 302"/>
              <a:gd name="T36" fmla="*/ 50403152 w 589"/>
              <a:gd name="T37" fmla="*/ 332660625 h 302"/>
              <a:gd name="T38" fmla="*/ 5040315 w 589"/>
              <a:gd name="T39" fmla="*/ 378023438 h 3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9"/>
              <a:gd name="T61" fmla="*/ 0 h 302"/>
              <a:gd name="T62" fmla="*/ 589 w 589"/>
              <a:gd name="T63" fmla="*/ 302 h 3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9" h="302">
                <a:moveTo>
                  <a:pt x="2" y="150"/>
                </a:moveTo>
                <a:cubicBezTo>
                  <a:pt x="16" y="193"/>
                  <a:pt x="33" y="249"/>
                  <a:pt x="74" y="276"/>
                </a:cubicBezTo>
                <a:cubicBezTo>
                  <a:pt x="105" y="297"/>
                  <a:pt x="157" y="288"/>
                  <a:pt x="194" y="300"/>
                </a:cubicBezTo>
                <a:cubicBezTo>
                  <a:pt x="298" y="298"/>
                  <a:pt x="402" y="302"/>
                  <a:pt x="506" y="294"/>
                </a:cubicBezTo>
                <a:cubicBezTo>
                  <a:pt x="513" y="293"/>
                  <a:pt x="532" y="277"/>
                  <a:pt x="533" y="272"/>
                </a:cubicBezTo>
                <a:cubicBezTo>
                  <a:pt x="537" y="263"/>
                  <a:pt x="539" y="266"/>
                  <a:pt x="547" y="246"/>
                </a:cubicBezTo>
                <a:cubicBezTo>
                  <a:pt x="555" y="226"/>
                  <a:pt x="576" y="193"/>
                  <a:pt x="581" y="153"/>
                </a:cubicBezTo>
                <a:cubicBezTo>
                  <a:pt x="579" y="115"/>
                  <a:pt x="589" y="45"/>
                  <a:pt x="580" y="8"/>
                </a:cubicBezTo>
                <a:cubicBezTo>
                  <a:pt x="578" y="0"/>
                  <a:pt x="550" y="20"/>
                  <a:pt x="542" y="18"/>
                </a:cubicBezTo>
                <a:cubicBezTo>
                  <a:pt x="530" y="14"/>
                  <a:pt x="506" y="6"/>
                  <a:pt x="506" y="6"/>
                </a:cubicBezTo>
                <a:cubicBezTo>
                  <a:pt x="480" y="5"/>
                  <a:pt x="420" y="7"/>
                  <a:pt x="386" y="9"/>
                </a:cubicBezTo>
                <a:cubicBezTo>
                  <a:pt x="352" y="11"/>
                  <a:pt x="324" y="20"/>
                  <a:pt x="304" y="20"/>
                </a:cubicBezTo>
                <a:cubicBezTo>
                  <a:pt x="284" y="20"/>
                  <a:pt x="280" y="1"/>
                  <a:pt x="263" y="11"/>
                </a:cubicBezTo>
                <a:cubicBezTo>
                  <a:pt x="246" y="21"/>
                  <a:pt x="225" y="65"/>
                  <a:pt x="199" y="81"/>
                </a:cubicBezTo>
                <a:cubicBezTo>
                  <a:pt x="165" y="82"/>
                  <a:pt x="144" y="104"/>
                  <a:pt x="110" y="108"/>
                </a:cubicBezTo>
                <a:cubicBezTo>
                  <a:pt x="97" y="110"/>
                  <a:pt x="74" y="114"/>
                  <a:pt x="74" y="114"/>
                </a:cubicBezTo>
                <a:cubicBezTo>
                  <a:pt x="67" y="116"/>
                  <a:pt x="72" y="119"/>
                  <a:pt x="67" y="120"/>
                </a:cubicBezTo>
                <a:cubicBezTo>
                  <a:pt x="62" y="121"/>
                  <a:pt x="54" y="120"/>
                  <a:pt x="46" y="122"/>
                </a:cubicBezTo>
                <a:cubicBezTo>
                  <a:pt x="42" y="134"/>
                  <a:pt x="31" y="125"/>
                  <a:pt x="20" y="132"/>
                </a:cubicBezTo>
                <a:cubicBezTo>
                  <a:pt x="0" y="145"/>
                  <a:pt x="2" y="137"/>
                  <a:pt x="2" y="150"/>
                </a:cubicBezTo>
                <a:close/>
              </a:path>
            </a:pathLst>
          </a:custGeom>
          <a:solidFill>
            <a:srgbClr val="FCDE00">
              <a:alpha val="6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221" name="Freeform 7">
            <a:extLst>
              <a:ext uri="{FF2B5EF4-FFF2-40B4-BE49-F238E27FC236}">
                <a16:creationId xmlns:a16="http://schemas.microsoft.com/office/drawing/2014/main" id="{E127D43E-C4C8-4846-90AE-1B486698D45A}"/>
              </a:ext>
            </a:extLst>
          </p:cNvPr>
          <p:cNvSpPr>
            <a:spLocks/>
          </p:cNvSpPr>
          <p:nvPr/>
        </p:nvSpPr>
        <p:spPr bwMode="auto">
          <a:xfrm>
            <a:off x="5111750" y="1593850"/>
            <a:ext cx="1917700" cy="801688"/>
          </a:xfrm>
          <a:custGeom>
            <a:avLst/>
            <a:gdLst>
              <a:gd name="T0" fmla="*/ 123488450 w 1208"/>
              <a:gd name="T1" fmla="*/ 672882932 h 505"/>
              <a:gd name="T2" fmla="*/ 183972200 w 1208"/>
              <a:gd name="T3" fmla="*/ 839213348 h 505"/>
              <a:gd name="T4" fmla="*/ 209173763 w 1208"/>
              <a:gd name="T5" fmla="*/ 914818083 h 505"/>
              <a:gd name="T6" fmla="*/ 236894688 w 1208"/>
              <a:gd name="T7" fmla="*/ 955140608 h 505"/>
              <a:gd name="T8" fmla="*/ 267136563 w 1208"/>
              <a:gd name="T9" fmla="*/ 1000503449 h 505"/>
              <a:gd name="T10" fmla="*/ 307459063 w 1208"/>
              <a:gd name="T11" fmla="*/ 1043345338 h 505"/>
              <a:gd name="T12" fmla="*/ 383063750 w 1208"/>
              <a:gd name="T13" fmla="*/ 1149191967 h 505"/>
              <a:gd name="T14" fmla="*/ 398184688 w 1208"/>
              <a:gd name="T15" fmla="*/ 1209675754 h 505"/>
              <a:gd name="T16" fmla="*/ 509071563 w 1208"/>
              <a:gd name="T17" fmla="*/ 1197075759 h 505"/>
              <a:gd name="T18" fmla="*/ 882054688 w 1208"/>
              <a:gd name="T19" fmla="*/ 1121471024 h 505"/>
              <a:gd name="T20" fmla="*/ 1189513750 w 1208"/>
              <a:gd name="T21" fmla="*/ 1189514492 h 505"/>
              <a:gd name="T22" fmla="*/ 1411287500 w 1208"/>
              <a:gd name="T23" fmla="*/ 1121471024 h 505"/>
              <a:gd name="T24" fmla="*/ 1622980625 w 1208"/>
              <a:gd name="T25" fmla="*/ 1126511340 h 505"/>
              <a:gd name="T26" fmla="*/ 1907759075 w 1208"/>
              <a:gd name="T27" fmla="*/ 1202116075 h 505"/>
              <a:gd name="T28" fmla="*/ 2066528125 w 1208"/>
              <a:gd name="T29" fmla="*/ 1247478916 h 505"/>
              <a:gd name="T30" fmla="*/ 2147483646 w 1208"/>
              <a:gd name="T31" fmla="*/ 1262599862 h 505"/>
              <a:gd name="T32" fmla="*/ 2147483646 w 1208"/>
              <a:gd name="T33" fmla="*/ 1204635439 h 505"/>
              <a:gd name="T34" fmla="*/ 2147483646 w 1208"/>
              <a:gd name="T35" fmla="*/ 1038305023 h 505"/>
              <a:gd name="T36" fmla="*/ 2147483646 w 1208"/>
              <a:gd name="T37" fmla="*/ 887095553 h 505"/>
              <a:gd name="T38" fmla="*/ 2147483646 w 1208"/>
              <a:gd name="T39" fmla="*/ 710684506 h 505"/>
              <a:gd name="T40" fmla="*/ 2147483646 w 1208"/>
              <a:gd name="T41" fmla="*/ 574595983 h 505"/>
              <a:gd name="T42" fmla="*/ 2147483646 w 1208"/>
              <a:gd name="T43" fmla="*/ 491431569 h 505"/>
              <a:gd name="T44" fmla="*/ 2147483646 w 1208"/>
              <a:gd name="T45" fmla="*/ 302418939 h 505"/>
              <a:gd name="T46" fmla="*/ 2147483646 w 1208"/>
              <a:gd name="T47" fmla="*/ 168851368 h 505"/>
              <a:gd name="T48" fmla="*/ 2147483646 w 1208"/>
              <a:gd name="T49" fmla="*/ 143649790 h 505"/>
              <a:gd name="T50" fmla="*/ 2147483646 w 1208"/>
              <a:gd name="T51" fmla="*/ 25201578 h 505"/>
              <a:gd name="T52" fmla="*/ 2147483646 w 1208"/>
              <a:gd name="T53" fmla="*/ 32762845 h 505"/>
              <a:gd name="T54" fmla="*/ 2129532825 w 1208"/>
              <a:gd name="T55" fmla="*/ 25201578 h 505"/>
              <a:gd name="T56" fmla="*/ 1880036563 w 1208"/>
              <a:gd name="T57" fmla="*/ 25201578 h 505"/>
              <a:gd name="T58" fmla="*/ 1736388450 w 1208"/>
              <a:gd name="T59" fmla="*/ 15120947 h 505"/>
              <a:gd name="T60" fmla="*/ 1728827188 w 1208"/>
              <a:gd name="T61" fmla="*/ 115927260 h 505"/>
              <a:gd name="T62" fmla="*/ 1728827188 w 1208"/>
              <a:gd name="T63" fmla="*/ 229335156 h 505"/>
              <a:gd name="T64" fmla="*/ 1718746563 w 1208"/>
              <a:gd name="T65" fmla="*/ 456149359 h 505"/>
              <a:gd name="T66" fmla="*/ 1673383750 w 1208"/>
              <a:gd name="T67" fmla="*/ 561995988 h 505"/>
              <a:gd name="T68" fmla="*/ 1615420950 w 1208"/>
              <a:gd name="T69" fmla="*/ 672882932 h 505"/>
              <a:gd name="T70" fmla="*/ 1539816263 w 1208"/>
              <a:gd name="T71" fmla="*/ 756047347 h 505"/>
              <a:gd name="T72" fmla="*/ 1449090638 w 1208"/>
              <a:gd name="T73" fmla="*/ 751007031 h 505"/>
              <a:gd name="T74" fmla="*/ 791329063 w 1208"/>
              <a:gd name="T75" fmla="*/ 766127978 h 505"/>
              <a:gd name="T76" fmla="*/ 579635938 w 1208"/>
              <a:gd name="T77" fmla="*/ 743447351 h 505"/>
              <a:gd name="T78" fmla="*/ 448587813 w 1208"/>
              <a:gd name="T79" fmla="*/ 710684506 h 505"/>
              <a:gd name="T80" fmla="*/ 365423450 w 1208"/>
              <a:gd name="T81" fmla="*/ 622479776 h 505"/>
              <a:gd name="T82" fmla="*/ 345262200 w 1208"/>
              <a:gd name="T83" fmla="*/ 577116935 h 505"/>
              <a:gd name="T84" fmla="*/ 269657513 w 1208"/>
              <a:gd name="T85" fmla="*/ 446068728 h 505"/>
              <a:gd name="T86" fmla="*/ 269657513 w 1208"/>
              <a:gd name="T87" fmla="*/ 423386514 h 505"/>
              <a:gd name="T88" fmla="*/ 221773750 w 1208"/>
              <a:gd name="T89" fmla="*/ 362902726 h 505"/>
              <a:gd name="T90" fmla="*/ 10080625 w 1208"/>
              <a:gd name="T91" fmla="*/ 463709039 h 505"/>
              <a:gd name="T92" fmla="*/ 57964388 w 1208"/>
              <a:gd name="T93" fmla="*/ 546875041 h 505"/>
              <a:gd name="T94" fmla="*/ 123488450 w 1208"/>
              <a:gd name="T95" fmla="*/ 672882932 h 50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08"/>
              <a:gd name="T145" fmla="*/ 0 h 505"/>
              <a:gd name="T146" fmla="*/ 1208 w 1208"/>
              <a:gd name="T147" fmla="*/ 505 h 50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08" h="505">
                <a:moveTo>
                  <a:pt x="49" y="267"/>
                </a:moveTo>
                <a:cubicBezTo>
                  <a:pt x="71" y="333"/>
                  <a:pt x="42" y="263"/>
                  <a:pt x="73" y="333"/>
                </a:cubicBezTo>
                <a:cubicBezTo>
                  <a:pt x="78" y="349"/>
                  <a:pt x="80" y="355"/>
                  <a:pt x="83" y="363"/>
                </a:cubicBezTo>
                <a:cubicBezTo>
                  <a:pt x="86" y="371"/>
                  <a:pt x="90" y="373"/>
                  <a:pt x="94" y="379"/>
                </a:cubicBezTo>
                <a:cubicBezTo>
                  <a:pt x="97" y="385"/>
                  <a:pt x="101" y="391"/>
                  <a:pt x="106" y="397"/>
                </a:cubicBezTo>
                <a:cubicBezTo>
                  <a:pt x="111" y="403"/>
                  <a:pt x="114" y="404"/>
                  <a:pt x="122" y="414"/>
                </a:cubicBezTo>
                <a:cubicBezTo>
                  <a:pt x="159" y="439"/>
                  <a:pt x="113" y="437"/>
                  <a:pt x="152" y="456"/>
                </a:cubicBezTo>
                <a:cubicBezTo>
                  <a:pt x="160" y="464"/>
                  <a:pt x="150" y="477"/>
                  <a:pt x="158" y="480"/>
                </a:cubicBezTo>
                <a:cubicBezTo>
                  <a:pt x="166" y="483"/>
                  <a:pt x="170" y="481"/>
                  <a:pt x="202" y="475"/>
                </a:cubicBezTo>
                <a:cubicBezTo>
                  <a:pt x="234" y="476"/>
                  <a:pt x="305" y="446"/>
                  <a:pt x="350" y="445"/>
                </a:cubicBezTo>
                <a:cubicBezTo>
                  <a:pt x="395" y="444"/>
                  <a:pt x="437" y="472"/>
                  <a:pt x="472" y="472"/>
                </a:cubicBezTo>
                <a:cubicBezTo>
                  <a:pt x="531" y="473"/>
                  <a:pt x="512" y="447"/>
                  <a:pt x="560" y="445"/>
                </a:cubicBezTo>
                <a:cubicBezTo>
                  <a:pt x="589" y="441"/>
                  <a:pt x="611" y="442"/>
                  <a:pt x="644" y="447"/>
                </a:cubicBezTo>
                <a:cubicBezTo>
                  <a:pt x="677" y="452"/>
                  <a:pt x="728" y="469"/>
                  <a:pt x="757" y="477"/>
                </a:cubicBezTo>
                <a:cubicBezTo>
                  <a:pt x="776" y="478"/>
                  <a:pt x="820" y="495"/>
                  <a:pt x="820" y="495"/>
                </a:cubicBezTo>
                <a:cubicBezTo>
                  <a:pt x="841" y="496"/>
                  <a:pt x="867" y="505"/>
                  <a:pt x="893" y="501"/>
                </a:cubicBezTo>
                <a:cubicBezTo>
                  <a:pt x="919" y="498"/>
                  <a:pt x="954" y="493"/>
                  <a:pt x="977" y="478"/>
                </a:cubicBezTo>
                <a:cubicBezTo>
                  <a:pt x="986" y="477"/>
                  <a:pt x="1018" y="422"/>
                  <a:pt x="1034" y="412"/>
                </a:cubicBezTo>
                <a:cubicBezTo>
                  <a:pt x="1046" y="391"/>
                  <a:pt x="1064" y="378"/>
                  <a:pt x="1076" y="352"/>
                </a:cubicBezTo>
                <a:cubicBezTo>
                  <a:pt x="1091" y="330"/>
                  <a:pt x="1113" y="303"/>
                  <a:pt x="1126" y="282"/>
                </a:cubicBezTo>
                <a:cubicBezTo>
                  <a:pt x="1136" y="260"/>
                  <a:pt x="1149" y="239"/>
                  <a:pt x="1153" y="228"/>
                </a:cubicBezTo>
                <a:cubicBezTo>
                  <a:pt x="1159" y="214"/>
                  <a:pt x="1156" y="213"/>
                  <a:pt x="1162" y="195"/>
                </a:cubicBezTo>
                <a:cubicBezTo>
                  <a:pt x="1179" y="170"/>
                  <a:pt x="1171" y="144"/>
                  <a:pt x="1187" y="120"/>
                </a:cubicBezTo>
                <a:cubicBezTo>
                  <a:pt x="1176" y="76"/>
                  <a:pt x="1208" y="95"/>
                  <a:pt x="1180" y="67"/>
                </a:cubicBezTo>
                <a:cubicBezTo>
                  <a:pt x="1170" y="53"/>
                  <a:pt x="1167" y="66"/>
                  <a:pt x="1148" y="57"/>
                </a:cubicBezTo>
                <a:cubicBezTo>
                  <a:pt x="1129" y="48"/>
                  <a:pt x="1094" y="17"/>
                  <a:pt x="1066" y="10"/>
                </a:cubicBezTo>
                <a:cubicBezTo>
                  <a:pt x="1038" y="3"/>
                  <a:pt x="1020" y="13"/>
                  <a:pt x="983" y="13"/>
                </a:cubicBezTo>
                <a:cubicBezTo>
                  <a:pt x="946" y="13"/>
                  <a:pt x="884" y="10"/>
                  <a:pt x="845" y="10"/>
                </a:cubicBezTo>
                <a:cubicBezTo>
                  <a:pt x="819" y="1"/>
                  <a:pt x="772" y="19"/>
                  <a:pt x="746" y="10"/>
                </a:cubicBezTo>
                <a:cubicBezTo>
                  <a:pt x="720" y="8"/>
                  <a:pt x="699" y="0"/>
                  <a:pt x="689" y="6"/>
                </a:cubicBezTo>
                <a:cubicBezTo>
                  <a:pt x="679" y="12"/>
                  <a:pt x="686" y="32"/>
                  <a:pt x="686" y="46"/>
                </a:cubicBezTo>
                <a:cubicBezTo>
                  <a:pt x="688" y="60"/>
                  <a:pt x="686" y="61"/>
                  <a:pt x="686" y="91"/>
                </a:cubicBezTo>
                <a:cubicBezTo>
                  <a:pt x="685" y="113"/>
                  <a:pt x="686" y="159"/>
                  <a:pt x="682" y="181"/>
                </a:cubicBezTo>
                <a:cubicBezTo>
                  <a:pt x="678" y="203"/>
                  <a:pt x="671" y="209"/>
                  <a:pt x="664" y="223"/>
                </a:cubicBezTo>
                <a:cubicBezTo>
                  <a:pt x="661" y="243"/>
                  <a:pt x="641" y="267"/>
                  <a:pt x="641" y="267"/>
                </a:cubicBezTo>
                <a:cubicBezTo>
                  <a:pt x="632" y="277"/>
                  <a:pt x="620" y="297"/>
                  <a:pt x="611" y="300"/>
                </a:cubicBezTo>
                <a:cubicBezTo>
                  <a:pt x="600" y="305"/>
                  <a:pt x="624" y="297"/>
                  <a:pt x="575" y="298"/>
                </a:cubicBezTo>
                <a:cubicBezTo>
                  <a:pt x="526" y="298"/>
                  <a:pt x="371" y="304"/>
                  <a:pt x="314" y="304"/>
                </a:cubicBezTo>
                <a:cubicBezTo>
                  <a:pt x="257" y="304"/>
                  <a:pt x="253" y="299"/>
                  <a:pt x="230" y="295"/>
                </a:cubicBezTo>
                <a:cubicBezTo>
                  <a:pt x="207" y="291"/>
                  <a:pt x="192" y="290"/>
                  <a:pt x="178" y="282"/>
                </a:cubicBezTo>
                <a:cubicBezTo>
                  <a:pt x="164" y="274"/>
                  <a:pt x="152" y="256"/>
                  <a:pt x="145" y="247"/>
                </a:cubicBezTo>
                <a:cubicBezTo>
                  <a:pt x="138" y="238"/>
                  <a:pt x="143" y="241"/>
                  <a:pt x="137" y="229"/>
                </a:cubicBezTo>
                <a:cubicBezTo>
                  <a:pt x="117" y="216"/>
                  <a:pt x="127" y="190"/>
                  <a:pt x="107" y="177"/>
                </a:cubicBezTo>
                <a:cubicBezTo>
                  <a:pt x="102" y="167"/>
                  <a:pt x="110" y="173"/>
                  <a:pt x="107" y="168"/>
                </a:cubicBezTo>
                <a:cubicBezTo>
                  <a:pt x="104" y="163"/>
                  <a:pt x="105" y="141"/>
                  <a:pt x="88" y="144"/>
                </a:cubicBezTo>
                <a:cubicBezTo>
                  <a:pt x="71" y="147"/>
                  <a:pt x="15" y="172"/>
                  <a:pt x="4" y="184"/>
                </a:cubicBezTo>
                <a:cubicBezTo>
                  <a:pt x="0" y="190"/>
                  <a:pt x="14" y="211"/>
                  <a:pt x="23" y="217"/>
                </a:cubicBezTo>
                <a:cubicBezTo>
                  <a:pt x="7" y="229"/>
                  <a:pt x="49" y="241"/>
                  <a:pt x="49" y="267"/>
                </a:cubicBezTo>
                <a:close/>
              </a:path>
            </a:pathLst>
          </a:custGeom>
          <a:solidFill>
            <a:srgbClr val="DC5900">
              <a:alpha val="6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226" name="Freeform 10">
            <a:extLst>
              <a:ext uri="{FF2B5EF4-FFF2-40B4-BE49-F238E27FC236}">
                <a16:creationId xmlns:a16="http://schemas.microsoft.com/office/drawing/2014/main" id="{79EF0BB7-5F98-4FCD-B62F-0206E0ACBEB0}"/>
              </a:ext>
            </a:extLst>
          </p:cNvPr>
          <p:cNvSpPr>
            <a:spLocks/>
          </p:cNvSpPr>
          <p:nvPr/>
        </p:nvSpPr>
        <p:spPr bwMode="auto">
          <a:xfrm>
            <a:off x="4711700" y="1881188"/>
            <a:ext cx="646113" cy="954087"/>
          </a:xfrm>
          <a:custGeom>
            <a:avLst/>
            <a:gdLst>
              <a:gd name="T0" fmla="*/ 32762850 w 407"/>
              <a:gd name="T1" fmla="*/ 257055803 h 601"/>
              <a:gd name="T2" fmla="*/ 20161266 w 407"/>
              <a:gd name="T3" fmla="*/ 544353465 h 601"/>
              <a:gd name="T4" fmla="*/ 10080633 w 407"/>
              <a:gd name="T5" fmla="*/ 587195305 h 601"/>
              <a:gd name="T6" fmla="*/ 25201582 w 407"/>
              <a:gd name="T7" fmla="*/ 761086789 h 601"/>
              <a:gd name="T8" fmla="*/ 32762850 w 407"/>
              <a:gd name="T9" fmla="*/ 821570507 h 601"/>
              <a:gd name="T10" fmla="*/ 88206331 w 407"/>
              <a:gd name="T11" fmla="*/ 972779803 h 601"/>
              <a:gd name="T12" fmla="*/ 88206331 w 407"/>
              <a:gd name="T13" fmla="*/ 1020661953 h 601"/>
              <a:gd name="T14" fmla="*/ 85685379 w 407"/>
              <a:gd name="T15" fmla="*/ 1126508460 h 601"/>
              <a:gd name="T16" fmla="*/ 103327280 w 407"/>
              <a:gd name="T17" fmla="*/ 1176911558 h 601"/>
              <a:gd name="T18" fmla="*/ 123488546 w 407"/>
              <a:gd name="T19" fmla="*/ 1292838685 h 601"/>
              <a:gd name="T20" fmla="*/ 141128859 w 407"/>
              <a:gd name="T21" fmla="*/ 1323080544 h 601"/>
              <a:gd name="T22" fmla="*/ 153730444 w 407"/>
              <a:gd name="T23" fmla="*/ 1360883662 h 601"/>
              <a:gd name="T24" fmla="*/ 183972342 w 407"/>
              <a:gd name="T25" fmla="*/ 1471770479 h 601"/>
              <a:gd name="T26" fmla="*/ 259577088 w 407"/>
              <a:gd name="T27" fmla="*/ 1486891408 h 601"/>
              <a:gd name="T28" fmla="*/ 365423733 w 407"/>
              <a:gd name="T29" fmla="*/ 1418846431 h 601"/>
              <a:gd name="T30" fmla="*/ 410786580 w 407"/>
              <a:gd name="T31" fmla="*/ 1396165831 h 601"/>
              <a:gd name="T32" fmla="*/ 463709109 w 407"/>
              <a:gd name="T33" fmla="*/ 1381044901 h 601"/>
              <a:gd name="T34" fmla="*/ 501512276 w 407"/>
              <a:gd name="T35" fmla="*/ 1365923972 h 601"/>
              <a:gd name="T36" fmla="*/ 602318604 w 407"/>
              <a:gd name="T37" fmla="*/ 1353322403 h 601"/>
              <a:gd name="T38" fmla="*/ 624999234 w 407"/>
              <a:gd name="T39" fmla="*/ 1335682113 h 601"/>
              <a:gd name="T40" fmla="*/ 632560502 w 407"/>
              <a:gd name="T41" fmla="*/ 1323080544 h 601"/>
              <a:gd name="T42" fmla="*/ 655241132 w 407"/>
              <a:gd name="T43" fmla="*/ 1305440253 h 601"/>
              <a:gd name="T44" fmla="*/ 675402398 w 407"/>
              <a:gd name="T45" fmla="*/ 1255037155 h 601"/>
              <a:gd name="T46" fmla="*/ 700603980 w 407"/>
              <a:gd name="T47" fmla="*/ 1169351887 h 601"/>
              <a:gd name="T48" fmla="*/ 698084615 w 407"/>
              <a:gd name="T49" fmla="*/ 1013102282 h 601"/>
              <a:gd name="T50" fmla="*/ 700603980 w 407"/>
              <a:gd name="T51" fmla="*/ 987900732 h 601"/>
              <a:gd name="T52" fmla="*/ 781249042 w 407"/>
              <a:gd name="T53" fmla="*/ 874492967 h 601"/>
              <a:gd name="T54" fmla="*/ 917337585 w 407"/>
              <a:gd name="T55" fmla="*/ 829130178 h 601"/>
              <a:gd name="T56" fmla="*/ 985382650 w 407"/>
              <a:gd name="T57" fmla="*/ 791328648 h 601"/>
              <a:gd name="T58" fmla="*/ 1015624548 w 407"/>
              <a:gd name="T59" fmla="*/ 768646460 h 601"/>
              <a:gd name="T60" fmla="*/ 985382650 w 407"/>
              <a:gd name="T61" fmla="*/ 665320901 h 601"/>
              <a:gd name="T62" fmla="*/ 955140752 w 407"/>
              <a:gd name="T63" fmla="*/ 602316234 h 601"/>
              <a:gd name="T64" fmla="*/ 871974737 w 407"/>
              <a:gd name="T65" fmla="*/ 511590657 h 601"/>
              <a:gd name="T66" fmla="*/ 826611890 w 407"/>
              <a:gd name="T67" fmla="*/ 435986009 h 601"/>
              <a:gd name="T68" fmla="*/ 821571573 w 407"/>
              <a:gd name="T69" fmla="*/ 390623220 h 601"/>
              <a:gd name="T70" fmla="*/ 798890943 w 407"/>
              <a:gd name="T71" fmla="*/ 352821690 h 601"/>
              <a:gd name="T72" fmla="*/ 773689361 w 407"/>
              <a:gd name="T73" fmla="*/ 299897643 h 601"/>
              <a:gd name="T74" fmla="*/ 766128093 w 407"/>
              <a:gd name="T75" fmla="*/ 231854253 h 601"/>
              <a:gd name="T76" fmla="*/ 738407146 w 407"/>
              <a:gd name="T77" fmla="*/ 178930206 h 601"/>
              <a:gd name="T78" fmla="*/ 685483030 w 407"/>
              <a:gd name="T79" fmla="*/ 118446488 h 601"/>
              <a:gd name="T80" fmla="*/ 675402398 w 407"/>
              <a:gd name="T81" fmla="*/ 83164319 h 601"/>
              <a:gd name="T82" fmla="*/ 630039550 w 407"/>
              <a:gd name="T83" fmla="*/ 0 h 601"/>
              <a:gd name="T84" fmla="*/ 564515437 w 407"/>
              <a:gd name="T85" fmla="*/ 35282169 h 601"/>
              <a:gd name="T86" fmla="*/ 564515437 w 407"/>
              <a:gd name="T87" fmla="*/ 35282169 h 601"/>
              <a:gd name="T88" fmla="*/ 516633225 w 407"/>
              <a:gd name="T89" fmla="*/ 42841840 h 601"/>
              <a:gd name="T90" fmla="*/ 435988162 w 407"/>
              <a:gd name="T91" fmla="*/ 73083699 h 601"/>
              <a:gd name="T92" fmla="*/ 345262467 w 407"/>
              <a:gd name="T93" fmla="*/ 143648037 h 601"/>
              <a:gd name="T94" fmla="*/ 231854554 w 407"/>
              <a:gd name="T95" fmla="*/ 204131756 h 601"/>
              <a:gd name="T96" fmla="*/ 141128859 w 407"/>
              <a:gd name="T97" fmla="*/ 219252685 h 601"/>
              <a:gd name="T98" fmla="*/ 115927277 w 407"/>
              <a:gd name="T99" fmla="*/ 231854253 h 601"/>
              <a:gd name="T100" fmla="*/ 20161266 w 407"/>
              <a:gd name="T101" fmla="*/ 226813944 h 601"/>
              <a:gd name="T102" fmla="*/ 32762850 w 407"/>
              <a:gd name="T103" fmla="*/ 226813944 h 601"/>
              <a:gd name="T104" fmla="*/ 32762850 w 407"/>
              <a:gd name="T105" fmla="*/ 257055803 h 6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7"/>
              <a:gd name="T160" fmla="*/ 0 h 601"/>
              <a:gd name="T161" fmla="*/ 407 w 407"/>
              <a:gd name="T162" fmla="*/ 601 h 60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7" h="601">
                <a:moveTo>
                  <a:pt x="13" y="102"/>
                </a:moveTo>
                <a:cubicBezTo>
                  <a:pt x="10" y="137"/>
                  <a:pt x="21" y="189"/>
                  <a:pt x="8" y="216"/>
                </a:cubicBezTo>
                <a:cubicBezTo>
                  <a:pt x="7" y="222"/>
                  <a:pt x="5" y="227"/>
                  <a:pt x="4" y="233"/>
                </a:cubicBezTo>
                <a:cubicBezTo>
                  <a:pt x="2" y="247"/>
                  <a:pt x="9" y="287"/>
                  <a:pt x="10" y="302"/>
                </a:cubicBezTo>
                <a:cubicBezTo>
                  <a:pt x="11" y="317"/>
                  <a:pt x="9" y="312"/>
                  <a:pt x="13" y="326"/>
                </a:cubicBezTo>
                <a:cubicBezTo>
                  <a:pt x="14" y="340"/>
                  <a:pt x="33" y="373"/>
                  <a:pt x="35" y="386"/>
                </a:cubicBezTo>
                <a:cubicBezTo>
                  <a:pt x="39" y="399"/>
                  <a:pt x="35" y="395"/>
                  <a:pt x="35" y="405"/>
                </a:cubicBezTo>
                <a:cubicBezTo>
                  <a:pt x="38" y="421"/>
                  <a:pt x="27" y="433"/>
                  <a:pt x="34" y="447"/>
                </a:cubicBezTo>
                <a:cubicBezTo>
                  <a:pt x="35" y="454"/>
                  <a:pt x="37" y="461"/>
                  <a:pt x="41" y="467"/>
                </a:cubicBezTo>
                <a:cubicBezTo>
                  <a:pt x="44" y="482"/>
                  <a:pt x="42" y="499"/>
                  <a:pt x="49" y="513"/>
                </a:cubicBezTo>
                <a:cubicBezTo>
                  <a:pt x="50" y="519"/>
                  <a:pt x="51" y="521"/>
                  <a:pt x="56" y="525"/>
                </a:cubicBezTo>
                <a:cubicBezTo>
                  <a:pt x="58" y="530"/>
                  <a:pt x="59" y="535"/>
                  <a:pt x="61" y="540"/>
                </a:cubicBezTo>
                <a:cubicBezTo>
                  <a:pt x="62" y="547"/>
                  <a:pt x="68" y="579"/>
                  <a:pt x="73" y="584"/>
                </a:cubicBezTo>
                <a:cubicBezTo>
                  <a:pt x="80" y="592"/>
                  <a:pt x="91" y="593"/>
                  <a:pt x="103" y="590"/>
                </a:cubicBezTo>
                <a:cubicBezTo>
                  <a:pt x="125" y="601"/>
                  <a:pt x="130" y="573"/>
                  <a:pt x="145" y="563"/>
                </a:cubicBezTo>
                <a:cubicBezTo>
                  <a:pt x="151" y="559"/>
                  <a:pt x="156" y="555"/>
                  <a:pt x="163" y="554"/>
                </a:cubicBezTo>
                <a:cubicBezTo>
                  <a:pt x="169" y="551"/>
                  <a:pt x="177" y="549"/>
                  <a:pt x="184" y="548"/>
                </a:cubicBezTo>
                <a:cubicBezTo>
                  <a:pt x="189" y="544"/>
                  <a:pt x="193" y="543"/>
                  <a:pt x="199" y="542"/>
                </a:cubicBezTo>
                <a:cubicBezTo>
                  <a:pt x="211" y="536"/>
                  <a:pt x="226" y="538"/>
                  <a:pt x="239" y="537"/>
                </a:cubicBezTo>
                <a:cubicBezTo>
                  <a:pt x="242" y="535"/>
                  <a:pt x="246" y="533"/>
                  <a:pt x="248" y="530"/>
                </a:cubicBezTo>
                <a:cubicBezTo>
                  <a:pt x="249" y="528"/>
                  <a:pt x="250" y="526"/>
                  <a:pt x="251" y="525"/>
                </a:cubicBezTo>
                <a:cubicBezTo>
                  <a:pt x="254" y="522"/>
                  <a:pt x="260" y="518"/>
                  <a:pt x="260" y="518"/>
                </a:cubicBezTo>
                <a:cubicBezTo>
                  <a:pt x="264" y="511"/>
                  <a:pt x="266" y="505"/>
                  <a:pt x="268" y="498"/>
                </a:cubicBezTo>
                <a:cubicBezTo>
                  <a:pt x="270" y="489"/>
                  <a:pt x="278" y="480"/>
                  <a:pt x="278" y="464"/>
                </a:cubicBezTo>
                <a:cubicBezTo>
                  <a:pt x="280" y="448"/>
                  <a:pt x="277" y="414"/>
                  <a:pt x="277" y="402"/>
                </a:cubicBezTo>
                <a:cubicBezTo>
                  <a:pt x="265" y="404"/>
                  <a:pt x="274" y="397"/>
                  <a:pt x="278" y="392"/>
                </a:cubicBezTo>
                <a:cubicBezTo>
                  <a:pt x="281" y="378"/>
                  <a:pt x="296" y="349"/>
                  <a:pt x="310" y="347"/>
                </a:cubicBezTo>
                <a:cubicBezTo>
                  <a:pt x="330" y="332"/>
                  <a:pt x="337" y="330"/>
                  <a:pt x="364" y="329"/>
                </a:cubicBezTo>
                <a:cubicBezTo>
                  <a:pt x="372" y="323"/>
                  <a:pt x="381" y="316"/>
                  <a:pt x="391" y="314"/>
                </a:cubicBezTo>
                <a:cubicBezTo>
                  <a:pt x="396" y="311"/>
                  <a:pt x="400" y="310"/>
                  <a:pt x="403" y="305"/>
                </a:cubicBezTo>
                <a:cubicBezTo>
                  <a:pt x="407" y="287"/>
                  <a:pt x="406" y="276"/>
                  <a:pt x="391" y="264"/>
                </a:cubicBezTo>
                <a:cubicBezTo>
                  <a:pt x="386" y="254"/>
                  <a:pt x="389" y="245"/>
                  <a:pt x="379" y="239"/>
                </a:cubicBezTo>
                <a:cubicBezTo>
                  <a:pt x="372" y="228"/>
                  <a:pt x="356" y="211"/>
                  <a:pt x="346" y="203"/>
                </a:cubicBezTo>
                <a:cubicBezTo>
                  <a:pt x="339" y="192"/>
                  <a:pt x="335" y="184"/>
                  <a:pt x="328" y="173"/>
                </a:cubicBezTo>
                <a:cubicBezTo>
                  <a:pt x="324" y="168"/>
                  <a:pt x="326" y="155"/>
                  <a:pt x="326" y="155"/>
                </a:cubicBezTo>
                <a:cubicBezTo>
                  <a:pt x="325" y="149"/>
                  <a:pt x="320" y="146"/>
                  <a:pt x="317" y="140"/>
                </a:cubicBezTo>
                <a:cubicBezTo>
                  <a:pt x="315" y="129"/>
                  <a:pt x="312" y="129"/>
                  <a:pt x="307" y="119"/>
                </a:cubicBezTo>
                <a:cubicBezTo>
                  <a:pt x="306" y="112"/>
                  <a:pt x="310" y="96"/>
                  <a:pt x="304" y="92"/>
                </a:cubicBezTo>
                <a:cubicBezTo>
                  <a:pt x="301" y="88"/>
                  <a:pt x="296" y="75"/>
                  <a:pt x="293" y="71"/>
                </a:cubicBezTo>
                <a:cubicBezTo>
                  <a:pt x="288" y="63"/>
                  <a:pt x="276" y="53"/>
                  <a:pt x="272" y="47"/>
                </a:cubicBezTo>
                <a:cubicBezTo>
                  <a:pt x="268" y="41"/>
                  <a:pt x="272" y="41"/>
                  <a:pt x="268" y="33"/>
                </a:cubicBezTo>
                <a:cubicBezTo>
                  <a:pt x="266" y="24"/>
                  <a:pt x="259" y="2"/>
                  <a:pt x="250" y="0"/>
                </a:cubicBezTo>
                <a:cubicBezTo>
                  <a:pt x="241" y="1"/>
                  <a:pt x="232" y="12"/>
                  <a:pt x="224" y="14"/>
                </a:cubicBezTo>
                <a:cubicBezTo>
                  <a:pt x="218" y="17"/>
                  <a:pt x="227" y="14"/>
                  <a:pt x="224" y="14"/>
                </a:cubicBezTo>
                <a:cubicBezTo>
                  <a:pt x="221" y="14"/>
                  <a:pt x="213" y="15"/>
                  <a:pt x="205" y="17"/>
                </a:cubicBezTo>
                <a:cubicBezTo>
                  <a:pt x="194" y="20"/>
                  <a:pt x="185" y="28"/>
                  <a:pt x="173" y="29"/>
                </a:cubicBezTo>
                <a:cubicBezTo>
                  <a:pt x="162" y="35"/>
                  <a:pt x="149" y="55"/>
                  <a:pt x="137" y="57"/>
                </a:cubicBezTo>
                <a:cubicBezTo>
                  <a:pt x="126" y="63"/>
                  <a:pt x="105" y="79"/>
                  <a:pt x="92" y="81"/>
                </a:cubicBezTo>
                <a:cubicBezTo>
                  <a:pt x="81" y="85"/>
                  <a:pt x="64" y="85"/>
                  <a:pt x="56" y="87"/>
                </a:cubicBezTo>
                <a:cubicBezTo>
                  <a:pt x="48" y="89"/>
                  <a:pt x="54" y="91"/>
                  <a:pt x="46" y="92"/>
                </a:cubicBezTo>
                <a:cubicBezTo>
                  <a:pt x="38" y="93"/>
                  <a:pt x="13" y="90"/>
                  <a:pt x="8" y="90"/>
                </a:cubicBezTo>
                <a:cubicBezTo>
                  <a:pt x="0" y="93"/>
                  <a:pt x="18" y="83"/>
                  <a:pt x="13" y="90"/>
                </a:cubicBezTo>
                <a:cubicBezTo>
                  <a:pt x="19" y="93"/>
                  <a:pt x="8" y="97"/>
                  <a:pt x="13" y="102"/>
                </a:cubicBezTo>
                <a:close/>
              </a:path>
            </a:pathLst>
          </a:custGeom>
          <a:solidFill>
            <a:srgbClr val="958701">
              <a:alpha val="43137"/>
            </a:srgbClr>
          </a:solidFill>
          <a:ln w="9525">
            <a:solidFill>
              <a:schemeClr val="tx1"/>
            </a:solidFill>
            <a:round/>
            <a:headEnd/>
            <a:tailEnd/>
          </a:ln>
        </p:spPr>
        <p:txBody>
          <a:bodyPr/>
          <a:lstStyle/>
          <a:p>
            <a:endParaRPr lang="en-US"/>
          </a:p>
        </p:txBody>
      </p:sp>
      <p:sp>
        <p:nvSpPr>
          <p:cNvPr id="1033227" name="Text Box 11">
            <a:extLst>
              <a:ext uri="{FF2B5EF4-FFF2-40B4-BE49-F238E27FC236}">
                <a16:creationId xmlns:a16="http://schemas.microsoft.com/office/drawing/2014/main" id="{E14C765B-4631-4544-80C5-2E71FF3F72BE}"/>
              </a:ext>
            </a:extLst>
          </p:cNvPr>
          <p:cNvSpPr txBox="1">
            <a:spLocks noChangeArrowheads="1"/>
          </p:cNvSpPr>
          <p:nvPr/>
        </p:nvSpPr>
        <p:spPr bwMode="auto">
          <a:xfrm>
            <a:off x="319088" y="4267200"/>
            <a:ext cx="291623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50000"/>
              </a:spcBef>
              <a:buSzTx/>
              <a:buFontTx/>
              <a:buNone/>
            </a:pPr>
            <a:r>
              <a:rPr lang="sr-Cyrl-CS" altLang="sr-Latn-RS" sz="1800" b="1">
                <a:solidFill>
                  <a:srgbClr val="CC9900"/>
                </a:solidFill>
              </a:rPr>
              <a:t>заузимају претежно препирифомну и пириформну кору.</a:t>
            </a:r>
            <a:endParaRPr lang="en-US" altLang="sr-Latn-RS" sz="1800" b="1">
              <a:solidFill>
                <a:srgbClr val="CC9900"/>
              </a:solidFill>
            </a:endParaRPr>
          </a:p>
          <a:p>
            <a:pPr>
              <a:spcBef>
                <a:spcPct val="50000"/>
              </a:spcBef>
              <a:buSzTx/>
              <a:buFontTx/>
              <a:buNone/>
            </a:pPr>
            <a:endParaRPr lang="en-US" altLang="sr-Latn-RS" sz="1800" b="1">
              <a:solidFill>
                <a:srgbClr val="CC9900"/>
              </a:solidFill>
            </a:endParaRPr>
          </a:p>
          <a:p>
            <a:pPr>
              <a:spcBef>
                <a:spcPct val="50000"/>
              </a:spcBef>
              <a:buSzTx/>
              <a:buFontTx/>
              <a:buNone/>
            </a:pPr>
            <a:endParaRPr lang="en-US" altLang="sr-Latn-RS" sz="2400" b="1">
              <a:solidFill>
                <a:srgbClr val="CC9900"/>
              </a:solidFill>
            </a:endParaRPr>
          </a:p>
        </p:txBody>
      </p:sp>
      <p:sp>
        <p:nvSpPr>
          <p:cNvPr id="137224" name="Freeform 12">
            <a:extLst>
              <a:ext uri="{FF2B5EF4-FFF2-40B4-BE49-F238E27FC236}">
                <a16:creationId xmlns:a16="http://schemas.microsoft.com/office/drawing/2014/main" id="{900ED52A-E54F-4ED0-8F7C-D9631A582121}"/>
              </a:ext>
            </a:extLst>
          </p:cNvPr>
          <p:cNvSpPr>
            <a:spLocks/>
          </p:cNvSpPr>
          <p:nvPr/>
        </p:nvSpPr>
        <p:spPr bwMode="auto">
          <a:xfrm>
            <a:off x="2433638" y="3470275"/>
            <a:ext cx="633412" cy="247650"/>
          </a:xfrm>
          <a:custGeom>
            <a:avLst/>
            <a:gdLst>
              <a:gd name="T0" fmla="*/ 123486765 w 399"/>
              <a:gd name="T1" fmla="*/ 0 h 156"/>
              <a:gd name="T2" fmla="*/ 551912989 w 399"/>
              <a:gd name="T3" fmla="*/ 141128750 h 156"/>
              <a:gd name="T4" fmla="*/ 834170267 w 399"/>
              <a:gd name="T5" fmla="*/ 257055938 h 156"/>
              <a:gd name="T6" fmla="*/ 1005540756 w 399"/>
              <a:gd name="T7" fmla="*/ 302418750 h 156"/>
              <a:gd name="T8" fmla="*/ 703122245 w 399"/>
              <a:gd name="T9" fmla="*/ 378023438 h 156"/>
              <a:gd name="T10" fmla="*/ 496469596 w 399"/>
              <a:gd name="T11" fmla="*/ 388104063 h 156"/>
              <a:gd name="T12" fmla="*/ 340220031 w 399"/>
              <a:gd name="T13" fmla="*/ 378023438 h 156"/>
              <a:gd name="T14" fmla="*/ 259575095 w 399"/>
              <a:gd name="T15" fmla="*/ 357862188 h 156"/>
              <a:gd name="T16" fmla="*/ 138607691 w 399"/>
              <a:gd name="T17" fmla="*/ 292338125 h 156"/>
              <a:gd name="T18" fmla="*/ 57962754 w 399"/>
              <a:gd name="T19" fmla="*/ 75604688 h 156"/>
              <a:gd name="T20" fmla="*/ 123486765 w 399"/>
              <a:gd name="T21" fmla="*/ 0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9"/>
              <a:gd name="T34" fmla="*/ 0 h 156"/>
              <a:gd name="T35" fmla="*/ 399 w 399"/>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9" h="156">
                <a:moveTo>
                  <a:pt x="49" y="0"/>
                </a:moveTo>
                <a:cubicBezTo>
                  <a:pt x="116" y="22"/>
                  <a:pt x="151" y="36"/>
                  <a:pt x="219" y="56"/>
                </a:cubicBezTo>
                <a:cubicBezTo>
                  <a:pt x="237" y="61"/>
                  <a:pt x="312" y="96"/>
                  <a:pt x="331" y="102"/>
                </a:cubicBezTo>
                <a:cubicBezTo>
                  <a:pt x="347" y="106"/>
                  <a:pt x="399" y="120"/>
                  <a:pt x="399" y="120"/>
                </a:cubicBezTo>
                <a:cubicBezTo>
                  <a:pt x="364" y="143"/>
                  <a:pt x="319" y="138"/>
                  <a:pt x="279" y="150"/>
                </a:cubicBezTo>
                <a:cubicBezTo>
                  <a:pt x="248" y="156"/>
                  <a:pt x="221" y="154"/>
                  <a:pt x="197" y="154"/>
                </a:cubicBezTo>
                <a:cubicBezTo>
                  <a:pt x="173" y="154"/>
                  <a:pt x="151" y="152"/>
                  <a:pt x="135" y="150"/>
                </a:cubicBezTo>
                <a:cubicBezTo>
                  <a:pt x="125" y="143"/>
                  <a:pt x="112" y="147"/>
                  <a:pt x="103" y="142"/>
                </a:cubicBezTo>
                <a:cubicBezTo>
                  <a:pt x="88" y="133"/>
                  <a:pt x="55" y="116"/>
                  <a:pt x="55" y="116"/>
                </a:cubicBezTo>
                <a:cubicBezTo>
                  <a:pt x="43" y="98"/>
                  <a:pt x="0" y="52"/>
                  <a:pt x="23" y="30"/>
                </a:cubicBezTo>
                <a:cubicBezTo>
                  <a:pt x="53" y="2"/>
                  <a:pt x="49" y="22"/>
                  <a:pt x="49" y="0"/>
                </a:cubicBezTo>
                <a:close/>
              </a:path>
            </a:pathLst>
          </a:custGeom>
          <a:solidFill>
            <a:srgbClr val="33CCCC">
              <a:alpha val="67058"/>
            </a:srgbClr>
          </a:solidFill>
          <a:ln w="9525">
            <a:solidFill>
              <a:schemeClr val="tx1"/>
            </a:solidFill>
            <a:round/>
            <a:headEnd/>
            <a:tailEnd/>
          </a:ln>
        </p:spPr>
        <p:txBody>
          <a:bodyPr wrap="none" anchor="ctr"/>
          <a:lstStyle/>
          <a:p>
            <a:endParaRPr lang="en-US"/>
          </a:p>
        </p:txBody>
      </p:sp>
      <p:sp>
        <p:nvSpPr>
          <p:cNvPr id="1033231" name="Line 15">
            <a:extLst>
              <a:ext uri="{FF2B5EF4-FFF2-40B4-BE49-F238E27FC236}">
                <a16:creationId xmlns:a16="http://schemas.microsoft.com/office/drawing/2014/main" id="{6C4322E5-088F-48A2-906F-47B945DA9550}"/>
              </a:ext>
            </a:extLst>
          </p:cNvPr>
          <p:cNvSpPr>
            <a:spLocks noChangeShapeType="1"/>
          </p:cNvSpPr>
          <p:nvPr/>
        </p:nvSpPr>
        <p:spPr bwMode="auto">
          <a:xfrm flipV="1">
            <a:off x="2362200" y="2514600"/>
            <a:ext cx="2590800" cy="1752600"/>
          </a:xfrm>
          <a:prstGeom prst="line">
            <a:avLst/>
          </a:prstGeom>
          <a:noFill/>
          <a:ln w="38100">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7226" name="Rectangle 18">
            <a:extLst>
              <a:ext uri="{FF2B5EF4-FFF2-40B4-BE49-F238E27FC236}">
                <a16:creationId xmlns:a16="http://schemas.microsoft.com/office/drawing/2014/main" id="{1F048DF6-B6E0-4DE0-83A9-88F504DB855F}"/>
              </a:ext>
            </a:extLst>
          </p:cNvPr>
          <p:cNvSpPr>
            <a:spLocks noGrp="1" noChangeArrowheads="1"/>
          </p:cNvSpPr>
          <p:nvPr>
            <p:ph type="body" sz="half" idx="1"/>
          </p:nvPr>
        </p:nvSpPr>
        <p:spPr>
          <a:xfrm>
            <a:off x="0" y="476250"/>
            <a:ext cx="2627313" cy="2736850"/>
          </a:xfrm>
          <a:solidFill>
            <a:srgbClr val="002060"/>
          </a:solidFill>
        </p:spPr>
        <p:txBody>
          <a:bodyPr/>
          <a:lstStyle/>
          <a:p>
            <a:pPr eaLnBrk="1" hangingPunct="1"/>
            <a:r>
              <a:rPr lang="sr-Cyrl-CS" altLang="sr-Latn-RS" b="1" dirty="0">
                <a:solidFill>
                  <a:srgbClr val="FFFF00"/>
                </a:solidFill>
              </a:rPr>
              <a:t>примарна олфактивна поља</a:t>
            </a:r>
            <a:endParaRPr lang="en-US" altLang="sr-Latn-RS" b="1" dirty="0">
              <a:solidFill>
                <a:srgbClr val="FFFF00"/>
              </a:solidFill>
            </a:endParaRPr>
          </a:p>
        </p:txBody>
      </p:sp>
      <p:sp>
        <p:nvSpPr>
          <p:cNvPr id="137227" name="Rectangle 20">
            <a:extLst>
              <a:ext uri="{FF2B5EF4-FFF2-40B4-BE49-F238E27FC236}">
                <a16:creationId xmlns:a16="http://schemas.microsoft.com/office/drawing/2014/main" id="{BFEF8858-B05A-4582-9B3A-E19FF7F640AA}"/>
              </a:ext>
            </a:extLst>
          </p:cNvPr>
          <p:cNvSpPr>
            <a:spLocks noChangeArrowheads="1"/>
          </p:cNvSpPr>
          <p:nvPr/>
        </p:nvSpPr>
        <p:spPr bwMode="auto">
          <a:xfrm>
            <a:off x="2843213" y="5589588"/>
            <a:ext cx="2160587" cy="360362"/>
          </a:xfrm>
          <a:prstGeom prst="rect">
            <a:avLst/>
          </a:prstGeom>
          <a:solidFill>
            <a:schemeClr val="bg1">
              <a:alpha val="6196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endParaRPr lang="sr-Latn-RS" altLang="sr-Latn-RS" b="1">
              <a:solidFill>
                <a:srgbClr val="000000"/>
              </a:solidFill>
            </a:endParaRPr>
          </a:p>
        </p:txBody>
      </p:sp>
      <p:sp>
        <p:nvSpPr>
          <p:cNvPr id="137228" name="Rectangle 21">
            <a:extLst>
              <a:ext uri="{FF2B5EF4-FFF2-40B4-BE49-F238E27FC236}">
                <a16:creationId xmlns:a16="http://schemas.microsoft.com/office/drawing/2014/main" id="{506E6968-6EDB-4B8D-8D62-9250E8AF3965}"/>
              </a:ext>
            </a:extLst>
          </p:cNvPr>
          <p:cNvSpPr>
            <a:spLocks noChangeArrowheads="1"/>
          </p:cNvSpPr>
          <p:nvPr/>
        </p:nvSpPr>
        <p:spPr bwMode="auto">
          <a:xfrm>
            <a:off x="2771775" y="5516563"/>
            <a:ext cx="2160588" cy="433387"/>
          </a:xfrm>
          <a:prstGeom prst="rect">
            <a:avLst/>
          </a:prstGeom>
          <a:solidFill>
            <a:schemeClr val="bg1">
              <a:alpha val="6196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endParaRPr lang="sr-Latn-RS" altLang="sr-Latn-RS" b="1">
              <a:solidFill>
                <a:srgbClr val="000000"/>
              </a:solidFill>
            </a:endParaRPr>
          </a:p>
        </p:txBody>
      </p:sp>
      <p:sp>
        <p:nvSpPr>
          <p:cNvPr id="137229" name="Text Box 22">
            <a:extLst>
              <a:ext uri="{FF2B5EF4-FFF2-40B4-BE49-F238E27FC236}">
                <a16:creationId xmlns:a16="http://schemas.microsoft.com/office/drawing/2014/main" id="{B59DDDB3-FDCB-41A5-8440-FDBC34FE82ED}"/>
              </a:ext>
            </a:extLst>
          </p:cNvPr>
          <p:cNvSpPr txBox="1">
            <a:spLocks noChangeArrowheads="1"/>
          </p:cNvSpPr>
          <p:nvPr/>
        </p:nvSpPr>
        <p:spPr bwMode="auto">
          <a:xfrm>
            <a:off x="2843213" y="5589588"/>
            <a:ext cx="2160587" cy="396875"/>
          </a:xfrm>
          <a:prstGeom prst="rect">
            <a:avLst/>
          </a:prstGeom>
          <a:solidFill>
            <a:schemeClr val="bg1">
              <a:alpha val="6196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Latn-CS" altLang="sr-Latn-RS" sz="2000" b="1">
                <a:solidFill>
                  <a:srgbClr val="080808"/>
                </a:solidFill>
              </a:rPr>
              <a:t>lobus temporalis</a:t>
            </a:r>
            <a:endParaRPr lang="en-US" altLang="sr-Latn-RS" sz="2000" b="1">
              <a:solidFill>
                <a:srgbClr val="080808"/>
              </a:solidFill>
            </a:endParaRPr>
          </a:p>
        </p:txBody>
      </p:sp>
      <p:sp>
        <p:nvSpPr>
          <p:cNvPr id="137230" name="Line 24">
            <a:extLst>
              <a:ext uri="{FF2B5EF4-FFF2-40B4-BE49-F238E27FC236}">
                <a16:creationId xmlns:a16="http://schemas.microsoft.com/office/drawing/2014/main" id="{38C0B520-4430-4AC1-8528-8FA25098EFE9}"/>
              </a:ext>
            </a:extLst>
          </p:cNvPr>
          <p:cNvSpPr>
            <a:spLocks noChangeShapeType="1"/>
          </p:cNvSpPr>
          <p:nvPr/>
        </p:nvSpPr>
        <p:spPr bwMode="auto">
          <a:xfrm>
            <a:off x="2627313" y="5949950"/>
            <a:ext cx="6516687"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332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332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033226"/>
                                        </p:tgtEl>
                                        <p:attrNameLst>
                                          <p:attrName>style.visibility</p:attrName>
                                        </p:attrNameLst>
                                      </p:cBhvr>
                                      <p:to>
                                        <p:strVal val="visible"/>
                                      </p:to>
                                    </p:set>
                                    <p:animEffect transition="in" filter="dissolve">
                                      <p:cBhvr>
                                        <p:cTn id="15" dur="500"/>
                                        <p:tgtEl>
                                          <p:spTgt spid="1033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2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9735D01-60A6-4F0F-9605-A16F3A04A803}"/>
              </a:ext>
            </a:extLst>
          </p:cNvPr>
          <p:cNvSpPr>
            <a:spLocks noGrp="1" noChangeArrowheads="1"/>
          </p:cNvSpPr>
          <p:nvPr>
            <p:ph type="title"/>
          </p:nvPr>
        </p:nvSpPr>
        <p:spPr>
          <a:xfrm>
            <a:off x="5003800" y="0"/>
            <a:ext cx="4140200" cy="1417638"/>
          </a:xfrm>
        </p:spPr>
        <p:txBody>
          <a:bodyPr/>
          <a:lstStyle/>
          <a:p>
            <a:pPr eaLnBrk="1" hangingPunct="1"/>
            <a:r>
              <a:rPr lang="sr-Latn-CS" altLang="sr-Latn-RS" sz="3200"/>
              <a:t>Hemispheria cerebri </a:t>
            </a:r>
            <a:br>
              <a:rPr lang="sr-Latn-CS" altLang="sr-Latn-RS" sz="3200"/>
            </a:br>
            <a:r>
              <a:rPr lang="sr-Latn-CS" altLang="sr-Latn-RS" sz="2000"/>
              <a:t>facies inferior</a:t>
            </a:r>
            <a:endParaRPr lang="en-US" altLang="sr-Latn-RS" sz="2000"/>
          </a:p>
        </p:txBody>
      </p:sp>
      <p:pic>
        <p:nvPicPr>
          <p:cNvPr id="16387" name="Picture 4" descr="inf">
            <a:extLst>
              <a:ext uri="{FF2B5EF4-FFF2-40B4-BE49-F238E27FC236}">
                <a16:creationId xmlns:a16="http://schemas.microsoft.com/office/drawing/2014/main" id="{2BB3013E-D593-4CC2-8CF1-C7028FB23255}"/>
              </a:ext>
            </a:extLst>
          </p:cNvPr>
          <p:cNvPicPr>
            <a:picLocks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0" y="203200"/>
            <a:ext cx="4314825" cy="6654800"/>
          </a:xfrm>
          <a:noFill/>
        </p:spPr>
      </p:pic>
      <p:sp>
        <p:nvSpPr>
          <p:cNvPr id="16388" name="Rectangle 5">
            <a:extLst>
              <a:ext uri="{FF2B5EF4-FFF2-40B4-BE49-F238E27FC236}">
                <a16:creationId xmlns:a16="http://schemas.microsoft.com/office/drawing/2014/main" id="{D59CB7E2-547C-4852-A1FF-04A0606B872B}"/>
              </a:ext>
            </a:extLst>
          </p:cNvPr>
          <p:cNvSpPr>
            <a:spLocks noGrp="1" noChangeArrowheads="1"/>
          </p:cNvSpPr>
          <p:nvPr>
            <p:ph type="body" sz="half" idx="2"/>
          </p:nvPr>
        </p:nvSpPr>
        <p:spPr>
          <a:xfrm>
            <a:off x="4648200" y="1989138"/>
            <a:ext cx="4495800" cy="4608512"/>
          </a:xfrm>
        </p:spPr>
        <p:txBody>
          <a:bodyPr/>
          <a:lstStyle/>
          <a:p>
            <a:pPr eaLnBrk="1" hangingPunct="1"/>
            <a:r>
              <a:rPr lang="sr-Cyrl-CS" altLang="sr-Latn-RS" sz="2400"/>
              <a:t>доња или база</a:t>
            </a:r>
            <a:r>
              <a:rPr lang="sr-Latn-CS" altLang="sr-Latn-RS" sz="2400"/>
              <a:t>, </a:t>
            </a:r>
            <a:r>
              <a:rPr lang="sr-Cyrl-CS" altLang="sr-Latn-RS" sz="2400"/>
              <a:t>напред лежи на костима базе лобање, које граде предњу и средњу лобањску јаму</a:t>
            </a:r>
          </a:p>
          <a:p>
            <a:pPr eaLnBrk="1" hangingPunct="1"/>
            <a:r>
              <a:rPr lang="sr-Cyrl-CS" altLang="sr-Latn-RS" sz="2400"/>
              <a:t>а позади на шатору малога мозга </a:t>
            </a:r>
            <a:r>
              <a:rPr lang="sr-Latn-CS" altLang="sr-Latn-RS" sz="2400"/>
              <a:t>(</a:t>
            </a:r>
            <a:r>
              <a:rPr lang="sr-Latn-CS" altLang="sr-Latn-RS" sz="2400">
                <a:solidFill>
                  <a:srgbClr val="FFFF00"/>
                </a:solidFill>
              </a:rPr>
              <a:t>tentorium cerebelli</a:t>
            </a:r>
            <a:r>
              <a:rPr lang="sr-Latn-CS" altLang="sr-Latn-RS" sz="2400"/>
              <a:t>), </a:t>
            </a:r>
            <a:r>
              <a:rPr lang="sr-Cyrl-CS" altLang="sr-Latn-RS" sz="2400"/>
              <a:t>који раздваја хемисфере малог од хемисфера великог мозга</a:t>
            </a:r>
            <a:endParaRPr lang="en-US" altLang="sr-Latn-RS" sz="2400"/>
          </a:p>
        </p:txBody>
      </p:sp>
      <p:pic>
        <p:nvPicPr>
          <p:cNvPr id="750598" name="Picture 6" descr="硬脑膜窦">
            <a:extLst>
              <a:ext uri="{FF2B5EF4-FFF2-40B4-BE49-F238E27FC236}">
                <a16:creationId xmlns:a16="http://schemas.microsoft.com/office/drawing/2014/main" id="{7D35E522-3136-468C-BB5C-4240FE277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350" y="1276350"/>
            <a:ext cx="469265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599" name="Picture 7">
            <a:extLst>
              <a:ext uri="{FF2B5EF4-FFF2-40B4-BE49-F238E27FC236}">
                <a16:creationId xmlns:a16="http://schemas.microsoft.com/office/drawing/2014/main" id="{665FA5F8-9DDE-4C64-82C4-8FD5ED468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81869" y="1315244"/>
            <a:ext cx="6524625"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50598"/>
                                        </p:tgtEl>
                                        <p:attrNameLst>
                                          <p:attrName>style.visibility</p:attrName>
                                        </p:attrNameLst>
                                      </p:cBhvr>
                                      <p:to>
                                        <p:strVal val="visible"/>
                                      </p:to>
                                    </p:set>
                                    <p:animEffect transition="in" filter="blinds(horizontal)">
                                      <p:cBhvr>
                                        <p:cTn id="7" dur="500"/>
                                        <p:tgtEl>
                                          <p:spTgt spid="750598"/>
                                        </p:tgtEl>
                                      </p:cBhvr>
                                    </p:animEffect>
                                  </p:childTnLst>
                                </p:cTn>
                              </p:par>
                              <p:par>
                                <p:cTn id="8" presetID="3" presetClass="entr" presetSubtype="10" fill="hold" nodeType="withEffect">
                                  <p:stCondLst>
                                    <p:cond delay="0"/>
                                  </p:stCondLst>
                                  <p:childTnLst>
                                    <p:set>
                                      <p:cBhvr>
                                        <p:cTn id="9" dur="1" fill="hold">
                                          <p:stCondLst>
                                            <p:cond delay="0"/>
                                          </p:stCondLst>
                                        </p:cTn>
                                        <p:tgtEl>
                                          <p:spTgt spid="750599"/>
                                        </p:tgtEl>
                                        <p:attrNameLst>
                                          <p:attrName>style.visibility</p:attrName>
                                        </p:attrNameLst>
                                      </p:cBhvr>
                                      <p:to>
                                        <p:strVal val="visible"/>
                                      </p:to>
                                    </p:set>
                                    <p:animEffect transition="in" filter="blinds(horizontal)">
                                      <p:cBhvr>
                                        <p:cTn id="10" dur="500"/>
                                        <p:tgtEl>
                                          <p:spTgt spid="750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3">
            <a:extLst>
              <a:ext uri="{FF2B5EF4-FFF2-40B4-BE49-F238E27FC236}">
                <a16:creationId xmlns:a16="http://schemas.microsoft.com/office/drawing/2014/main" id="{A7236B5F-5D30-4A59-94AE-50D795C5F867}"/>
              </a:ext>
            </a:extLst>
          </p:cNvPr>
          <p:cNvSpPr>
            <a:spLocks noGrp="1" noChangeArrowheads="1"/>
          </p:cNvSpPr>
          <p:nvPr>
            <p:ph type="title"/>
          </p:nvPr>
        </p:nvSpPr>
        <p:spPr/>
        <p:txBody>
          <a:bodyPr/>
          <a:lstStyle/>
          <a:p>
            <a:pPr eaLnBrk="1" hangingPunct="1"/>
            <a:r>
              <a:rPr lang="sr-Cyrl-CS" altLang="sr-Latn-RS"/>
              <a:t>Вестибуларно поље</a:t>
            </a:r>
            <a:endParaRPr lang="en-US" altLang="sr-Latn-RS"/>
          </a:p>
        </p:txBody>
      </p:sp>
      <p:sp>
        <p:nvSpPr>
          <p:cNvPr id="138243" name="Rectangle 15">
            <a:extLst>
              <a:ext uri="{FF2B5EF4-FFF2-40B4-BE49-F238E27FC236}">
                <a16:creationId xmlns:a16="http://schemas.microsoft.com/office/drawing/2014/main" id="{812125EA-7EB8-4B72-A70C-9EC566AB4F02}"/>
              </a:ext>
            </a:extLst>
          </p:cNvPr>
          <p:cNvSpPr>
            <a:spLocks noGrp="1" noChangeArrowheads="1"/>
          </p:cNvSpPr>
          <p:nvPr>
            <p:ph type="body" sz="half" idx="2"/>
          </p:nvPr>
        </p:nvSpPr>
        <p:spPr>
          <a:xfrm>
            <a:off x="5219700" y="1600200"/>
            <a:ext cx="3673475" cy="4525963"/>
          </a:xfrm>
        </p:spPr>
        <p:txBody>
          <a:bodyPr/>
          <a:lstStyle/>
          <a:p>
            <a:pPr eaLnBrk="1" hangingPunct="1"/>
            <a:r>
              <a:rPr kumimoji="1" lang="sr-Cyrl-CS" altLang="ko-KR" sz="2400" b="1">
                <a:solidFill>
                  <a:srgbClr val="66FFFF"/>
                </a:solidFill>
              </a:rPr>
              <a:t>није још добро дефинисано</a:t>
            </a:r>
            <a:endParaRPr kumimoji="1" lang="en-US" altLang="ko-KR" sz="2400">
              <a:solidFill>
                <a:schemeClr val="bg1"/>
              </a:solidFill>
              <a:ea typeface="굴림" panose="020B0600000101010101" pitchFamily="34" charset="-127"/>
            </a:endParaRPr>
          </a:p>
          <a:p>
            <a:pPr eaLnBrk="1" hangingPunct="1"/>
            <a:r>
              <a:rPr kumimoji="1" lang="sr-Cyrl-CS" altLang="ko-KR" sz="2400">
                <a:solidFill>
                  <a:schemeClr val="bg1"/>
                </a:solidFill>
              </a:rPr>
              <a:t>паријетални режањ </a:t>
            </a:r>
            <a:r>
              <a:rPr kumimoji="1" lang="en-US" altLang="ko-KR" sz="2400">
                <a:solidFill>
                  <a:schemeClr val="bg1"/>
                </a:solidFill>
                <a:ea typeface="굴림" panose="020B0600000101010101" pitchFamily="34" charset="-127"/>
              </a:rPr>
              <a:t>:</a:t>
            </a:r>
            <a:r>
              <a:rPr kumimoji="1" lang="sr-Cyrl-CS" altLang="ko-KR" sz="2400">
                <a:solidFill>
                  <a:schemeClr val="bg1"/>
                </a:solidFill>
              </a:rPr>
              <a:t> </a:t>
            </a:r>
            <a:endParaRPr kumimoji="1" lang="sr-Latn-CS" altLang="ko-KR" sz="2400">
              <a:solidFill>
                <a:schemeClr val="bg1"/>
              </a:solidFill>
            </a:endParaRPr>
          </a:p>
          <a:p>
            <a:pPr lvl="1" eaLnBrk="1" hangingPunct="1"/>
            <a:r>
              <a:rPr kumimoji="1" lang="en-US" altLang="ko-KR" sz="2000">
                <a:solidFill>
                  <a:schemeClr val="bg1"/>
                </a:solidFill>
                <a:ea typeface="굴림" panose="020B0600000101010101" pitchFamily="34" charset="-127"/>
              </a:rPr>
              <a:t>sulcus</a:t>
            </a:r>
            <a:r>
              <a:rPr kumimoji="1" lang="sr-Cyrl-CS" altLang="ko-KR" sz="2000">
                <a:solidFill>
                  <a:schemeClr val="bg1"/>
                </a:solidFill>
              </a:rPr>
              <a:t> </a:t>
            </a:r>
            <a:r>
              <a:rPr kumimoji="1" lang="en-US" altLang="ko-KR" sz="2000">
                <a:solidFill>
                  <a:schemeClr val="bg1"/>
                </a:solidFill>
                <a:ea typeface="굴림" panose="020B0600000101010101" pitchFamily="34" charset="-127"/>
              </a:rPr>
              <a:t>postcentral</a:t>
            </a:r>
            <a:r>
              <a:rPr kumimoji="1" lang="sr-Latn-CS" altLang="ko-KR" sz="2000">
                <a:solidFill>
                  <a:schemeClr val="bg1"/>
                </a:solidFill>
              </a:rPr>
              <a:t>is </a:t>
            </a:r>
            <a:r>
              <a:rPr kumimoji="1" lang="sr-Cyrl-CS" altLang="ko-KR" sz="2000">
                <a:solidFill>
                  <a:schemeClr val="bg1"/>
                </a:solidFill>
              </a:rPr>
              <a:t>или</a:t>
            </a:r>
            <a:endParaRPr kumimoji="1" lang="sr-Latn-CS" altLang="ko-KR" sz="2000">
              <a:solidFill>
                <a:schemeClr val="bg1"/>
              </a:solidFill>
            </a:endParaRPr>
          </a:p>
          <a:p>
            <a:pPr lvl="1" eaLnBrk="1" hangingPunct="1"/>
            <a:r>
              <a:rPr kumimoji="1" lang="en-US" altLang="ko-KR" sz="2000">
                <a:solidFill>
                  <a:schemeClr val="bg1"/>
                </a:solidFill>
                <a:ea typeface="굴림" panose="020B0600000101010101" pitchFamily="34" charset="-127"/>
              </a:rPr>
              <a:t>sulcus</a:t>
            </a:r>
            <a:r>
              <a:rPr kumimoji="1" lang="sr-Latn-CS" altLang="ko-KR" sz="2000">
                <a:solidFill>
                  <a:schemeClr val="bg1"/>
                </a:solidFill>
              </a:rPr>
              <a:t> </a:t>
            </a:r>
            <a:r>
              <a:rPr kumimoji="1" lang="en-US" altLang="ko-KR" sz="2000">
                <a:solidFill>
                  <a:schemeClr val="bg1"/>
                </a:solidFill>
                <a:ea typeface="굴림" panose="020B0600000101010101" pitchFamily="34" charset="-127"/>
              </a:rPr>
              <a:t>intraparietal</a:t>
            </a:r>
            <a:r>
              <a:rPr kumimoji="1" lang="sr-Latn-CS" altLang="ko-KR" sz="2000">
                <a:solidFill>
                  <a:schemeClr val="bg1"/>
                </a:solidFill>
              </a:rPr>
              <a:t>is</a:t>
            </a:r>
          </a:p>
          <a:p>
            <a:pPr eaLnBrk="1" hangingPunct="1"/>
            <a:r>
              <a:rPr kumimoji="1" lang="sr-Cyrl-CS" altLang="ko-KR" sz="2400">
                <a:solidFill>
                  <a:schemeClr val="bg1"/>
                </a:solidFill>
              </a:rPr>
              <a:t>секундарно вестибуларно поље</a:t>
            </a:r>
            <a:r>
              <a:rPr kumimoji="1" lang="en-US" altLang="ko-KR" sz="2400">
                <a:solidFill>
                  <a:schemeClr val="bg1"/>
                </a:solidFill>
                <a:ea typeface="굴림" panose="020B0600000101010101" pitchFamily="34" charset="-127"/>
              </a:rPr>
              <a:t>: </a:t>
            </a:r>
            <a:endParaRPr kumimoji="1" lang="sr-Cyrl-CS" altLang="ko-KR" sz="2400">
              <a:solidFill>
                <a:schemeClr val="bg1"/>
              </a:solidFill>
            </a:endParaRPr>
          </a:p>
          <a:p>
            <a:pPr lvl="1" eaLnBrk="1" hangingPunct="1"/>
            <a:r>
              <a:rPr kumimoji="1" lang="en-US" altLang="ko-KR" sz="2000">
                <a:solidFill>
                  <a:schemeClr val="bg1"/>
                </a:solidFill>
                <a:ea typeface="굴림" panose="020B0600000101010101" pitchFamily="34" charset="-127"/>
              </a:rPr>
              <a:t>gyrus temporal</a:t>
            </a:r>
            <a:r>
              <a:rPr kumimoji="1" lang="sr-Latn-CS" altLang="ko-KR" sz="2000">
                <a:solidFill>
                  <a:schemeClr val="bg1"/>
                </a:solidFill>
              </a:rPr>
              <a:t>is</a:t>
            </a:r>
            <a:r>
              <a:rPr kumimoji="1" lang="en-US" altLang="ko-KR" sz="2000">
                <a:solidFill>
                  <a:schemeClr val="bg1"/>
                </a:solidFill>
                <a:ea typeface="굴림" panose="020B0600000101010101" pitchFamily="34" charset="-127"/>
              </a:rPr>
              <a:t> superior?</a:t>
            </a:r>
          </a:p>
          <a:p>
            <a:pPr eaLnBrk="1" hangingPunct="1"/>
            <a:endParaRPr lang="en-US" altLang="sr-Latn-RS" sz="2400"/>
          </a:p>
        </p:txBody>
      </p:sp>
      <p:sp>
        <p:nvSpPr>
          <p:cNvPr id="138244" name="Text Box 7">
            <a:extLst>
              <a:ext uri="{FF2B5EF4-FFF2-40B4-BE49-F238E27FC236}">
                <a16:creationId xmlns:a16="http://schemas.microsoft.com/office/drawing/2014/main" id="{ABBC46FE-49B2-4F0A-9DF6-5BEED042FAC6}"/>
              </a:ext>
            </a:extLst>
          </p:cNvPr>
          <p:cNvSpPr txBox="1">
            <a:spLocks noChangeArrowheads="1"/>
          </p:cNvSpPr>
          <p:nvPr/>
        </p:nvSpPr>
        <p:spPr bwMode="auto">
          <a:xfrm>
            <a:off x="1042988" y="5516563"/>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000000"/>
                </a:solidFill>
              </a:rPr>
              <a:t>sulcus lateralis</a:t>
            </a:r>
            <a:endParaRPr lang="en-US" altLang="sr-Latn-RS" sz="1800" b="1">
              <a:solidFill>
                <a:srgbClr val="000000"/>
              </a:solidFill>
            </a:endParaRPr>
          </a:p>
        </p:txBody>
      </p:sp>
      <p:sp>
        <p:nvSpPr>
          <p:cNvPr id="138245" name="Text Box 8">
            <a:extLst>
              <a:ext uri="{FF2B5EF4-FFF2-40B4-BE49-F238E27FC236}">
                <a16:creationId xmlns:a16="http://schemas.microsoft.com/office/drawing/2014/main" id="{0D4F39F2-3FF8-41C9-88CE-1E922D2F2877}"/>
              </a:ext>
            </a:extLst>
          </p:cNvPr>
          <p:cNvSpPr txBox="1">
            <a:spLocks noChangeArrowheads="1"/>
          </p:cNvSpPr>
          <p:nvPr/>
        </p:nvSpPr>
        <p:spPr bwMode="auto">
          <a:xfrm>
            <a:off x="2484438" y="6092825"/>
            <a:ext cx="15827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000000"/>
                </a:solidFill>
              </a:rPr>
              <a:t>lobus temporalis</a:t>
            </a:r>
            <a:endParaRPr lang="en-US" altLang="sr-Latn-RS" sz="1800" b="1">
              <a:solidFill>
                <a:srgbClr val="000000"/>
              </a:solidFill>
            </a:endParaRPr>
          </a:p>
        </p:txBody>
      </p:sp>
      <p:pic>
        <p:nvPicPr>
          <p:cNvPr id="138246" name="Picture 12" descr="sve f-je1">
            <a:extLst>
              <a:ext uri="{FF2B5EF4-FFF2-40B4-BE49-F238E27FC236}">
                <a16:creationId xmlns:a16="http://schemas.microsoft.com/office/drawing/2014/main" id="{8DFEAC45-EF39-4114-91CE-1C68D9C03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989138"/>
            <a:ext cx="480060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9AA7401E-F8CD-4068-96A5-05086ACAA167}"/>
              </a:ext>
            </a:extLst>
          </p:cNvPr>
          <p:cNvSpPr>
            <a:spLocks noGrp="1" noChangeArrowheads="1"/>
          </p:cNvSpPr>
          <p:nvPr>
            <p:ph type="title"/>
          </p:nvPr>
        </p:nvSpPr>
        <p:spPr/>
        <p:txBody>
          <a:bodyPr/>
          <a:lstStyle/>
          <a:p>
            <a:pPr eaLnBrk="1" hangingPunct="1"/>
            <a:r>
              <a:rPr lang="sr-Cyrl-CS" altLang="sr-Latn-RS" sz="3200"/>
              <a:t>Асоцијативна поља</a:t>
            </a:r>
            <a:br>
              <a:rPr lang="en-US" altLang="sr-Latn-RS" sz="3200"/>
            </a:br>
            <a:endParaRPr lang="en-US" altLang="sr-Latn-RS" sz="3200"/>
          </a:p>
        </p:txBody>
      </p:sp>
      <p:sp>
        <p:nvSpPr>
          <p:cNvPr id="139267" name="Rectangle 3">
            <a:extLst>
              <a:ext uri="{FF2B5EF4-FFF2-40B4-BE49-F238E27FC236}">
                <a16:creationId xmlns:a16="http://schemas.microsoft.com/office/drawing/2014/main" id="{0B268591-BC1E-42AE-832F-2D80200AB89C}"/>
              </a:ext>
            </a:extLst>
          </p:cNvPr>
          <p:cNvSpPr>
            <a:spLocks noGrp="1" noChangeArrowheads="1"/>
          </p:cNvSpPr>
          <p:nvPr>
            <p:ph type="body" idx="1"/>
          </p:nvPr>
        </p:nvSpPr>
        <p:spPr>
          <a:xfrm>
            <a:off x="179388" y="1268413"/>
            <a:ext cx="8569325" cy="5976937"/>
          </a:xfrm>
        </p:spPr>
        <p:txBody>
          <a:bodyPr/>
          <a:lstStyle/>
          <a:p>
            <a:pPr eaLnBrk="1" hangingPunct="1">
              <a:lnSpc>
                <a:spcPct val="80000"/>
              </a:lnSpc>
            </a:pPr>
            <a:r>
              <a:rPr lang="sr-Cyrl-CS" altLang="sr-Latn-RS" sz="2400"/>
              <a:t>Асоцијатива  поља, придодата примарним соматосензитивним пољима</a:t>
            </a:r>
            <a:r>
              <a:rPr lang="en-US" altLang="sr-Latn-RS" sz="2400"/>
              <a:t>, </a:t>
            </a:r>
            <a:r>
              <a:rPr lang="sr-Cyrl-CS" altLang="sr-Latn-RS" sz="2400"/>
              <a:t>налазе се углавном у суседним</a:t>
            </a:r>
            <a:r>
              <a:rPr lang="en-US" altLang="sr-Latn-RS" sz="2400"/>
              <a:t>, </a:t>
            </a:r>
            <a:r>
              <a:rPr lang="sr-Cyrl-CS" altLang="sr-Latn-RS" sz="2400"/>
              <a:t>одговарајућим деловима мождане коре.</a:t>
            </a:r>
          </a:p>
          <a:p>
            <a:pPr eaLnBrk="1" hangingPunct="1">
              <a:lnSpc>
                <a:spcPct val="80000"/>
              </a:lnSpc>
            </a:pPr>
            <a:r>
              <a:rPr lang="sr-Cyrl-CS" altLang="sr-Latn-RS" sz="2400"/>
              <a:t>Ови центри углавном обухватају делове мождане коре на распространству од </a:t>
            </a:r>
            <a:r>
              <a:rPr lang="en-US" altLang="sr-Latn-RS" sz="2400"/>
              <a:t> 1-5 cm, </a:t>
            </a:r>
            <a:r>
              <a:rPr lang="sr-Cyrl-CS" altLang="sr-Latn-RS" sz="2400"/>
              <a:t>у свим правцима,</a:t>
            </a:r>
            <a:r>
              <a:rPr lang="en-US" altLang="sr-Latn-RS" sz="2400"/>
              <a:t> </a:t>
            </a:r>
            <a:r>
              <a:rPr lang="sr-Cyrl-CS" altLang="sr-Latn-RS" sz="2400"/>
              <a:t>око одговарајучих примарних соматосензитивних поља</a:t>
            </a:r>
            <a:r>
              <a:rPr lang="en-US" altLang="sr-Latn-RS" sz="2400"/>
              <a:t>.</a:t>
            </a:r>
          </a:p>
          <a:p>
            <a:pPr eaLnBrk="1" hangingPunct="1">
              <a:lnSpc>
                <a:spcPct val="80000"/>
              </a:lnSpc>
            </a:pPr>
            <a:r>
              <a:rPr lang="sr-Cyrl-CS" altLang="sr-Latn-RS" sz="2400"/>
              <a:t>У овим вишим</a:t>
            </a:r>
            <a:r>
              <a:rPr lang="en-US" altLang="sr-Latn-RS" sz="2400"/>
              <a:t>, ‘’ </a:t>
            </a:r>
            <a:r>
              <a:rPr lang="sr-Cyrl-CS" altLang="sr-Latn-RS" sz="2400"/>
              <a:t>психичким</a:t>
            </a:r>
            <a:r>
              <a:rPr lang="en-US" altLang="sr-Latn-RS" sz="2400"/>
              <a:t> ‘’   </a:t>
            </a:r>
            <a:r>
              <a:rPr lang="sr-Cyrl-CS" altLang="sr-Latn-RS" sz="2400"/>
              <a:t>или интерпретативним центрима</a:t>
            </a:r>
            <a:r>
              <a:rPr lang="en-US" altLang="sr-Latn-RS" sz="2400"/>
              <a:t>, </a:t>
            </a:r>
            <a:r>
              <a:rPr lang="sr-Cyrl-CS" altLang="sr-Latn-RS" sz="2400"/>
              <a:t>врши се прерађивање</a:t>
            </a:r>
            <a:r>
              <a:rPr lang="en-US" altLang="sr-Latn-RS" sz="2400"/>
              <a:t>, </a:t>
            </a:r>
            <a:r>
              <a:rPr lang="sr-Cyrl-CS" altLang="sr-Latn-RS" sz="2400"/>
              <a:t>повезивање</a:t>
            </a:r>
            <a:r>
              <a:rPr lang="en-US" altLang="sr-Latn-RS" sz="2400"/>
              <a:t>, </a:t>
            </a:r>
            <a:r>
              <a:rPr lang="sr-Cyrl-CS" altLang="sr-Latn-RS" sz="2400"/>
              <a:t>и распознавање елементарних утисака</a:t>
            </a:r>
            <a:r>
              <a:rPr lang="en-US" altLang="sr-Latn-RS" sz="2400"/>
              <a:t>, </a:t>
            </a:r>
            <a:r>
              <a:rPr lang="sr-Cyrl-CS" altLang="sr-Latn-RS" sz="2400"/>
              <a:t>примљених преко примарних чулних центара</a:t>
            </a:r>
            <a:r>
              <a:rPr lang="en-US" altLang="sr-Latn-RS" sz="2400"/>
              <a:t>.</a:t>
            </a:r>
            <a:endParaRPr lang="sr-Cyrl-CS" altLang="sr-Latn-RS" sz="2400"/>
          </a:p>
          <a:p>
            <a:pPr eaLnBrk="1" hangingPunct="1">
              <a:lnSpc>
                <a:spcPct val="80000"/>
              </a:lnSpc>
            </a:pPr>
            <a:r>
              <a:rPr lang="sr-Cyrl-CS" altLang="sr-Latn-RS" sz="2400"/>
              <a:t>Разарањем асоцијативних центара губи се способност мозга да анализира различите одлике примљених чулних утисака</a:t>
            </a:r>
            <a:r>
              <a:rPr lang="en-US" altLang="sr-Latn-RS" sz="2400"/>
              <a:t>.</a:t>
            </a:r>
          </a:p>
          <a:p>
            <a:pPr eaLnBrk="1" hangingPunct="1">
              <a:lnSpc>
                <a:spcPct val="80000"/>
              </a:lnSpc>
            </a:pPr>
            <a:r>
              <a:rPr lang="sr-Cyrl-CS" altLang="sr-Latn-RS" sz="2400"/>
              <a:t>Тако на пример, разарањем асоцијативних оптичких центара, при очуваној функцији вида, губи се способност препознавања и интерпретације оног што се види</a:t>
            </a:r>
            <a:r>
              <a:rPr lang="en-US" altLang="sr-Latn-RS" sz="2400"/>
              <a:t>.</a:t>
            </a:r>
            <a:endParaRPr lang="sr-Cyrl-CS" altLang="sr-Latn-RS" sz="2400"/>
          </a:p>
          <a:p>
            <a:pPr eaLnBrk="1" hangingPunct="1">
              <a:lnSpc>
                <a:spcPct val="80000"/>
              </a:lnSpc>
            </a:pPr>
            <a:endParaRPr lang="en-US" altLang="sr-Latn-RS" sz="24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F3CEFD50-31F1-4702-A6AD-7EC6802821A3}"/>
              </a:ext>
            </a:extLst>
          </p:cNvPr>
          <p:cNvSpPr>
            <a:spLocks noGrp="1" noChangeArrowheads="1"/>
          </p:cNvSpPr>
          <p:nvPr>
            <p:ph type="title"/>
          </p:nvPr>
        </p:nvSpPr>
        <p:spPr>
          <a:xfrm>
            <a:off x="733425" y="0"/>
            <a:ext cx="7772400" cy="898525"/>
          </a:xfrm>
        </p:spPr>
        <p:txBody>
          <a:bodyPr/>
          <a:lstStyle/>
          <a:p>
            <a:pPr eaLnBrk="1" hangingPunct="1"/>
            <a:r>
              <a:rPr lang="sr-Cyrl-CS" altLang="en-US" sz="3800" b="0" dirty="0">
                <a:solidFill>
                  <a:srgbClr val="FF0000"/>
                </a:solidFill>
                <a:effectLst>
                  <a:outerShdw blurRad="38100" dist="38100" dir="2700000" algn="tl">
                    <a:srgbClr val="000000">
                      <a:alpha val="43137"/>
                    </a:srgbClr>
                  </a:outerShdw>
                </a:effectLst>
              </a:rPr>
              <a:t>Асоцијативна сензорна поља </a:t>
            </a:r>
            <a:endParaRPr lang="en-US" altLang="en-US" sz="3800" b="0" dirty="0">
              <a:solidFill>
                <a:srgbClr val="FF0000"/>
              </a:solidFill>
              <a:effectLst>
                <a:outerShdw blurRad="38100" dist="38100" dir="2700000" algn="tl">
                  <a:srgbClr val="000000">
                    <a:alpha val="43137"/>
                  </a:srgbClr>
                </a:outerShdw>
              </a:effectLst>
            </a:endParaRPr>
          </a:p>
        </p:txBody>
      </p:sp>
      <p:pic>
        <p:nvPicPr>
          <p:cNvPr id="140291" name="Picture 3">
            <a:extLst>
              <a:ext uri="{FF2B5EF4-FFF2-40B4-BE49-F238E27FC236}">
                <a16:creationId xmlns:a16="http://schemas.microsoft.com/office/drawing/2014/main" id="{7EF1B444-BD8F-4F91-801C-56D160BB0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75" y="1944688"/>
            <a:ext cx="602138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Freeform 4">
            <a:extLst>
              <a:ext uri="{FF2B5EF4-FFF2-40B4-BE49-F238E27FC236}">
                <a16:creationId xmlns:a16="http://schemas.microsoft.com/office/drawing/2014/main" id="{D8AD4DBE-9F69-419A-A4DB-F4B042402095}"/>
              </a:ext>
            </a:extLst>
          </p:cNvPr>
          <p:cNvSpPr>
            <a:spLocks/>
          </p:cNvSpPr>
          <p:nvPr/>
        </p:nvSpPr>
        <p:spPr bwMode="auto">
          <a:xfrm>
            <a:off x="3727450" y="2065338"/>
            <a:ext cx="1017588" cy="2084387"/>
          </a:xfrm>
          <a:custGeom>
            <a:avLst/>
            <a:gdLst>
              <a:gd name="T0" fmla="*/ 1468773529 w 705"/>
              <a:gd name="T1" fmla="*/ 0 h 1444"/>
              <a:gd name="T2" fmla="*/ 1252103784 w 705"/>
              <a:gd name="T3" fmla="*/ 187526986 h 1444"/>
              <a:gd name="T4" fmla="*/ 1095851343 w 705"/>
              <a:gd name="T5" fmla="*/ 343799716 h 1444"/>
              <a:gd name="T6" fmla="*/ 1002099012 w 705"/>
              <a:gd name="T7" fmla="*/ 406309673 h 1444"/>
              <a:gd name="T8" fmla="*/ 1220853007 w 705"/>
              <a:gd name="T9" fmla="*/ 483404566 h 1444"/>
              <a:gd name="T10" fmla="*/ 1314603895 w 705"/>
              <a:gd name="T11" fmla="*/ 670931553 h 1444"/>
              <a:gd name="T12" fmla="*/ 939598901 w 705"/>
              <a:gd name="T13" fmla="*/ 779280703 h 1444"/>
              <a:gd name="T14" fmla="*/ 518757702 w 705"/>
              <a:gd name="T15" fmla="*/ 952222754 h 1444"/>
              <a:gd name="T16" fmla="*/ 612510033 w 705"/>
              <a:gd name="T17" fmla="*/ 1356448040 h 1444"/>
              <a:gd name="T18" fmla="*/ 752095682 w 705"/>
              <a:gd name="T19" fmla="*/ 1543976470 h 1444"/>
              <a:gd name="T20" fmla="*/ 316671942 w 705"/>
              <a:gd name="T21" fmla="*/ 1683579877 h 1444"/>
              <a:gd name="T22" fmla="*/ 83333962 w 705"/>
              <a:gd name="T23" fmla="*/ 1996125336 h 1444"/>
              <a:gd name="T24" fmla="*/ 37500644 w 705"/>
              <a:gd name="T25" fmla="*/ 2147483646 h 1444"/>
              <a:gd name="T26" fmla="*/ 302087958 w 705"/>
              <a:gd name="T27" fmla="*/ 2147483646 h 1444"/>
              <a:gd name="T28" fmla="*/ 410422830 w 705"/>
              <a:gd name="T29" fmla="*/ 2147483646 h 14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5"/>
              <a:gd name="T46" fmla="*/ 0 h 1444"/>
              <a:gd name="T47" fmla="*/ 705 w 705"/>
              <a:gd name="T48" fmla="*/ 1444 h 14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5" h="1444">
                <a:moveTo>
                  <a:pt x="705" y="0"/>
                </a:moveTo>
                <a:cubicBezTo>
                  <a:pt x="667" y="31"/>
                  <a:pt x="630" y="62"/>
                  <a:pt x="601" y="90"/>
                </a:cubicBezTo>
                <a:cubicBezTo>
                  <a:pt x="571" y="117"/>
                  <a:pt x="546" y="147"/>
                  <a:pt x="526" y="165"/>
                </a:cubicBezTo>
                <a:cubicBezTo>
                  <a:pt x="506" y="182"/>
                  <a:pt x="471" y="183"/>
                  <a:pt x="481" y="195"/>
                </a:cubicBezTo>
                <a:cubicBezTo>
                  <a:pt x="490" y="206"/>
                  <a:pt x="561" y="210"/>
                  <a:pt x="586" y="232"/>
                </a:cubicBezTo>
                <a:cubicBezTo>
                  <a:pt x="611" y="253"/>
                  <a:pt x="653" y="298"/>
                  <a:pt x="631" y="322"/>
                </a:cubicBezTo>
                <a:cubicBezTo>
                  <a:pt x="608" y="345"/>
                  <a:pt x="514" y="351"/>
                  <a:pt x="451" y="374"/>
                </a:cubicBezTo>
                <a:cubicBezTo>
                  <a:pt x="387" y="396"/>
                  <a:pt x="275" y="410"/>
                  <a:pt x="249" y="457"/>
                </a:cubicBezTo>
                <a:cubicBezTo>
                  <a:pt x="222" y="503"/>
                  <a:pt x="275" y="603"/>
                  <a:pt x="294" y="651"/>
                </a:cubicBezTo>
                <a:cubicBezTo>
                  <a:pt x="312" y="698"/>
                  <a:pt x="384" y="714"/>
                  <a:pt x="361" y="741"/>
                </a:cubicBezTo>
                <a:cubicBezTo>
                  <a:pt x="337" y="767"/>
                  <a:pt x="205" y="771"/>
                  <a:pt x="152" y="808"/>
                </a:cubicBezTo>
                <a:cubicBezTo>
                  <a:pt x="98" y="844"/>
                  <a:pt x="62" y="904"/>
                  <a:pt x="40" y="958"/>
                </a:cubicBezTo>
                <a:cubicBezTo>
                  <a:pt x="17" y="1011"/>
                  <a:pt x="0" y="1080"/>
                  <a:pt x="18" y="1129"/>
                </a:cubicBezTo>
                <a:cubicBezTo>
                  <a:pt x="35" y="1177"/>
                  <a:pt x="115" y="1196"/>
                  <a:pt x="145" y="1249"/>
                </a:cubicBezTo>
                <a:cubicBezTo>
                  <a:pt x="174" y="1301"/>
                  <a:pt x="185" y="1372"/>
                  <a:pt x="197" y="1444"/>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0293" name="Freeform 5">
            <a:extLst>
              <a:ext uri="{FF2B5EF4-FFF2-40B4-BE49-F238E27FC236}">
                <a16:creationId xmlns:a16="http://schemas.microsoft.com/office/drawing/2014/main" id="{5F91CFD7-BA4F-4844-9257-B99132F81655}"/>
              </a:ext>
            </a:extLst>
          </p:cNvPr>
          <p:cNvSpPr>
            <a:spLocks/>
          </p:cNvSpPr>
          <p:nvPr/>
        </p:nvSpPr>
        <p:spPr bwMode="auto">
          <a:xfrm>
            <a:off x="3224213" y="3465513"/>
            <a:ext cx="1738312" cy="1752600"/>
          </a:xfrm>
          <a:custGeom>
            <a:avLst/>
            <a:gdLst>
              <a:gd name="T0" fmla="*/ 0 w 1095"/>
              <a:gd name="T1" fmla="*/ 2147483646 h 1104"/>
              <a:gd name="T2" fmla="*/ 138607760 w 1095"/>
              <a:gd name="T3" fmla="*/ 2064008763 h 1104"/>
              <a:gd name="T4" fmla="*/ 599797015 w 1095"/>
              <a:gd name="T5" fmla="*/ 1565017825 h 1104"/>
              <a:gd name="T6" fmla="*/ 1559975476 w 1095"/>
              <a:gd name="T7" fmla="*/ 914817513 h 1104"/>
              <a:gd name="T8" fmla="*/ 2056446908 w 1095"/>
              <a:gd name="T9" fmla="*/ 657761575 h 1104"/>
              <a:gd name="T10" fmla="*/ 2147483646 w 1095"/>
              <a:gd name="T11" fmla="*/ 604837500 h 1104"/>
              <a:gd name="T12" fmla="*/ 2147483646 w 1095"/>
              <a:gd name="T13" fmla="*/ 433466875 h 1104"/>
              <a:gd name="T14" fmla="*/ 2147483646 w 1095"/>
              <a:gd name="T15" fmla="*/ 264617200 h 1104"/>
              <a:gd name="T16" fmla="*/ 2147483646 w 1095"/>
              <a:gd name="T17" fmla="*/ 0 h 1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5"/>
              <a:gd name="T28" fmla="*/ 0 h 1104"/>
              <a:gd name="T29" fmla="*/ 1095 w 1095"/>
              <a:gd name="T30" fmla="*/ 1104 h 1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5" h="1104">
                <a:moveTo>
                  <a:pt x="0" y="1104"/>
                </a:moveTo>
                <a:cubicBezTo>
                  <a:pt x="7" y="1001"/>
                  <a:pt x="15" y="899"/>
                  <a:pt x="55" y="819"/>
                </a:cubicBezTo>
                <a:cubicBezTo>
                  <a:pt x="94" y="738"/>
                  <a:pt x="144" y="697"/>
                  <a:pt x="238" y="621"/>
                </a:cubicBezTo>
                <a:cubicBezTo>
                  <a:pt x="332" y="545"/>
                  <a:pt x="523" y="422"/>
                  <a:pt x="619" y="363"/>
                </a:cubicBezTo>
                <a:cubicBezTo>
                  <a:pt x="715" y="303"/>
                  <a:pt x="763" y="281"/>
                  <a:pt x="816" y="261"/>
                </a:cubicBezTo>
                <a:cubicBezTo>
                  <a:pt x="868" y="240"/>
                  <a:pt x="903" y="254"/>
                  <a:pt x="932" y="240"/>
                </a:cubicBezTo>
                <a:cubicBezTo>
                  <a:pt x="961" y="225"/>
                  <a:pt x="965" y="194"/>
                  <a:pt x="990" y="172"/>
                </a:cubicBezTo>
                <a:cubicBezTo>
                  <a:pt x="1014" y="149"/>
                  <a:pt x="1062" y="133"/>
                  <a:pt x="1079" y="105"/>
                </a:cubicBezTo>
                <a:cubicBezTo>
                  <a:pt x="1095" y="76"/>
                  <a:pt x="1085" y="22"/>
                  <a:pt x="1087" y="0"/>
                </a:cubicBezTo>
              </a:path>
            </a:pathLst>
          </a:custGeom>
          <a:noFill/>
          <a:ln w="7620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0294" name="Freeform 6">
            <a:extLst>
              <a:ext uri="{FF2B5EF4-FFF2-40B4-BE49-F238E27FC236}">
                <a16:creationId xmlns:a16="http://schemas.microsoft.com/office/drawing/2014/main" id="{2607FAA9-A975-43BA-9AD2-F51E417401CB}"/>
              </a:ext>
            </a:extLst>
          </p:cNvPr>
          <p:cNvSpPr>
            <a:spLocks/>
          </p:cNvSpPr>
          <p:nvPr/>
        </p:nvSpPr>
        <p:spPr bwMode="auto">
          <a:xfrm>
            <a:off x="6461125" y="4624388"/>
            <a:ext cx="123825" cy="204787"/>
          </a:xfrm>
          <a:custGeom>
            <a:avLst/>
            <a:gdLst>
              <a:gd name="T0" fmla="*/ 0 w 86"/>
              <a:gd name="T1" fmla="*/ 295336024 h 142"/>
              <a:gd name="T2" fmla="*/ 155482445 w 86"/>
              <a:gd name="T3" fmla="*/ 232940886 h 142"/>
              <a:gd name="T4" fmla="*/ 140970443 w 86"/>
              <a:gd name="T5" fmla="*/ 0 h 142"/>
              <a:gd name="T6" fmla="*/ 0 60000 65536"/>
              <a:gd name="T7" fmla="*/ 0 60000 65536"/>
              <a:gd name="T8" fmla="*/ 0 60000 65536"/>
              <a:gd name="T9" fmla="*/ 0 w 86"/>
              <a:gd name="T10" fmla="*/ 0 h 142"/>
              <a:gd name="T11" fmla="*/ 86 w 86"/>
              <a:gd name="T12" fmla="*/ 142 h 142"/>
            </a:gdLst>
            <a:ahLst/>
            <a:cxnLst>
              <a:cxn ang="T6">
                <a:pos x="T0" y="T1"/>
              </a:cxn>
              <a:cxn ang="T7">
                <a:pos x="T2" y="T3"/>
              </a:cxn>
              <a:cxn ang="T8">
                <a:pos x="T4" y="T5"/>
              </a:cxn>
            </a:cxnLst>
            <a:rect l="T9" t="T10" r="T11" b="T12"/>
            <a:pathLst>
              <a:path w="86" h="142">
                <a:moveTo>
                  <a:pt x="0" y="142"/>
                </a:moveTo>
                <a:cubicBezTo>
                  <a:pt x="31" y="138"/>
                  <a:pt x="63" y="135"/>
                  <a:pt x="75" y="112"/>
                </a:cubicBezTo>
                <a:cubicBezTo>
                  <a:pt x="86" y="88"/>
                  <a:pt x="77" y="44"/>
                  <a:pt x="68" y="0"/>
                </a:cubicBezTo>
              </a:path>
            </a:pathLst>
          </a:custGeom>
          <a:noFill/>
          <a:ln w="762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0295" name="Freeform 7">
            <a:extLst>
              <a:ext uri="{FF2B5EF4-FFF2-40B4-BE49-F238E27FC236}">
                <a16:creationId xmlns:a16="http://schemas.microsoft.com/office/drawing/2014/main" id="{7648B9B2-D18D-4CE6-97AC-4A7FC6AC1345}"/>
              </a:ext>
            </a:extLst>
          </p:cNvPr>
          <p:cNvSpPr>
            <a:spLocks/>
          </p:cNvSpPr>
          <p:nvPr/>
        </p:nvSpPr>
        <p:spPr bwMode="auto">
          <a:xfrm>
            <a:off x="3589338" y="3489325"/>
            <a:ext cx="2197100" cy="2192338"/>
          </a:xfrm>
          <a:custGeom>
            <a:avLst/>
            <a:gdLst>
              <a:gd name="T0" fmla="*/ 2520950 w 1384"/>
              <a:gd name="T1" fmla="*/ 2147483646 h 1381"/>
              <a:gd name="T2" fmla="*/ 20161250 w 1384"/>
              <a:gd name="T3" fmla="*/ 2147483646 h 1381"/>
              <a:gd name="T4" fmla="*/ 123488450 w 1384"/>
              <a:gd name="T5" fmla="*/ 2147483646 h 1381"/>
              <a:gd name="T6" fmla="*/ 380544388 w 1384"/>
              <a:gd name="T7" fmla="*/ 2147483646 h 1381"/>
              <a:gd name="T8" fmla="*/ 569555313 w 1384"/>
              <a:gd name="T9" fmla="*/ 2147483646 h 1381"/>
              <a:gd name="T10" fmla="*/ 637600325 w 1384"/>
              <a:gd name="T11" fmla="*/ 2006044833 h 1381"/>
              <a:gd name="T12" fmla="*/ 1151712200 w 1384"/>
              <a:gd name="T13" fmla="*/ 1784271032 h 1381"/>
              <a:gd name="T14" fmla="*/ 1476811563 w 1384"/>
              <a:gd name="T15" fmla="*/ 1630542259 h 1381"/>
              <a:gd name="T16" fmla="*/ 1784270625 w 1384"/>
              <a:gd name="T17" fmla="*/ 1748988836 h 1381"/>
              <a:gd name="T18" fmla="*/ 2147483646 w 1384"/>
              <a:gd name="T19" fmla="*/ 1680945396 h 1381"/>
              <a:gd name="T20" fmla="*/ 2147483646 w 1384"/>
              <a:gd name="T21" fmla="*/ 1355844372 h 1381"/>
              <a:gd name="T22" fmla="*/ 2147483646 w 1384"/>
              <a:gd name="T23" fmla="*/ 1234876844 h 1381"/>
              <a:gd name="T24" fmla="*/ 2147483646 w 1384"/>
              <a:gd name="T25" fmla="*/ 1358365322 h 1381"/>
              <a:gd name="T26" fmla="*/ 2147483646 w 1384"/>
              <a:gd name="T27" fmla="*/ 1207155913 h 1381"/>
              <a:gd name="T28" fmla="*/ 2147483646 w 1384"/>
              <a:gd name="T29" fmla="*/ 735885793 h 1381"/>
              <a:gd name="T30" fmla="*/ 2147483646 w 1384"/>
              <a:gd name="T31" fmla="*/ 0 h 13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84"/>
              <a:gd name="T49" fmla="*/ 0 h 1381"/>
              <a:gd name="T50" fmla="*/ 1384 w 1384"/>
              <a:gd name="T51" fmla="*/ 1381 h 13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84" h="1381">
                <a:moveTo>
                  <a:pt x="1" y="1381"/>
                </a:moveTo>
                <a:cubicBezTo>
                  <a:pt x="0" y="1317"/>
                  <a:pt x="0" y="1254"/>
                  <a:pt x="8" y="1211"/>
                </a:cubicBezTo>
                <a:cubicBezTo>
                  <a:pt x="15" y="1167"/>
                  <a:pt x="25" y="1138"/>
                  <a:pt x="49" y="1123"/>
                </a:cubicBezTo>
                <a:cubicBezTo>
                  <a:pt x="73" y="1106"/>
                  <a:pt x="121" y="1149"/>
                  <a:pt x="151" y="1116"/>
                </a:cubicBezTo>
                <a:cubicBezTo>
                  <a:pt x="180" y="1083"/>
                  <a:pt x="208" y="978"/>
                  <a:pt x="226" y="925"/>
                </a:cubicBezTo>
                <a:cubicBezTo>
                  <a:pt x="242" y="872"/>
                  <a:pt x="214" y="832"/>
                  <a:pt x="253" y="796"/>
                </a:cubicBezTo>
                <a:cubicBezTo>
                  <a:pt x="291" y="760"/>
                  <a:pt x="401" y="732"/>
                  <a:pt x="457" y="708"/>
                </a:cubicBezTo>
                <a:cubicBezTo>
                  <a:pt x="511" y="682"/>
                  <a:pt x="544" y="649"/>
                  <a:pt x="586" y="647"/>
                </a:cubicBezTo>
                <a:cubicBezTo>
                  <a:pt x="628" y="644"/>
                  <a:pt x="663" y="691"/>
                  <a:pt x="708" y="694"/>
                </a:cubicBezTo>
                <a:cubicBezTo>
                  <a:pt x="753" y="697"/>
                  <a:pt x="812" y="692"/>
                  <a:pt x="858" y="667"/>
                </a:cubicBezTo>
                <a:cubicBezTo>
                  <a:pt x="902" y="641"/>
                  <a:pt x="945" y="567"/>
                  <a:pt x="980" y="538"/>
                </a:cubicBezTo>
                <a:cubicBezTo>
                  <a:pt x="1015" y="508"/>
                  <a:pt x="1032" y="489"/>
                  <a:pt x="1069" y="490"/>
                </a:cubicBezTo>
                <a:cubicBezTo>
                  <a:pt x="1105" y="490"/>
                  <a:pt x="1159" y="540"/>
                  <a:pt x="1201" y="539"/>
                </a:cubicBezTo>
                <a:cubicBezTo>
                  <a:pt x="1242" y="537"/>
                  <a:pt x="1290" y="520"/>
                  <a:pt x="1320" y="479"/>
                </a:cubicBezTo>
                <a:cubicBezTo>
                  <a:pt x="1349" y="437"/>
                  <a:pt x="1384" y="371"/>
                  <a:pt x="1380" y="292"/>
                </a:cubicBezTo>
                <a:cubicBezTo>
                  <a:pt x="1375" y="212"/>
                  <a:pt x="1309" y="60"/>
                  <a:pt x="1291" y="0"/>
                </a:cubicBezTo>
              </a:path>
            </a:pathLst>
          </a:custGeom>
          <a:noFill/>
          <a:ln w="762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0586" name="Text Box 10">
            <a:extLst>
              <a:ext uri="{FF2B5EF4-FFF2-40B4-BE49-F238E27FC236}">
                <a16:creationId xmlns:a16="http://schemas.microsoft.com/office/drawing/2014/main" id="{9B868198-3C68-4C47-A04E-BAD2288A8B96}"/>
              </a:ext>
            </a:extLst>
          </p:cNvPr>
          <p:cNvSpPr txBox="1">
            <a:spLocks noChangeArrowheads="1"/>
          </p:cNvSpPr>
          <p:nvPr/>
        </p:nvSpPr>
        <p:spPr bwMode="auto">
          <a:xfrm>
            <a:off x="7772400" y="2714625"/>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2000" b="1">
                <a:solidFill>
                  <a:srgbClr val="FFFFFF"/>
                </a:solidFill>
                <a:latin typeface="Times" panose="02020603050405020304" pitchFamily="18" charset="0"/>
              </a:rPr>
              <a:t>gyrus</a:t>
            </a:r>
            <a:r>
              <a:rPr lang="sr-Latn-CS" altLang="en-US" sz="2000" b="1">
                <a:solidFill>
                  <a:srgbClr val="FFFFFF"/>
                </a:solidFill>
                <a:latin typeface="Times" panose="02020603050405020304" pitchFamily="18" charset="0"/>
              </a:rPr>
              <a:t> a</a:t>
            </a:r>
            <a:r>
              <a:rPr lang="en-US" altLang="en-US" sz="2000" b="1">
                <a:solidFill>
                  <a:srgbClr val="FFFFFF"/>
                </a:solidFill>
                <a:latin typeface="Times" panose="02020603050405020304" pitchFamily="18" charset="0"/>
              </a:rPr>
              <a:t>ngular</a:t>
            </a:r>
            <a:r>
              <a:rPr lang="sr-Latn-CS" altLang="en-US" sz="2000" b="1">
                <a:solidFill>
                  <a:srgbClr val="FFFFFF"/>
                </a:solidFill>
                <a:latin typeface="Times" panose="02020603050405020304" pitchFamily="18" charset="0"/>
              </a:rPr>
              <a:t>is</a:t>
            </a:r>
            <a:r>
              <a:rPr lang="en-US" altLang="en-US" sz="2000" b="1">
                <a:solidFill>
                  <a:srgbClr val="FFFFFF"/>
                </a:solidFill>
                <a:latin typeface="Times" panose="02020603050405020304" pitchFamily="18" charset="0"/>
              </a:rPr>
              <a:t> BA 39</a:t>
            </a:r>
          </a:p>
        </p:txBody>
      </p:sp>
      <p:sp>
        <p:nvSpPr>
          <p:cNvPr id="920587" name="Text Box 11">
            <a:extLst>
              <a:ext uri="{FF2B5EF4-FFF2-40B4-BE49-F238E27FC236}">
                <a16:creationId xmlns:a16="http://schemas.microsoft.com/office/drawing/2014/main" id="{83634409-5808-480F-8CA0-A473416BE73F}"/>
              </a:ext>
            </a:extLst>
          </p:cNvPr>
          <p:cNvSpPr txBox="1">
            <a:spLocks noChangeArrowheads="1"/>
          </p:cNvSpPr>
          <p:nvPr/>
        </p:nvSpPr>
        <p:spPr bwMode="auto">
          <a:xfrm>
            <a:off x="7308850" y="5300663"/>
            <a:ext cx="2159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1800" b="1">
                <a:solidFill>
                  <a:srgbClr val="FFFFFF"/>
                </a:solidFill>
                <a:latin typeface="Times" panose="02020603050405020304" pitchFamily="18" charset="0"/>
              </a:rPr>
              <a:t>gyrus</a:t>
            </a:r>
          </a:p>
          <a:p>
            <a:pPr algn="ctr">
              <a:spcBef>
                <a:spcPct val="0"/>
              </a:spcBef>
              <a:buSzTx/>
              <a:buFontTx/>
              <a:buNone/>
            </a:pPr>
            <a:r>
              <a:rPr lang="sr-Latn-CS" altLang="en-US" sz="1800" b="1">
                <a:solidFill>
                  <a:srgbClr val="FFFFFF"/>
                </a:solidFill>
                <a:latin typeface="Times" panose="02020603050405020304" pitchFamily="18" charset="0"/>
              </a:rPr>
              <a:t>s</a:t>
            </a:r>
            <a:r>
              <a:rPr lang="en-US" altLang="en-US" sz="1800" b="1">
                <a:solidFill>
                  <a:srgbClr val="FFFFFF"/>
                </a:solidFill>
                <a:latin typeface="Times" panose="02020603050405020304" pitchFamily="18" charset="0"/>
              </a:rPr>
              <a:t>upramarginal</a:t>
            </a:r>
            <a:r>
              <a:rPr lang="sr-Latn-CS" altLang="en-US" sz="1800" b="1">
                <a:solidFill>
                  <a:srgbClr val="FFFFFF"/>
                </a:solidFill>
                <a:latin typeface="Times" panose="02020603050405020304" pitchFamily="18" charset="0"/>
              </a:rPr>
              <a:t>is</a:t>
            </a:r>
          </a:p>
          <a:p>
            <a:pPr algn="ctr">
              <a:spcBef>
                <a:spcPct val="0"/>
              </a:spcBef>
              <a:buSzTx/>
              <a:buFontTx/>
              <a:buNone/>
            </a:pPr>
            <a:r>
              <a:rPr lang="en-US" altLang="en-US" sz="1800" b="1">
                <a:solidFill>
                  <a:srgbClr val="FFFFFF"/>
                </a:solidFill>
                <a:latin typeface="Times" panose="02020603050405020304" pitchFamily="18" charset="0"/>
              </a:rPr>
              <a:t> BA 40</a:t>
            </a:r>
          </a:p>
        </p:txBody>
      </p:sp>
      <p:grpSp>
        <p:nvGrpSpPr>
          <p:cNvPr id="2" name="Group 18">
            <a:extLst>
              <a:ext uri="{FF2B5EF4-FFF2-40B4-BE49-F238E27FC236}">
                <a16:creationId xmlns:a16="http://schemas.microsoft.com/office/drawing/2014/main" id="{26E4E7C2-E3E3-4E99-A84B-FC7DEA3A1B31}"/>
              </a:ext>
            </a:extLst>
          </p:cNvPr>
          <p:cNvGrpSpPr>
            <a:grpSpLocks/>
          </p:cNvGrpSpPr>
          <p:nvPr/>
        </p:nvGrpSpPr>
        <p:grpSpPr bwMode="auto">
          <a:xfrm>
            <a:off x="5170488" y="2776538"/>
            <a:ext cx="2649537" cy="1093787"/>
            <a:chOff x="3257" y="1749"/>
            <a:chExt cx="1669" cy="689"/>
          </a:xfrm>
        </p:grpSpPr>
        <p:sp>
          <p:nvSpPr>
            <p:cNvPr id="140304" name="Freeform 19">
              <a:extLst>
                <a:ext uri="{FF2B5EF4-FFF2-40B4-BE49-F238E27FC236}">
                  <a16:creationId xmlns:a16="http://schemas.microsoft.com/office/drawing/2014/main" id="{69F2FD9A-409A-4DEA-8B39-52D69EBB5A43}"/>
                </a:ext>
              </a:extLst>
            </p:cNvPr>
            <p:cNvSpPr>
              <a:spLocks/>
            </p:cNvSpPr>
            <p:nvPr/>
          </p:nvSpPr>
          <p:spPr bwMode="auto">
            <a:xfrm>
              <a:off x="3257" y="1749"/>
              <a:ext cx="815" cy="689"/>
            </a:xfrm>
            <a:custGeom>
              <a:avLst/>
              <a:gdLst>
                <a:gd name="T0" fmla="*/ 48 w 815"/>
                <a:gd name="T1" fmla="*/ 547 h 689"/>
                <a:gd name="T2" fmla="*/ 144 w 815"/>
                <a:gd name="T3" fmla="*/ 611 h 689"/>
                <a:gd name="T4" fmla="*/ 235 w 815"/>
                <a:gd name="T5" fmla="*/ 664 h 689"/>
                <a:gd name="T6" fmla="*/ 288 w 815"/>
                <a:gd name="T7" fmla="*/ 573 h 689"/>
                <a:gd name="T8" fmla="*/ 256 w 815"/>
                <a:gd name="T9" fmla="*/ 552 h 689"/>
                <a:gd name="T10" fmla="*/ 315 w 815"/>
                <a:gd name="T11" fmla="*/ 440 h 689"/>
                <a:gd name="T12" fmla="*/ 331 w 815"/>
                <a:gd name="T13" fmla="*/ 387 h 689"/>
                <a:gd name="T14" fmla="*/ 384 w 815"/>
                <a:gd name="T15" fmla="*/ 419 h 689"/>
                <a:gd name="T16" fmla="*/ 336 w 815"/>
                <a:gd name="T17" fmla="*/ 456 h 689"/>
                <a:gd name="T18" fmla="*/ 304 w 815"/>
                <a:gd name="T19" fmla="*/ 531 h 689"/>
                <a:gd name="T20" fmla="*/ 373 w 815"/>
                <a:gd name="T21" fmla="*/ 637 h 689"/>
                <a:gd name="T22" fmla="*/ 485 w 815"/>
                <a:gd name="T23" fmla="*/ 685 h 689"/>
                <a:gd name="T24" fmla="*/ 517 w 815"/>
                <a:gd name="T25" fmla="*/ 664 h 689"/>
                <a:gd name="T26" fmla="*/ 459 w 815"/>
                <a:gd name="T27" fmla="*/ 579 h 689"/>
                <a:gd name="T28" fmla="*/ 613 w 815"/>
                <a:gd name="T29" fmla="*/ 499 h 689"/>
                <a:gd name="T30" fmla="*/ 693 w 815"/>
                <a:gd name="T31" fmla="*/ 392 h 689"/>
                <a:gd name="T32" fmla="*/ 800 w 815"/>
                <a:gd name="T33" fmla="*/ 291 h 689"/>
                <a:gd name="T34" fmla="*/ 784 w 815"/>
                <a:gd name="T35" fmla="*/ 163 h 689"/>
                <a:gd name="T36" fmla="*/ 667 w 815"/>
                <a:gd name="T37" fmla="*/ 120 h 689"/>
                <a:gd name="T38" fmla="*/ 544 w 815"/>
                <a:gd name="T39" fmla="*/ 19 h 689"/>
                <a:gd name="T40" fmla="*/ 437 w 815"/>
                <a:gd name="T41" fmla="*/ 8 h 689"/>
                <a:gd name="T42" fmla="*/ 261 w 815"/>
                <a:gd name="T43" fmla="*/ 3 h 689"/>
                <a:gd name="T44" fmla="*/ 91 w 815"/>
                <a:gd name="T45" fmla="*/ 24 h 689"/>
                <a:gd name="T46" fmla="*/ 5 w 815"/>
                <a:gd name="T47" fmla="*/ 104 h 689"/>
                <a:gd name="T48" fmla="*/ 64 w 815"/>
                <a:gd name="T49" fmla="*/ 152 h 689"/>
                <a:gd name="T50" fmla="*/ 32 w 815"/>
                <a:gd name="T51" fmla="*/ 232 h 689"/>
                <a:gd name="T52" fmla="*/ 11 w 815"/>
                <a:gd name="T53" fmla="*/ 259 h 689"/>
                <a:gd name="T54" fmla="*/ 37 w 815"/>
                <a:gd name="T55" fmla="*/ 371 h 689"/>
                <a:gd name="T56" fmla="*/ 96 w 815"/>
                <a:gd name="T57" fmla="*/ 365 h 689"/>
                <a:gd name="T58" fmla="*/ 107 w 815"/>
                <a:gd name="T59" fmla="*/ 456 h 689"/>
                <a:gd name="T60" fmla="*/ 48 w 815"/>
                <a:gd name="T61" fmla="*/ 547 h 6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15"/>
                <a:gd name="T94" fmla="*/ 0 h 689"/>
                <a:gd name="T95" fmla="*/ 815 w 815"/>
                <a:gd name="T96" fmla="*/ 689 h 6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15" h="689">
                  <a:moveTo>
                    <a:pt x="48" y="547"/>
                  </a:moveTo>
                  <a:cubicBezTo>
                    <a:pt x="54" y="572"/>
                    <a:pt x="112" y="591"/>
                    <a:pt x="144" y="611"/>
                  </a:cubicBezTo>
                  <a:cubicBezTo>
                    <a:pt x="175" y="630"/>
                    <a:pt x="211" y="670"/>
                    <a:pt x="235" y="664"/>
                  </a:cubicBezTo>
                  <a:cubicBezTo>
                    <a:pt x="258" y="657"/>
                    <a:pt x="284" y="591"/>
                    <a:pt x="288" y="573"/>
                  </a:cubicBezTo>
                  <a:cubicBezTo>
                    <a:pt x="291" y="554"/>
                    <a:pt x="251" y="574"/>
                    <a:pt x="256" y="552"/>
                  </a:cubicBezTo>
                  <a:cubicBezTo>
                    <a:pt x="260" y="529"/>
                    <a:pt x="302" y="467"/>
                    <a:pt x="315" y="440"/>
                  </a:cubicBezTo>
                  <a:cubicBezTo>
                    <a:pt x="327" y="412"/>
                    <a:pt x="319" y="390"/>
                    <a:pt x="331" y="387"/>
                  </a:cubicBezTo>
                  <a:cubicBezTo>
                    <a:pt x="342" y="383"/>
                    <a:pt x="383" y="407"/>
                    <a:pt x="384" y="419"/>
                  </a:cubicBezTo>
                  <a:cubicBezTo>
                    <a:pt x="384" y="430"/>
                    <a:pt x="349" y="437"/>
                    <a:pt x="336" y="456"/>
                  </a:cubicBezTo>
                  <a:cubicBezTo>
                    <a:pt x="322" y="474"/>
                    <a:pt x="297" y="500"/>
                    <a:pt x="304" y="531"/>
                  </a:cubicBezTo>
                  <a:cubicBezTo>
                    <a:pt x="310" y="561"/>
                    <a:pt x="342" y="611"/>
                    <a:pt x="373" y="637"/>
                  </a:cubicBezTo>
                  <a:cubicBezTo>
                    <a:pt x="403" y="662"/>
                    <a:pt x="461" y="680"/>
                    <a:pt x="485" y="685"/>
                  </a:cubicBezTo>
                  <a:cubicBezTo>
                    <a:pt x="509" y="689"/>
                    <a:pt x="521" y="681"/>
                    <a:pt x="517" y="664"/>
                  </a:cubicBezTo>
                  <a:cubicBezTo>
                    <a:pt x="512" y="646"/>
                    <a:pt x="443" y="606"/>
                    <a:pt x="459" y="579"/>
                  </a:cubicBezTo>
                  <a:cubicBezTo>
                    <a:pt x="475" y="551"/>
                    <a:pt x="573" y="530"/>
                    <a:pt x="613" y="499"/>
                  </a:cubicBezTo>
                  <a:cubicBezTo>
                    <a:pt x="652" y="467"/>
                    <a:pt x="661" y="426"/>
                    <a:pt x="693" y="392"/>
                  </a:cubicBezTo>
                  <a:cubicBezTo>
                    <a:pt x="724" y="357"/>
                    <a:pt x="784" y="329"/>
                    <a:pt x="800" y="291"/>
                  </a:cubicBezTo>
                  <a:cubicBezTo>
                    <a:pt x="815" y="252"/>
                    <a:pt x="806" y="191"/>
                    <a:pt x="784" y="163"/>
                  </a:cubicBezTo>
                  <a:cubicBezTo>
                    <a:pt x="761" y="134"/>
                    <a:pt x="706" y="143"/>
                    <a:pt x="667" y="120"/>
                  </a:cubicBezTo>
                  <a:cubicBezTo>
                    <a:pt x="627" y="96"/>
                    <a:pt x="582" y="37"/>
                    <a:pt x="544" y="19"/>
                  </a:cubicBezTo>
                  <a:cubicBezTo>
                    <a:pt x="505" y="0"/>
                    <a:pt x="484" y="10"/>
                    <a:pt x="437" y="8"/>
                  </a:cubicBezTo>
                  <a:cubicBezTo>
                    <a:pt x="390" y="5"/>
                    <a:pt x="318" y="0"/>
                    <a:pt x="261" y="3"/>
                  </a:cubicBezTo>
                  <a:cubicBezTo>
                    <a:pt x="203" y="5"/>
                    <a:pt x="133" y="7"/>
                    <a:pt x="91" y="24"/>
                  </a:cubicBezTo>
                  <a:cubicBezTo>
                    <a:pt x="48" y="40"/>
                    <a:pt x="9" y="82"/>
                    <a:pt x="5" y="104"/>
                  </a:cubicBezTo>
                  <a:cubicBezTo>
                    <a:pt x="0" y="125"/>
                    <a:pt x="59" y="130"/>
                    <a:pt x="64" y="152"/>
                  </a:cubicBezTo>
                  <a:cubicBezTo>
                    <a:pt x="68" y="173"/>
                    <a:pt x="40" y="214"/>
                    <a:pt x="32" y="232"/>
                  </a:cubicBezTo>
                  <a:cubicBezTo>
                    <a:pt x="23" y="249"/>
                    <a:pt x="10" y="236"/>
                    <a:pt x="11" y="259"/>
                  </a:cubicBezTo>
                  <a:cubicBezTo>
                    <a:pt x="11" y="282"/>
                    <a:pt x="22" y="353"/>
                    <a:pt x="37" y="371"/>
                  </a:cubicBezTo>
                  <a:cubicBezTo>
                    <a:pt x="51" y="388"/>
                    <a:pt x="84" y="350"/>
                    <a:pt x="96" y="365"/>
                  </a:cubicBezTo>
                  <a:cubicBezTo>
                    <a:pt x="107" y="379"/>
                    <a:pt x="111" y="424"/>
                    <a:pt x="107" y="456"/>
                  </a:cubicBezTo>
                  <a:cubicBezTo>
                    <a:pt x="102" y="487"/>
                    <a:pt x="41" y="521"/>
                    <a:pt x="48" y="547"/>
                  </a:cubicBezTo>
                  <a:close/>
                </a:path>
              </a:pathLst>
            </a:custGeom>
            <a:solidFill>
              <a:schemeClr val="hlink">
                <a:alpha val="50195"/>
              </a:schemeClr>
            </a:solidFill>
            <a:ln w="19050">
              <a:solidFill>
                <a:schemeClr val="hlink"/>
              </a:solidFill>
              <a:round/>
              <a:headEnd/>
              <a:tailEnd/>
            </a:ln>
          </p:spPr>
          <p:txBody>
            <a:bodyPr wrap="none" anchor="ctr"/>
            <a:lstStyle/>
            <a:p>
              <a:endParaRPr lang="en-US"/>
            </a:p>
          </p:txBody>
        </p:sp>
        <p:sp>
          <p:nvSpPr>
            <p:cNvPr id="140305" name="Line 20">
              <a:extLst>
                <a:ext uri="{FF2B5EF4-FFF2-40B4-BE49-F238E27FC236}">
                  <a16:creationId xmlns:a16="http://schemas.microsoft.com/office/drawing/2014/main" id="{A5E4C810-6B27-4CBF-A567-CB1008F03ADD}"/>
                </a:ext>
              </a:extLst>
            </p:cNvPr>
            <p:cNvSpPr>
              <a:spLocks noChangeShapeType="1"/>
            </p:cNvSpPr>
            <p:nvPr/>
          </p:nvSpPr>
          <p:spPr bwMode="auto">
            <a:xfrm flipH="1">
              <a:off x="3622" y="1990"/>
              <a:ext cx="1304" cy="3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21">
            <a:extLst>
              <a:ext uri="{FF2B5EF4-FFF2-40B4-BE49-F238E27FC236}">
                <a16:creationId xmlns:a16="http://schemas.microsoft.com/office/drawing/2014/main" id="{A02592B8-C189-4073-B7CA-E020E3C461D6}"/>
              </a:ext>
            </a:extLst>
          </p:cNvPr>
          <p:cNvGrpSpPr>
            <a:grpSpLocks/>
          </p:cNvGrpSpPr>
          <p:nvPr/>
        </p:nvGrpSpPr>
        <p:grpSpPr bwMode="auto">
          <a:xfrm>
            <a:off x="4449763" y="2935288"/>
            <a:ext cx="3252787" cy="2635250"/>
            <a:chOff x="2803" y="1849"/>
            <a:chExt cx="2049" cy="1660"/>
          </a:xfrm>
        </p:grpSpPr>
        <p:sp>
          <p:nvSpPr>
            <p:cNvPr id="140302" name="Freeform 22">
              <a:extLst>
                <a:ext uri="{FF2B5EF4-FFF2-40B4-BE49-F238E27FC236}">
                  <a16:creationId xmlns:a16="http://schemas.microsoft.com/office/drawing/2014/main" id="{1C0D1CD9-25CA-4B80-AF73-99660907D635}"/>
                </a:ext>
              </a:extLst>
            </p:cNvPr>
            <p:cNvSpPr>
              <a:spLocks/>
            </p:cNvSpPr>
            <p:nvPr/>
          </p:nvSpPr>
          <p:spPr bwMode="auto">
            <a:xfrm>
              <a:off x="2803" y="1849"/>
              <a:ext cx="540" cy="587"/>
            </a:xfrm>
            <a:custGeom>
              <a:avLst/>
              <a:gdLst>
                <a:gd name="T0" fmla="*/ 8 w 540"/>
                <a:gd name="T1" fmla="*/ 583 h 587"/>
                <a:gd name="T2" fmla="*/ 98 w 540"/>
                <a:gd name="T3" fmla="*/ 562 h 587"/>
                <a:gd name="T4" fmla="*/ 189 w 540"/>
                <a:gd name="T5" fmla="*/ 530 h 587"/>
                <a:gd name="T6" fmla="*/ 274 w 540"/>
                <a:gd name="T7" fmla="*/ 423 h 587"/>
                <a:gd name="T8" fmla="*/ 322 w 540"/>
                <a:gd name="T9" fmla="*/ 380 h 587"/>
                <a:gd name="T10" fmla="*/ 402 w 540"/>
                <a:gd name="T11" fmla="*/ 396 h 587"/>
                <a:gd name="T12" fmla="*/ 482 w 540"/>
                <a:gd name="T13" fmla="*/ 434 h 587"/>
                <a:gd name="T14" fmla="*/ 536 w 540"/>
                <a:gd name="T15" fmla="*/ 295 h 587"/>
                <a:gd name="T16" fmla="*/ 509 w 540"/>
                <a:gd name="T17" fmla="*/ 252 h 587"/>
                <a:gd name="T18" fmla="*/ 461 w 540"/>
                <a:gd name="T19" fmla="*/ 263 h 587"/>
                <a:gd name="T20" fmla="*/ 429 w 540"/>
                <a:gd name="T21" fmla="*/ 146 h 587"/>
                <a:gd name="T22" fmla="*/ 493 w 540"/>
                <a:gd name="T23" fmla="*/ 60 h 587"/>
                <a:gd name="T24" fmla="*/ 392 w 540"/>
                <a:gd name="T25" fmla="*/ 2 h 587"/>
                <a:gd name="T26" fmla="*/ 216 w 540"/>
                <a:gd name="T27" fmla="*/ 50 h 587"/>
                <a:gd name="T28" fmla="*/ 77 w 540"/>
                <a:gd name="T29" fmla="*/ 178 h 587"/>
                <a:gd name="T30" fmla="*/ 50 w 540"/>
                <a:gd name="T31" fmla="*/ 343 h 587"/>
                <a:gd name="T32" fmla="*/ 72 w 540"/>
                <a:gd name="T33" fmla="*/ 450 h 587"/>
                <a:gd name="T34" fmla="*/ 50 w 540"/>
                <a:gd name="T35" fmla="*/ 535 h 587"/>
                <a:gd name="T36" fmla="*/ 8 w 540"/>
                <a:gd name="T37" fmla="*/ 583 h 5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0"/>
                <a:gd name="T58" fmla="*/ 0 h 587"/>
                <a:gd name="T59" fmla="*/ 540 w 540"/>
                <a:gd name="T60" fmla="*/ 587 h 5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0" h="587">
                  <a:moveTo>
                    <a:pt x="8" y="583"/>
                  </a:moveTo>
                  <a:cubicBezTo>
                    <a:pt x="15" y="587"/>
                    <a:pt x="67" y="570"/>
                    <a:pt x="98" y="562"/>
                  </a:cubicBezTo>
                  <a:cubicBezTo>
                    <a:pt x="128" y="553"/>
                    <a:pt x="159" y="553"/>
                    <a:pt x="189" y="530"/>
                  </a:cubicBezTo>
                  <a:cubicBezTo>
                    <a:pt x="218" y="506"/>
                    <a:pt x="251" y="448"/>
                    <a:pt x="274" y="423"/>
                  </a:cubicBezTo>
                  <a:cubicBezTo>
                    <a:pt x="296" y="398"/>
                    <a:pt x="300" y="384"/>
                    <a:pt x="322" y="380"/>
                  </a:cubicBezTo>
                  <a:cubicBezTo>
                    <a:pt x="343" y="375"/>
                    <a:pt x="375" y="387"/>
                    <a:pt x="402" y="396"/>
                  </a:cubicBezTo>
                  <a:cubicBezTo>
                    <a:pt x="428" y="404"/>
                    <a:pt x="459" y="450"/>
                    <a:pt x="482" y="434"/>
                  </a:cubicBezTo>
                  <a:cubicBezTo>
                    <a:pt x="504" y="417"/>
                    <a:pt x="531" y="325"/>
                    <a:pt x="536" y="295"/>
                  </a:cubicBezTo>
                  <a:cubicBezTo>
                    <a:pt x="540" y="264"/>
                    <a:pt x="521" y="257"/>
                    <a:pt x="509" y="252"/>
                  </a:cubicBezTo>
                  <a:cubicBezTo>
                    <a:pt x="496" y="246"/>
                    <a:pt x="474" y="280"/>
                    <a:pt x="461" y="263"/>
                  </a:cubicBezTo>
                  <a:cubicBezTo>
                    <a:pt x="447" y="245"/>
                    <a:pt x="423" y="179"/>
                    <a:pt x="429" y="146"/>
                  </a:cubicBezTo>
                  <a:cubicBezTo>
                    <a:pt x="434" y="112"/>
                    <a:pt x="499" y="83"/>
                    <a:pt x="493" y="60"/>
                  </a:cubicBezTo>
                  <a:cubicBezTo>
                    <a:pt x="486" y="36"/>
                    <a:pt x="438" y="3"/>
                    <a:pt x="392" y="2"/>
                  </a:cubicBezTo>
                  <a:cubicBezTo>
                    <a:pt x="346" y="0"/>
                    <a:pt x="268" y="20"/>
                    <a:pt x="216" y="50"/>
                  </a:cubicBezTo>
                  <a:cubicBezTo>
                    <a:pt x="163" y="79"/>
                    <a:pt x="104" y="129"/>
                    <a:pt x="77" y="178"/>
                  </a:cubicBezTo>
                  <a:cubicBezTo>
                    <a:pt x="49" y="226"/>
                    <a:pt x="50" y="297"/>
                    <a:pt x="50" y="343"/>
                  </a:cubicBezTo>
                  <a:cubicBezTo>
                    <a:pt x="49" y="388"/>
                    <a:pt x="72" y="418"/>
                    <a:pt x="72" y="450"/>
                  </a:cubicBezTo>
                  <a:cubicBezTo>
                    <a:pt x="72" y="482"/>
                    <a:pt x="58" y="514"/>
                    <a:pt x="50" y="535"/>
                  </a:cubicBezTo>
                  <a:cubicBezTo>
                    <a:pt x="41" y="555"/>
                    <a:pt x="0" y="578"/>
                    <a:pt x="8" y="583"/>
                  </a:cubicBezTo>
                  <a:close/>
                </a:path>
              </a:pathLst>
            </a:custGeom>
            <a:solidFill>
              <a:srgbClr val="0000CC">
                <a:alpha val="50195"/>
              </a:srgbClr>
            </a:solidFill>
            <a:ln w="19050">
              <a:solidFill>
                <a:srgbClr val="0000CC"/>
              </a:solidFill>
              <a:round/>
              <a:headEnd/>
              <a:tailEnd/>
            </a:ln>
          </p:spPr>
          <p:txBody>
            <a:bodyPr wrap="none" anchor="ctr"/>
            <a:lstStyle/>
            <a:p>
              <a:endParaRPr lang="en-US"/>
            </a:p>
          </p:txBody>
        </p:sp>
        <p:sp>
          <p:nvSpPr>
            <p:cNvPr id="140303" name="Line 23">
              <a:extLst>
                <a:ext uri="{FF2B5EF4-FFF2-40B4-BE49-F238E27FC236}">
                  <a16:creationId xmlns:a16="http://schemas.microsoft.com/office/drawing/2014/main" id="{43E4B94F-47CF-493C-BD50-7925E2A70EC5}"/>
                </a:ext>
              </a:extLst>
            </p:cNvPr>
            <p:cNvSpPr>
              <a:spLocks noChangeShapeType="1"/>
            </p:cNvSpPr>
            <p:nvPr/>
          </p:nvSpPr>
          <p:spPr bwMode="auto">
            <a:xfrm flipH="1" flipV="1">
              <a:off x="3110" y="2004"/>
              <a:ext cx="1742" cy="150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40300" name="Text Box 25">
            <a:extLst>
              <a:ext uri="{FF2B5EF4-FFF2-40B4-BE49-F238E27FC236}">
                <a16:creationId xmlns:a16="http://schemas.microsoft.com/office/drawing/2014/main" id="{02CE5F8D-2EAF-42F2-AE82-801D2755148F}"/>
              </a:ext>
            </a:extLst>
          </p:cNvPr>
          <p:cNvSpPr txBox="1">
            <a:spLocks noChangeArrowheads="1"/>
          </p:cNvSpPr>
          <p:nvPr/>
        </p:nvSpPr>
        <p:spPr bwMode="auto">
          <a:xfrm>
            <a:off x="250825" y="836613"/>
            <a:ext cx="88931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r>
              <a:rPr lang="sr-Cyrl-CS" altLang="sr-Latn-RS" sz="2000" b="1">
                <a:solidFill>
                  <a:srgbClr val="66FF33"/>
                </a:solidFill>
              </a:rPr>
              <a:t>налазе се у </a:t>
            </a:r>
            <a:r>
              <a:rPr lang="sr-Latn-CS" altLang="sr-Latn-RS" sz="2000" b="1">
                <a:solidFill>
                  <a:srgbClr val="66FF33"/>
                </a:solidFill>
              </a:rPr>
              <a:t>lobulus parietalis inferior</a:t>
            </a:r>
            <a:r>
              <a:rPr lang="sr-Cyrl-CS" altLang="sr-Latn-RS" sz="2000" b="1">
                <a:solidFill>
                  <a:srgbClr val="66FF33"/>
                </a:solidFill>
              </a:rPr>
              <a:t> (</a:t>
            </a:r>
            <a:r>
              <a:rPr lang="en-US" altLang="en-US" sz="2000" b="1">
                <a:solidFill>
                  <a:srgbClr val="66FF33"/>
                </a:solidFill>
              </a:rPr>
              <a:t>gyrus</a:t>
            </a:r>
            <a:r>
              <a:rPr lang="sr-Latn-CS" altLang="en-US" sz="2000" b="1">
                <a:solidFill>
                  <a:srgbClr val="66FF33"/>
                </a:solidFill>
              </a:rPr>
              <a:t> a</a:t>
            </a:r>
            <a:r>
              <a:rPr lang="en-US" altLang="en-US" sz="2000" b="1">
                <a:solidFill>
                  <a:srgbClr val="66FF33"/>
                </a:solidFill>
              </a:rPr>
              <a:t>ngular</a:t>
            </a:r>
            <a:r>
              <a:rPr lang="sr-Latn-CS" altLang="en-US" sz="2000" b="1">
                <a:solidFill>
                  <a:srgbClr val="66FF33"/>
                </a:solidFill>
              </a:rPr>
              <a:t>is</a:t>
            </a:r>
            <a:r>
              <a:rPr lang="en-US" altLang="en-US" sz="2000" b="1">
                <a:solidFill>
                  <a:srgbClr val="66FF33"/>
                </a:solidFill>
              </a:rPr>
              <a:t> BA 39</a:t>
            </a:r>
            <a:r>
              <a:rPr lang="sr-Cyrl-CS" altLang="en-US" sz="2000" b="1">
                <a:solidFill>
                  <a:srgbClr val="66FF33"/>
                </a:solidFill>
              </a:rPr>
              <a:t> и </a:t>
            </a:r>
            <a:r>
              <a:rPr lang="en-US" altLang="en-US" sz="2000" b="1">
                <a:solidFill>
                  <a:srgbClr val="66FF33"/>
                </a:solidFill>
              </a:rPr>
              <a:t>gyrus</a:t>
            </a:r>
            <a:r>
              <a:rPr lang="sr-Cyrl-CS" altLang="en-US" sz="2000" b="1">
                <a:solidFill>
                  <a:srgbClr val="66FF33"/>
                </a:solidFill>
              </a:rPr>
              <a:t> </a:t>
            </a:r>
            <a:r>
              <a:rPr lang="sr-Latn-CS" altLang="en-US" sz="2000" b="1">
                <a:solidFill>
                  <a:srgbClr val="66FF33"/>
                </a:solidFill>
              </a:rPr>
              <a:t>s</a:t>
            </a:r>
            <a:r>
              <a:rPr lang="en-US" altLang="en-US" sz="2000" b="1">
                <a:solidFill>
                  <a:srgbClr val="66FF33"/>
                </a:solidFill>
              </a:rPr>
              <a:t>upramarginal</a:t>
            </a:r>
            <a:r>
              <a:rPr lang="sr-Latn-CS" altLang="en-US" sz="2000" b="1">
                <a:solidFill>
                  <a:srgbClr val="66FF33"/>
                </a:solidFill>
              </a:rPr>
              <a:t>is</a:t>
            </a:r>
            <a:r>
              <a:rPr lang="sr-Cyrl-CS" altLang="en-US" sz="2000" b="1">
                <a:solidFill>
                  <a:srgbClr val="66FF33"/>
                </a:solidFill>
              </a:rPr>
              <a:t> </a:t>
            </a:r>
            <a:r>
              <a:rPr lang="en-US" altLang="en-US" sz="2000" b="1">
                <a:solidFill>
                  <a:srgbClr val="66FF33"/>
                </a:solidFill>
              </a:rPr>
              <a:t>BA 40</a:t>
            </a:r>
            <a:r>
              <a:rPr lang="sr-Cyrl-CS" altLang="en-US" sz="2000" b="1">
                <a:solidFill>
                  <a:srgbClr val="66FF33"/>
                </a:solidFill>
              </a:rPr>
              <a:t>), задњи део </a:t>
            </a:r>
            <a:r>
              <a:rPr lang="sr-Latn-CS" altLang="en-US" sz="2000" b="1">
                <a:solidFill>
                  <a:srgbClr val="66FF33"/>
                </a:solidFill>
              </a:rPr>
              <a:t>gyrus temporalis superior – Wernicke-</a:t>
            </a:r>
            <a:r>
              <a:rPr lang="en-US" altLang="en-US" sz="2000" b="1">
                <a:solidFill>
                  <a:srgbClr val="66FF33"/>
                </a:solidFill>
              </a:rPr>
              <a:t>о</a:t>
            </a:r>
            <a:r>
              <a:rPr lang="sr-Cyrl-CS" altLang="en-US" sz="2000" b="1">
                <a:solidFill>
                  <a:srgbClr val="66FF33"/>
                </a:solidFill>
              </a:rPr>
              <a:t>во поље (ареа 22)</a:t>
            </a:r>
            <a:endParaRPr lang="en-US" altLang="en-US" sz="2000" b="1">
              <a:solidFill>
                <a:srgbClr val="66FF33"/>
              </a:solidFill>
            </a:endParaRPr>
          </a:p>
          <a:p>
            <a:pPr>
              <a:spcBef>
                <a:spcPct val="0"/>
              </a:spcBef>
              <a:buSzTx/>
              <a:buFontTx/>
              <a:buNone/>
            </a:pPr>
            <a:endParaRPr lang="en-US" altLang="en-US" sz="2000" b="1">
              <a:solidFill>
                <a:srgbClr val="66FF33"/>
              </a:solidFill>
            </a:endParaRPr>
          </a:p>
          <a:p>
            <a:pPr>
              <a:spcBef>
                <a:spcPct val="0"/>
              </a:spcBef>
              <a:buSzTx/>
              <a:buFontTx/>
              <a:buNone/>
            </a:pPr>
            <a:endParaRPr lang="sr-Latn-CS" altLang="en-US" sz="2000" b="1">
              <a:solidFill>
                <a:srgbClr val="FFFFFF"/>
              </a:solidFill>
            </a:endParaRPr>
          </a:p>
          <a:p>
            <a:pPr>
              <a:spcBef>
                <a:spcPct val="0"/>
              </a:spcBef>
              <a:buSzTx/>
              <a:buFontTx/>
              <a:buNone/>
            </a:pPr>
            <a:r>
              <a:rPr lang="en-US" altLang="en-US" sz="2000" b="1">
                <a:solidFill>
                  <a:srgbClr val="FFFFFF"/>
                </a:solidFill>
              </a:rPr>
              <a:t> </a:t>
            </a:r>
            <a:endParaRPr lang="en-US" altLang="en-US" b="1">
              <a:solidFill>
                <a:srgbClr val="FFFFFF"/>
              </a:solidFill>
            </a:endParaRPr>
          </a:p>
          <a:p>
            <a:pPr>
              <a:spcBef>
                <a:spcPct val="50000"/>
              </a:spcBef>
              <a:buSzTx/>
              <a:buFontTx/>
              <a:buNone/>
            </a:pPr>
            <a:endParaRPr lang="en-US" altLang="sr-Latn-RS" sz="2000" b="1">
              <a:solidFill>
                <a:srgbClr val="66FF33"/>
              </a:solidFill>
            </a:endParaRPr>
          </a:p>
        </p:txBody>
      </p:sp>
      <p:sp>
        <p:nvSpPr>
          <p:cNvPr id="140301" name="Text Box 26">
            <a:extLst>
              <a:ext uri="{FF2B5EF4-FFF2-40B4-BE49-F238E27FC236}">
                <a16:creationId xmlns:a16="http://schemas.microsoft.com/office/drawing/2014/main" id="{6E4B7B76-7C21-4511-AF08-20FC31E509AA}"/>
              </a:ext>
            </a:extLst>
          </p:cNvPr>
          <p:cNvSpPr txBox="1">
            <a:spLocks noChangeArrowheads="1"/>
          </p:cNvSpPr>
          <p:nvPr/>
        </p:nvSpPr>
        <p:spPr bwMode="auto">
          <a:xfrm>
            <a:off x="0" y="2060575"/>
            <a:ext cx="169227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50000"/>
              </a:spcBef>
              <a:buSzTx/>
              <a:buFontTx/>
              <a:buNone/>
            </a:pPr>
            <a:r>
              <a:rPr lang="sr-Cyrl-CS" altLang="sr-Latn-RS" sz="1600" b="1">
                <a:solidFill>
                  <a:srgbClr val="66FF33"/>
                </a:solidFill>
              </a:rPr>
              <a:t>овај део хемисфере је важан за процесе говора, читања, писања и визуоспација-лне оријентације</a:t>
            </a:r>
            <a:endParaRPr lang="en-US" altLang="sr-Latn-RS" sz="1600" b="1">
              <a:solidFill>
                <a:srgbClr val="66FF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05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20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6" grpId="0" autoUpdateAnimBg="0"/>
      <p:bldP spid="920587"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4">
            <a:extLst>
              <a:ext uri="{FF2B5EF4-FFF2-40B4-BE49-F238E27FC236}">
                <a16:creationId xmlns:a16="http://schemas.microsoft.com/office/drawing/2014/main" id="{1DB0C818-300D-41D7-B1DB-BC32223A6D62}"/>
              </a:ext>
            </a:extLst>
          </p:cNvPr>
          <p:cNvSpPr>
            <a:spLocks noGrp="1" noChangeArrowheads="1"/>
          </p:cNvSpPr>
          <p:nvPr>
            <p:ph type="title"/>
          </p:nvPr>
        </p:nvSpPr>
        <p:spPr/>
        <p:txBody>
          <a:bodyPr>
            <a:normAutofit fontScale="90000"/>
          </a:bodyPr>
          <a:lstStyle/>
          <a:p>
            <a:pPr eaLnBrk="1" hangingPunct="1"/>
            <a:r>
              <a:rPr lang="en-US" altLang="sr-Latn-RS" sz="3200">
                <a:solidFill>
                  <a:srgbClr val="DC5900"/>
                </a:solidFill>
              </a:rPr>
              <a:t>Werni</a:t>
            </a:r>
            <a:r>
              <a:rPr lang="sr-Latn-CS" altLang="sr-Latn-RS" sz="3200">
                <a:solidFill>
                  <a:srgbClr val="DC5900"/>
                </a:solidFill>
              </a:rPr>
              <a:t>c</a:t>
            </a:r>
            <a:r>
              <a:rPr lang="en-US" altLang="sr-Latn-RS" sz="3200">
                <a:solidFill>
                  <a:srgbClr val="DC5900"/>
                </a:solidFill>
              </a:rPr>
              <a:t>ke</a:t>
            </a:r>
            <a:r>
              <a:rPr lang="sr-Latn-CS" altLang="sr-Latn-RS" sz="3200">
                <a:solidFill>
                  <a:srgbClr val="DC5900"/>
                </a:solidFill>
              </a:rPr>
              <a:t>-</a:t>
            </a:r>
            <a:r>
              <a:rPr lang="sr-Cyrl-CS" altLang="sr-Latn-RS" sz="3200">
                <a:solidFill>
                  <a:srgbClr val="DC5900"/>
                </a:solidFill>
              </a:rPr>
              <a:t>ово</a:t>
            </a:r>
            <a:br>
              <a:rPr lang="sr-Cyrl-CS" altLang="sr-Latn-RS" sz="3200">
                <a:solidFill>
                  <a:srgbClr val="DC5900"/>
                </a:solidFill>
              </a:rPr>
            </a:br>
            <a:r>
              <a:rPr lang="sr-Cyrl-CS" altLang="sr-Latn-RS" sz="3200">
                <a:solidFill>
                  <a:srgbClr val="DC5900"/>
                </a:solidFill>
              </a:rPr>
              <a:t>поље</a:t>
            </a:r>
            <a:br>
              <a:rPr lang="en-US" altLang="sr-Latn-RS" sz="3200">
                <a:solidFill>
                  <a:srgbClr val="DC5900"/>
                </a:solidFill>
              </a:rPr>
            </a:br>
            <a:endParaRPr lang="en-US" altLang="sr-Latn-RS" sz="3200">
              <a:solidFill>
                <a:srgbClr val="DC5900"/>
              </a:solidFill>
            </a:endParaRPr>
          </a:p>
        </p:txBody>
      </p:sp>
      <p:sp>
        <p:nvSpPr>
          <p:cNvPr id="141315" name="Rectangle 5">
            <a:extLst>
              <a:ext uri="{FF2B5EF4-FFF2-40B4-BE49-F238E27FC236}">
                <a16:creationId xmlns:a16="http://schemas.microsoft.com/office/drawing/2014/main" id="{91CA4CCE-214B-4196-8A8A-64672635CA69}"/>
              </a:ext>
            </a:extLst>
          </p:cNvPr>
          <p:cNvSpPr>
            <a:spLocks noGrp="1" noChangeArrowheads="1"/>
          </p:cNvSpPr>
          <p:nvPr>
            <p:ph type="body" sz="half" idx="1"/>
          </p:nvPr>
        </p:nvSpPr>
        <p:spPr>
          <a:xfrm>
            <a:off x="0" y="1600200"/>
            <a:ext cx="4427538" cy="4852988"/>
          </a:xfrm>
        </p:spPr>
        <p:txBody>
          <a:bodyPr/>
          <a:lstStyle/>
          <a:p>
            <a:pPr eaLnBrk="1" hangingPunct="1">
              <a:lnSpc>
                <a:spcPct val="90000"/>
              </a:lnSpc>
            </a:pPr>
            <a:r>
              <a:rPr lang="sr-Cyrl-CS" altLang="sr-Latn-RS" sz="2000"/>
              <a:t>Слушни или акустички центар за говор </a:t>
            </a:r>
            <a:r>
              <a:rPr lang="en-US" altLang="sr-Latn-RS" sz="2000"/>
              <a:t> (Wernicke</a:t>
            </a:r>
            <a:r>
              <a:rPr lang="sr-Cyrl-CS" altLang="sr-Latn-RS" sz="2000"/>
              <a:t>-</a:t>
            </a:r>
            <a:r>
              <a:rPr lang="en-US" altLang="sr-Latn-RS" sz="2000"/>
              <a:t>o</a:t>
            </a:r>
            <a:r>
              <a:rPr lang="sr-Cyrl-CS" altLang="sr-Latn-RS" sz="2000"/>
              <a:t>в</a:t>
            </a:r>
            <a:r>
              <a:rPr lang="en-US" altLang="sr-Latn-RS" sz="2000"/>
              <a:t> </a:t>
            </a:r>
            <a:r>
              <a:rPr lang="sr-Cyrl-CS" altLang="sr-Latn-RS" sz="2000"/>
              <a:t>центар</a:t>
            </a:r>
            <a:r>
              <a:rPr lang="en-US" altLang="sr-Latn-RS" sz="2000"/>
              <a:t>) je a</a:t>
            </a:r>
            <a:r>
              <a:rPr lang="sr-Cyrl-CS" altLang="sr-Latn-RS" sz="2000"/>
              <a:t>социјациони центар који се налази у задњој трећини горње слепоочне вијуге</a:t>
            </a:r>
            <a:r>
              <a:rPr lang="en-US" altLang="sr-Latn-RS" sz="2000"/>
              <a:t> (gyrus temporalis superior). </a:t>
            </a:r>
            <a:endParaRPr lang="sr-Cyrl-CS" altLang="sr-Latn-RS" sz="2000"/>
          </a:p>
          <a:p>
            <a:pPr eaLnBrk="1" hangingPunct="1">
              <a:lnSpc>
                <a:spcPct val="90000"/>
              </a:lnSpc>
            </a:pPr>
            <a:r>
              <a:rPr lang="sr-Cyrl-CS" altLang="sr-Latn-RS" sz="2000"/>
              <a:t>Код оштечења овог центра настаје такозвана сензорна афазија</a:t>
            </a:r>
            <a:r>
              <a:rPr lang="en-US" altLang="sr-Latn-RS" sz="2000"/>
              <a:t>, </a:t>
            </a:r>
            <a:r>
              <a:rPr lang="sr-Cyrl-CS" altLang="sr-Latn-RS" sz="2000"/>
              <a:t>при којој болесник не разуме туђи говор и значење речи</a:t>
            </a:r>
            <a:r>
              <a:rPr lang="en-US" altLang="sr-Latn-RS" sz="2000"/>
              <a:t>. </a:t>
            </a:r>
            <a:endParaRPr lang="sr-Latn-CS" altLang="sr-Latn-RS" sz="2000"/>
          </a:p>
          <a:p>
            <a:pPr eaLnBrk="1" hangingPunct="1">
              <a:lnSpc>
                <a:spcPct val="90000"/>
              </a:lnSpc>
            </a:pPr>
            <a:r>
              <a:rPr lang="sr-Cyrl-CS" altLang="sr-Latn-RS" sz="2000"/>
              <a:t>Говор болесника је такође измењен</a:t>
            </a:r>
            <a:r>
              <a:rPr lang="en-US" altLang="sr-Latn-RS" sz="2000"/>
              <a:t> ( </a:t>
            </a:r>
            <a:r>
              <a:rPr lang="sr-Cyrl-CS" altLang="sr-Latn-RS" sz="2000"/>
              <a:t>погрешна употреба падежа или читавих речи, измењен ред речи у реченици......</a:t>
            </a:r>
            <a:r>
              <a:rPr lang="en-US" altLang="sr-Latn-RS" sz="2000"/>
              <a:t>)</a:t>
            </a:r>
          </a:p>
        </p:txBody>
      </p:sp>
      <p:pic>
        <p:nvPicPr>
          <p:cNvPr id="141316" name="Picture 10" descr="1-8">
            <a:extLst>
              <a:ext uri="{FF2B5EF4-FFF2-40B4-BE49-F238E27FC236}">
                <a16:creationId xmlns:a16="http://schemas.microsoft.com/office/drawing/2014/main" id="{7851AEE7-1621-479A-AB55-C5C8922057DA}"/>
              </a:ext>
            </a:extLst>
          </p:cNvPr>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l="13318" t="33333" r="14771" b="4987"/>
          <a:stretch>
            <a:fillRect/>
          </a:stretch>
        </p:blipFill>
        <p:spPr>
          <a:xfrm>
            <a:off x="4643438" y="1916113"/>
            <a:ext cx="4038600" cy="3578225"/>
          </a:xfrm>
          <a:noFill/>
        </p:spPr>
      </p:pic>
      <p:sp>
        <p:nvSpPr>
          <p:cNvPr id="1035275" name="Freeform 11">
            <a:extLst>
              <a:ext uri="{FF2B5EF4-FFF2-40B4-BE49-F238E27FC236}">
                <a16:creationId xmlns:a16="http://schemas.microsoft.com/office/drawing/2014/main" id="{75FFD0D0-3946-462C-8898-41746A9935F4}"/>
              </a:ext>
            </a:extLst>
          </p:cNvPr>
          <p:cNvSpPr>
            <a:spLocks/>
          </p:cNvSpPr>
          <p:nvPr/>
        </p:nvSpPr>
        <p:spPr bwMode="auto">
          <a:xfrm>
            <a:off x="6588125" y="2565400"/>
            <a:ext cx="1081088" cy="576263"/>
          </a:xfrm>
          <a:custGeom>
            <a:avLst/>
            <a:gdLst>
              <a:gd name="T0" fmla="*/ 39244926 w 1208"/>
              <a:gd name="T1" fmla="*/ 347672591 h 505"/>
              <a:gd name="T2" fmla="*/ 58467351 w 1208"/>
              <a:gd name="T3" fmla="*/ 433613374 h 505"/>
              <a:gd name="T4" fmla="*/ 66476173 w 1208"/>
              <a:gd name="T5" fmla="*/ 472678299 h 505"/>
              <a:gd name="T6" fmla="*/ 75285966 w 1208"/>
              <a:gd name="T7" fmla="*/ 493512774 h 505"/>
              <a:gd name="T8" fmla="*/ 84897626 w 1208"/>
              <a:gd name="T9" fmla="*/ 516951273 h 505"/>
              <a:gd name="T10" fmla="*/ 97712277 w 1208"/>
              <a:gd name="T11" fmla="*/ 539087760 h 505"/>
              <a:gd name="T12" fmla="*/ 121739637 w 1208"/>
              <a:gd name="T13" fmla="*/ 593776831 h 505"/>
              <a:gd name="T14" fmla="*/ 126545467 w 1208"/>
              <a:gd name="T15" fmla="*/ 625028543 h 505"/>
              <a:gd name="T16" fmla="*/ 161785535 w 1208"/>
              <a:gd name="T17" fmla="*/ 618518483 h 505"/>
              <a:gd name="T18" fmla="*/ 280321286 w 1208"/>
              <a:gd name="T19" fmla="*/ 579453557 h 505"/>
              <a:gd name="T20" fmla="*/ 378033563 w 1208"/>
              <a:gd name="T21" fmla="*/ 614611306 h 505"/>
              <a:gd name="T22" fmla="*/ 448514594 w 1208"/>
              <a:gd name="T23" fmla="*/ 579453557 h 505"/>
              <a:gd name="T24" fmla="*/ 515791738 w 1208"/>
              <a:gd name="T25" fmla="*/ 582057581 h 505"/>
              <a:gd name="T26" fmla="*/ 606295271 w 1208"/>
              <a:gd name="T27" fmla="*/ 621122507 h 505"/>
              <a:gd name="T28" fmla="*/ 656752906 w 1208"/>
              <a:gd name="T29" fmla="*/ 644561006 h 505"/>
              <a:gd name="T30" fmla="*/ 715220257 w 1208"/>
              <a:gd name="T31" fmla="*/ 652374219 h 505"/>
              <a:gd name="T32" fmla="*/ 782497401 w 1208"/>
              <a:gd name="T33" fmla="*/ 622424519 h 505"/>
              <a:gd name="T34" fmla="*/ 828149206 w 1208"/>
              <a:gd name="T35" fmla="*/ 536482595 h 505"/>
              <a:gd name="T36" fmla="*/ 861788225 w 1208"/>
              <a:gd name="T37" fmla="*/ 458353885 h 505"/>
              <a:gd name="T38" fmla="*/ 901834123 w 1208"/>
              <a:gd name="T39" fmla="*/ 367203913 h 505"/>
              <a:gd name="T40" fmla="*/ 923458568 w 1208"/>
              <a:gd name="T41" fmla="*/ 296888415 h 505"/>
              <a:gd name="T42" fmla="*/ 930667313 w 1208"/>
              <a:gd name="T43" fmla="*/ 253917453 h 505"/>
              <a:gd name="T44" fmla="*/ 950689814 w 1208"/>
              <a:gd name="T45" fmla="*/ 156257421 h 505"/>
              <a:gd name="T46" fmla="*/ 945083908 w 1208"/>
              <a:gd name="T47" fmla="*/ 87243936 h 505"/>
              <a:gd name="T48" fmla="*/ 919454605 w 1208"/>
              <a:gd name="T49" fmla="*/ 74222674 h 505"/>
              <a:gd name="T50" fmla="*/ 853778509 w 1208"/>
              <a:gd name="T51" fmla="*/ 13021262 h 505"/>
              <a:gd name="T52" fmla="*/ 787302336 w 1208"/>
              <a:gd name="T53" fmla="*/ 16927298 h 505"/>
              <a:gd name="T54" fmla="*/ 676776302 w 1208"/>
              <a:gd name="T55" fmla="*/ 13021262 h 505"/>
              <a:gd name="T56" fmla="*/ 597485478 w 1208"/>
              <a:gd name="T57" fmla="*/ 13021262 h 505"/>
              <a:gd name="T58" fmla="*/ 551832778 w 1208"/>
              <a:gd name="T59" fmla="*/ 7813213 h 505"/>
              <a:gd name="T60" fmla="*/ 549429863 w 1208"/>
              <a:gd name="T61" fmla="*/ 59898260 h 505"/>
              <a:gd name="T62" fmla="*/ 549429863 w 1208"/>
              <a:gd name="T63" fmla="*/ 118494507 h 505"/>
              <a:gd name="T64" fmla="*/ 546225977 w 1208"/>
              <a:gd name="T65" fmla="*/ 235688144 h 505"/>
              <a:gd name="T66" fmla="*/ 531809382 w 1208"/>
              <a:gd name="T67" fmla="*/ 290378355 h 505"/>
              <a:gd name="T68" fmla="*/ 513388824 w 1208"/>
              <a:gd name="T69" fmla="*/ 347672591 h 505"/>
              <a:gd name="T70" fmla="*/ 489361464 w 1208"/>
              <a:gd name="T71" fmla="*/ 390642412 h 505"/>
              <a:gd name="T72" fmla="*/ 460528274 w 1208"/>
              <a:gd name="T73" fmla="*/ 388038387 h 505"/>
              <a:gd name="T74" fmla="*/ 251488096 w 1208"/>
              <a:gd name="T75" fmla="*/ 395851601 h 505"/>
              <a:gd name="T76" fmla="*/ 184210952 w 1208"/>
              <a:gd name="T77" fmla="*/ 384132351 h 505"/>
              <a:gd name="T78" fmla="*/ 142563110 w 1208"/>
              <a:gd name="T79" fmla="*/ 367203913 h 505"/>
              <a:gd name="T80" fmla="*/ 116132836 w 1208"/>
              <a:gd name="T81" fmla="*/ 321628926 h 505"/>
              <a:gd name="T82" fmla="*/ 109725957 w 1208"/>
              <a:gd name="T83" fmla="*/ 298190427 h 505"/>
              <a:gd name="T84" fmla="*/ 85698598 w 1208"/>
              <a:gd name="T85" fmla="*/ 230478954 h 505"/>
              <a:gd name="T86" fmla="*/ 85698598 w 1208"/>
              <a:gd name="T87" fmla="*/ 218759705 h 505"/>
              <a:gd name="T88" fmla="*/ 70481031 w 1208"/>
              <a:gd name="T89" fmla="*/ 187509134 h 505"/>
              <a:gd name="T90" fmla="*/ 3203887 w 1208"/>
              <a:gd name="T91" fmla="*/ 239594180 h 505"/>
              <a:gd name="T92" fmla="*/ 18421453 w 1208"/>
              <a:gd name="T93" fmla="*/ 282565142 h 505"/>
              <a:gd name="T94" fmla="*/ 39244926 w 1208"/>
              <a:gd name="T95" fmla="*/ 347672591 h 50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08"/>
              <a:gd name="T145" fmla="*/ 0 h 505"/>
              <a:gd name="T146" fmla="*/ 1208 w 1208"/>
              <a:gd name="T147" fmla="*/ 505 h 50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08" h="505">
                <a:moveTo>
                  <a:pt x="49" y="267"/>
                </a:moveTo>
                <a:cubicBezTo>
                  <a:pt x="71" y="333"/>
                  <a:pt x="42" y="263"/>
                  <a:pt x="73" y="333"/>
                </a:cubicBezTo>
                <a:cubicBezTo>
                  <a:pt x="78" y="349"/>
                  <a:pt x="80" y="355"/>
                  <a:pt x="83" y="363"/>
                </a:cubicBezTo>
                <a:cubicBezTo>
                  <a:pt x="86" y="371"/>
                  <a:pt x="90" y="373"/>
                  <a:pt x="94" y="379"/>
                </a:cubicBezTo>
                <a:cubicBezTo>
                  <a:pt x="97" y="385"/>
                  <a:pt x="101" y="391"/>
                  <a:pt x="106" y="397"/>
                </a:cubicBezTo>
                <a:cubicBezTo>
                  <a:pt x="111" y="403"/>
                  <a:pt x="114" y="404"/>
                  <a:pt x="122" y="414"/>
                </a:cubicBezTo>
                <a:cubicBezTo>
                  <a:pt x="159" y="439"/>
                  <a:pt x="113" y="437"/>
                  <a:pt x="152" y="456"/>
                </a:cubicBezTo>
                <a:cubicBezTo>
                  <a:pt x="160" y="464"/>
                  <a:pt x="150" y="477"/>
                  <a:pt x="158" y="480"/>
                </a:cubicBezTo>
                <a:cubicBezTo>
                  <a:pt x="166" y="483"/>
                  <a:pt x="170" y="481"/>
                  <a:pt x="202" y="475"/>
                </a:cubicBezTo>
                <a:cubicBezTo>
                  <a:pt x="234" y="476"/>
                  <a:pt x="305" y="446"/>
                  <a:pt x="350" y="445"/>
                </a:cubicBezTo>
                <a:cubicBezTo>
                  <a:pt x="395" y="444"/>
                  <a:pt x="437" y="472"/>
                  <a:pt x="472" y="472"/>
                </a:cubicBezTo>
                <a:cubicBezTo>
                  <a:pt x="531" y="473"/>
                  <a:pt x="512" y="447"/>
                  <a:pt x="560" y="445"/>
                </a:cubicBezTo>
                <a:cubicBezTo>
                  <a:pt x="589" y="441"/>
                  <a:pt x="611" y="442"/>
                  <a:pt x="644" y="447"/>
                </a:cubicBezTo>
                <a:cubicBezTo>
                  <a:pt x="677" y="452"/>
                  <a:pt x="728" y="469"/>
                  <a:pt x="757" y="477"/>
                </a:cubicBezTo>
                <a:cubicBezTo>
                  <a:pt x="776" y="478"/>
                  <a:pt x="820" y="495"/>
                  <a:pt x="820" y="495"/>
                </a:cubicBezTo>
                <a:cubicBezTo>
                  <a:pt x="841" y="496"/>
                  <a:pt x="867" y="505"/>
                  <a:pt x="893" y="501"/>
                </a:cubicBezTo>
                <a:cubicBezTo>
                  <a:pt x="919" y="498"/>
                  <a:pt x="954" y="493"/>
                  <a:pt x="977" y="478"/>
                </a:cubicBezTo>
                <a:cubicBezTo>
                  <a:pt x="986" y="477"/>
                  <a:pt x="1018" y="422"/>
                  <a:pt x="1034" y="412"/>
                </a:cubicBezTo>
                <a:cubicBezTo>
                  <a:pt x="1046" y="391"/>
                  <a:pt x="1064" y="378"/>
                  <a:pt x="1076" y="352"/>
                </a:cubicBezTo>
                <a:cubicBezTo>
                  <a:pt x="1091" y="330"/>
                  <a:pt x="1113" y="303"/>
                  <a:pt x="1126" y="282"/>
                </a:cubicBezTo>
                <a:cubicBezTo>
                  <a:pt x="1136" y="260"/>
                  <a:pt x="1149" y="239"/>
                  <a:pt x="1153" y="228"/>
                </a:cubicBezTo>
                <a:cubicBezTo>
                  <a:pt x="1159" y="214"/>
                  <a:pt x="1156" y="213"/>
                  <a:pt x="1162" y="195"/>
                </a:cubicBezTo>
                <a:cubicBezTo>
                  <a:pt x="1179" y="170"/>
                  <a:pt x="1171" y="144"/>
                  <a:pt x="1187" y="120"/>
                </a:cubicBezTo>
                <a:cubicBezTo>
                  <a:pt x="1176" y="76"/>
                  <a:pt x="1208" y="95"/>
                  <a:pt x="1180" y="67"/>
                </a:cubicBezTo>
                <a:cubicBezTo>
                  <a:pt x="1170" y="53"/>
                  <a:pt x="1167" y="66"/>
                  <a:pt x="1148" y="57"/>
                </a:cubicBezTo>
                <a:cubicBezTo>
                  <a:pt x="1129" y="48"/>
                  <a:pt x="1094" y="17"/>
                  <a:pt x="1066" y="10"/>
                </a:cubicBezTo>
                <a:cubicBezTo>
                  <a:pt x="1038" y="3"/>
                  <a:pt x="1020" y="13"/>
                  <a:pt x="983" y="13"/>
                </a:cubicBezTo>
                <a:cubicBezTo>
                  <a:pt x="946" y="13"/>
                  <a:pt x="884" y="10"/>
                  <a:pt x="845" y="10"/>
                </a:cubicBezTo>
                <a:cubicBezTo>
                  <a:pt x="819" y="1"/>
                  <a:pt x="772" y="19"/>
                  <a:pt x="746" y="10"/>
                </a:cubicBezTo>
                <a:cubicBezTo>
                  <a:pt x="720" y="8"/>
                  <a:pt x="699" y="0"/>
                  <a:pt x="689" y="6"/>
                </a:cubicBezTo>
                <a:cubicBezTo>
                  <a:pt x="679" y="12"/>
                  <a:pt x="686" y="32"/>
                  <a:pt x="686" y="46"/>
                </a:cubicBezTo>
                <a:cubicBezTo>
                  <a:pt x="688" y="60"/>
                  <a:pt x="686" y="61"/>
                  <a:pt x="686" y="91"/>
                </a:cubicBezTo>
                <a:cubicBezTo>
                  <a:pt x="685" y="113"/>
                  <a:pt x="686" y="159"/>
                  <a:pt x="682" y="181"/>
                </a:cubicBezTo>
                <a:cubicBezTo>
                  <a:pt x="678" y="203"/>
                  <a:pt x="671" y="209"/>
                  <a:pt x="664" y="223"/>
                </a:cubicBezTo>
                <a:cubicBezTo>
                  <a:pt x="661" y="243"/>
                  <a:pt x="641" y="267"/>
                  <a:pt x="641" y="267"/>
                </a:cubicBezTo>
                <a:cubicBezTo>
                  <a:pt x="632" y="277"/>
                  <a:pt x="620" y="297"/>
                  <a:pt x="611" y="300"/>
                </a:cubicBezTo>
                <a:cubicBezTo>
                  <a:pt x="600" y="305"/>
                  <a:pt x="624" y="297"/>
                  <a:pt x="575" y="298"/>
                </a:cubicBezTo>
                <a:cubicBezTo>
                  <a:pt x="526" y="298"/>
                  <a:pt x="371" y="304"/>
                  <a:pt x="314" y="304"/>
                </a:cubicBezTo>
                <a:cubicBezTo>
                  <a:pt x="257" y="304"/>
                  <a:pt x="253" y="299"/>
                  <a:pt x="230" y="295"/>
                </a:cubicBezTo>
                <a:cubicBezTo>
                  <a:pt x="207" y="291"/>
                  <a:pt x="192" y="290"/>
                  <a:pt x="178" y="282"/>
                </a:cubicBezTo>
                <a:cubicBezTo>
                  <a:pt x="164" y="274"/>
                  <a:pt x="152" y="256"/>
                  <a:pt x="145" y="247"/>
                </a:cubicBezTo>
                <a:cubicBezTo>
                  <a:pt x="138" y="238"/>
                  <a:pt x="143" y="241"/>
                  <a:pt x="137" y="229"/>
                </a:cubicBezTo>
                <a:cubicBezTo>
                  <a:pt x="117" y="216"/>
                  <a:pt x="127" y="190"/>
                  <a:pt x="107" y="177"/>
                </a:cubicBezTo>
                <a:cubicBezTo>
                  <a:pt x="102" y="167"/>
                  <a:pt x="110" y="173"/>
                  <a:pt x="107" y="168"/>
                </a:cubicBezTo>
                <a:cubicBezTo>
                  <a:pt x="104" y="163"/>
                  <a:pt x="105" y="141"/>
                  <a:pt x="88" y="144"/>
                </a:cubicBezTo>
                <a:cubicBezTo>
                  <a:pt x="71" y="147"/>
                  <a:pt x="15" y="172"/>
                  <a:pt x="4" y="184"/>
                </a:cubicBezTo>
                <a:cubicBezTo>
                  <a:pt x="0" y="190"/>
                  <a:pt x="14" y="211"/>
                  <a:pt x="23" y="217"/>
                </a:cubicBezTo>
                <a:cubicBezTo>
                  <a:pt x="7" y="229"/>
                  <a:pt x="49" y="241"/>
                  <a:pt x="49" y="267"/>
                </a:cubicBezTo>
                <a:close/>
              </a:path>
            </a:pathLst>
          </a:custGeom>
          <a:solidFill>
            <a:srgbClr val="DC5900">
              <a:alpha val="6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318" name="Freeform 12">
            <a:extLst>
              <a:ext uri="{FF2B5EF4-FFF2-40B4-BE49-F238E27FC236}">
                <a16:creationId xmlns:a16="http://schemas.microsoft.com/office/drawing/2014/main" id="{B8788733-E402-402A-91C9-0769BACC5963}"/>
              </a:ext>
            </a:extLst>
          </p:cNvPr>
          <p:cNvSpPr>
            <a:spLocks/>
          </p:cNvSpPr>
          <p:nvPr/>
        </p:nvSpPr>
        <p:spPr bwMode="auto">
          <a:xfrm>
            <a:off x="6588125" y="2492375"/>
            <a:ext cx="649288" cy="431800"/>
          </a:xfrm>
          <a:custGeom>
            <a:avLst/>
            <a:gdLst>
              <a:gd name="T0" fmla="*/ 1018932106 w 365"/>
              <a:gd name="T1" fmla="*/ 171412461 h 249"/>
              <a:gd name="T2" fmla="*/ 6329224 w 365"/>
              <a:gd name="T3" fmla="*/ 309744533 h 249"/>
              <a:gd name="T4" fmla="*/ 34808952 w 365"/>
              <a:gd name="T5" fmla="*/ 640539750 h 249"/>
              <a:gd name="T6" fmla="*/ 120246359 w 365"/>
              <a:gd name="T7" fmla="*/ 667604419 h 249"/>
              <a:gd name="T8" fmla="*/ 439849038 w 365"/>
              <a:gd name="T9" fmla="*/ 748800161 h 249"/>
              <a:gd name="T10" fmla="*/ 930328308 w 365"/>
              <a:gd name="T11" fmla="*/ 721735492 h 249"/>
              <a:gd name="T12" fmla="*/ 1018932106 w 365"/>
              <a:gd name="T13" fmla="*/ 171412461 h 249"/>
              <a:gd name="T14" fmla="*/ 0 60000 65536"/>
              <a:gd name="T15" fmla="*/ 0 60000 65536"/>
              <a:gd name="T16" fmla="*/ 0 60000 65536"/>
              <a:gd name="T17" fmla="*/ 0 60000 65536"/>
              <a:gd name="T18" fmla="*/ 0 60000 65536"/>
              <a:gd name="T19" fmla="*/ 0 60000 65536"/>
              <a:gd name="T20" fmla="*/ 0 60000 65536"/>
              <a:gd name="T21" fmla="*/ 0 w 365"/>
              <a:gd name="T22" fmla="*/ 0 h 249"/>
              <a:gd name="T23" fmla="*/ 365 w 365"/>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5" h="249">
                <a:moveTo>
                  <a:pt x="322" y="57"/>
                </a:moveTo>
                <a:cubicBezTo>
                  <a:pt x="306" y="57"/>
                  <a:pt x="36" y="0"/>
                  <a:pt x="2" y="103"/>
                </a:cubicBezTo>
                <a:cubicBezTo>
                  <a:pt x="5" y="140"/>
                  <a:pt x="0" y="178"/>
                  <a:pt x="11" y="213"/>
                </a:cubicBezTo>
                <a:cubicBezTo>
                  <a:pt x="14" y="222"/>
                  <a:pt x="29" y="219"/>
                  <a:pt x="38" y="222"/>
                </a:cubicBezTo>
                <a:cubicBezTo>
                  <a:pt x="72" y="231"/>
                  <a:pt x="105" y="241"/>
                  <a:pt x="139" y="249"/>
                </a:cubicBezTo>
                <a:cubicBezTo>
                  <a:pt x="191" y="246"/>
                  <a:pt x="243" y="248"/>
                  <a:pt x="294" y="240"/>
                </a:cubicBezTo>
                <a:cubicBezTo>
                  <a:pt x="365" y="230"/>
                  <a:pt x="322" y="61"/>
                  <a:pt x="322" y="57"/>
                </a:cubicBezTo>
                <a:close/>
              </a:path>
            </a:pathLst>
          </a:custGeom>
          <a:solidFill>
            <a:srgbClr val="FFFF00">
              <a:alpha val="6196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35275"/>
                                        </p:tgtEl>
                                        <p:attrNameLst>
                                          <p:attrName>style.visibility</p:attrName>
                                        </p:attrNameLst>
                                      </p:cBhvr>
                                      <p:to>
                                        <p:strVal val="visible"/>
                                      </p:to>
                                    </p:set>
                                    <p:animEffect transition="in" filter="dissolve">
                                      <p:cBhvr>
                                        <p:cTn id="7" dur="500"/>
                                        <p:tgtEl>
                                          <p:spTgt spid="1035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3790302C-93A7-48B4-9F89-0EF846A0D37E}"/>
              </a:ext>
            </a:extLst>
          </p:cNvPr>
          <p:cNvSpPr>
            <a:spLocks noGrp="1" noChangeArrowheads="1"/>
          </p:cNvSpPr>
          <p:nvPr>
            <p:ph type="title"/>
          </p:nvPr>
        </p:nvSpPr>
        <p:spPr>
          <a:xfrm>
            <a:off x="673100" y="195263"/>
            <a:ext cx="7772400" cy="869950"/>
          </a:xfrm>
        </p:spPr>
        <p:txBody>
          <a:bodyPr>
            <a:normAutofit fontScale="90000"/>
          </a:bodyPr>
          <a:lstStyle/>
          <a:p>
            <a:pPr eaLnBrk="1" hangingPunct="1"/>
            <a:r>
              <a:rPr lang="sr-Cyrl-CS" altLang="en-US" b="0" dirty="0">
                <a:solidFill>
                  <a:srgbClr val="FF0000"/>
                </a:solidFill>
              </a:rPr>
              <a:t>Асоцијативна темпорална поља</a:t>
            </a:r>
            <a:endParaRPr lang="en-US" altLang="en-US" b="0" dirty="0">
              <a:solidFill>
                <a:srgbClr val="FF0000"/>
              </a:solidFill>
            </a:endParaRPr>
          </a:p>
        </p:txBody>
      </p:sp>
      <p:pic>
        <p:nvPicPr>
          <p:cNvPr id="142339" name="Picture 3">
            <a:extLst>
              <a:ext uri="{FF2B5EF4-FFF2-40B4-BE49-F238E27FC236}">
                <a16:creationId xmlns:a16="http://schemas.microsoft.com/office/drawing/2014/main" id="{63FF4D95-43DD-4D23-900F-5A22DC750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484313"/>
            <a:ext cx="6107112" cy="4819650"/>
          </a:xfrm>
          <a:prstGeom prst="rect">
            <a:avLst/>
          </a:prstGeom>
          <a:noFill/>
          <a:ln w="9525">
            <a:solidFill>
              <a:srgbClr val="66FF33"/>
            </a:solidFill>
            <a:miter lim="800000"/>
            <a:headEnd/>
            <a:tailEnd/>
          </a:ln>
          <a:extLst>
            <a:ext uri="{909E8E84-426E-40DD-AFC4-6F175D3DCCD1}">
              <a14:hiddenFill xmlns:a14="http://schemas.microsoft.com/office/drawing/2010/main">
                <a:solidFill>
                  <a:srgbClr val="FFFFFF"/>
                </a:solidFill>
              </a14:hiddenFill>
            </a:ext>
          </a:extLst>
        </p:spPr>
      </p:pic>
      <p:sp>
        <p:nvSpPr>
          <p:cNvPr id="693252" name="Text Box 4">
            <a:extLst>
              <a:ext uri="{FF2B5EF4-FFF2-40B4-BE49-F238E27FC236}">
                <a16:creationId xmlns:a16="http://schemas.microsoft.com/office/drawing/2014/main" id="{30447D9B-9528-493C-BF20-0F9767930223}"/>
              </a:ext>
            </a:extLst>
          </p:cNvPr>
          <p:cNvSpPr txBox="1">
            <a:spLocks noChangeArrowheads="1"/>
          </p:cNvSpPr>
          <p:nvPr/>
        </p:nvSpPr>
        <p:spPr bwMode="auto">
          <a:xfrm>
            <a:off x="7562850" y="1773238"/>
            <a:ext cx="15811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1800" b="1">
                <a:solidFill>
                  <a:srgbClr val="66FF33"/>
                </a:solidFill>
                <a:latin typeface="Times" panose="02020603050405020304" pitchFamily="18" charset="0"/>
              </a:rPr>
              <a:t>Wernicke</a:t>
            </a:r>
            <a:r>
              <a:rPr lang="sr-Cyrl-CS" altLang="en-US" sz="1800" b="1">
                <a:solidFill>
                  <a:srgbClr val="66FF33"/>
                </a:solidFill>
                <a:latin typeface="Times" panose="02020603050405020304" pitchFamily="18" charset="0"/>
              </a:rPr>
              <a:t> –ова </a:t>
            </a:r>
            <a:r>
              <a:rPr lang="en-US" altLang="en-US" sz="1800" b="1">
                <a:solidFill>
                  <a:srgbClr val="66FF33"/>
                </a:solidFill>
                <a:latin typeface="Times" panose="02020603050405020304" pitchFamily="18" charset="0"/>
              </a:rPr>
              <a:t> </a:t>
            </a:r>
            <a:r>
              <a:rPr lang="sr-Cyrl-CS" altLang="en-US" sz="1800" b="1">
                <a:solidFill>
                  <a:srgbClr val="66FF33"/>
                </a:solidFill>
                <a:latin typeface="Times" panose="02020603050405020304" pitchFamily="18" charset="0"/>
              </a:rPr>
              <a:t>ар</a:t>
            </a:r>
            <a:r>
              <a:rPr lang="en-US" altLang="en-US" sz="1800" b="1">
                <a:solidFill>
                  <a:srgbClr val="66FF33"/>
                </a:solidFill>
                <a:latin typeface="Times" panose="02020603050405020304" pitchFamily="18" charset="0"/>
              </a:rPr>
              <a:t>ea</a:t>
            </a:r>
          </a:p>
          <a:p>
            <a:pPr algn="ctr">
              <a:spcBef>
                <a:spcPct val="0"/>
              </a:spcBef>
              <a:buSzTx/>
              <a:buFontTx/>
              <a:buNone/>
            </a:pPr>
            <a:r>
              <a:rPr lang="en-US" altLang="en-US" sz="1800" b="1">
                <a:solidFill>
                  <a:srgbClr val="66FF33"/>
                </a:solidFill>
                <a:latin typeface="Times" panose="02020603050405020304" pitchFamily="18" charset="0"/>
              </a:rPr>
              <a:t>(</a:t>
            </a:r>
            <a:r>
              <a:rPr lang="sr-Cyrl-CS" altLang="en-US" sz="1800" b="1">
                <a:solidFill>
                  <a:srgbClr val="66FF33"/>
                </a:solidFill>
                <a:latin typeface="Times" panose="02020603050405020304" pitchFamily="18" charset="0"/>
              </a:rPr>
              <a:t>лева примарна)</a:t>
            </a:r>
            <a:endParaRPr lang="en-US" altLang="en-US" sz="1800" b="1">
              <a:solidFill>
                <a:srgbClr val="66FF33"/>
              </a:solidFill>
              <a:latin typeface="Times" panose="02020603050405020304" pitchFamily="18" charset="0"/>
            </a:endParaRPr>
          </a:p>
          <a:p>
            <a:pPr algn="ctr">
              <a:spcBef>
                <a:spcPct val="0"/>
              </a:spcBef>
              <a:buSzTx/>
              <a:buFontTx/>
              <a:buNone/>
            </a:pPr>
            <a:r>
              <a:rPr lang="en-US" altLang="en-US" sz="1800" b="1">
                <a:solidFill>
                  <a:srgbClr val="66FF33"/>
                </a:solidFill>
                <a:latin typeface="Times" panose="02020603050405020304" pitchFamily="18" charset="0"/>
              </a:rPr>
              <a:t>BA 22</a:t>
            </a:r>
            <a:endParaRPr lang="sr-Cyrl-CS" altLang="en-US" sz="1800" b="1">
              <a:solidFill>
                <a:srgbClr val="66FF33"/>
              </a:solidFill>
              <a:latin typeface="Times" panose="02020603050405020304" pitchFamily="18" charset="0"/>
            </a:endParaRPr>
          </a:p>
          <a:p>
            <a:pPr algn="ctr">
              <a:spcBef>
                <a:spcPct val="0"/>
              </a:spcBef>
              <a:buSzTx/>
              <a:buFontTx/>
              <a:buNone/>
            </a:pPr>
            <a:endParaRPr lang="en-US" altLang="en-US" sz="1800" b="1">
              <a:solidFill>
                <a:srgbClr val="66FF33"/>
              </a:solidFill>
              <a:latin typeface="Times" panose="02020603050405020304" pitchFamily="18" charset="0"/>
            </a:endParaRPr>
          </a:p>
        </p:txBody>
      </p:sp>
      <p:sp>
        <p:nvSpPr>
          <p:cNvPr id="693253" name="Text Box 5">
            <a:extLst>
              <a:ext uri="{FF2B5EF4-FFF2-40B4-BE49-F238E27FC236}">
                <a16:creationId xmlns:a16="http://schemas.microsoft.com/office/drawing/2014/main" id="{49D88A5F-ECF4-4208-8227-4748157D6805}"/>
              </a:ext>
            </a:extLst>
          </p:cNvPr>
          <p:cNvSpPr txBox="1">
            <a:spLocks noChangeArrowheads="1"/>
          </p:cNvSpPr>
          <p:nvPr/>
        </p:nvSpPr>
        <p:spPr bwMode="auto">
          <a:xfrm>
            <a:off x="7380288" y="3933825"/>
            <a:ext cx="1763712"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r>
              <a:rPr lang="en-US" altLang="en-US" sz="1800" b="1">
                <a:solidFill>
                  <a:srgbClr val="66FF33"/>
                </a:solidFill>
                <a:latin typeface="Times" panose="02020603050405020304" pitchFamily="18" charset="0"/>
              </a:rPr>
              <a:t>gy</a:t>
            </a:r>
            <a:r>
              <a:rPr lang="sr-Latn-CS" altLang="en-US" sz="1800" b="1">
                <a:solidFill>
                  <a:srgbClr val="66FF33"/>
                </a:solidFill>
                <a:latin typeface="Times" panose="02020603050405020304" pitchFamily="18" charset="0"/>
              </a:rPr>
              <a:t>rus occipitotempor</a:t>
            </a:r>
            <a:r>
              <a:rPr lang="en-US" altLang="en-US" sz="1800" b="1">
                <a:solidFill>
                  <a:srgbClr val="66FF33"/>
                </a:solidFill>
                <a:latin typeface="Times" panose="02020603050405020304" pitchFamily="18" charset="0"/>
              </a:rPr>
              <a:t>-</a:t>
            </a:r>
            <a:r>
              <a:rPr lang="sr-Latn-CS" altLang="en-US" sz="1800" b="1">
                <a:solidFill>
                  <a:srgbClr val="66FF33"/>
                </a:solidFill>
                <a:latin typeface="Times" panose="02020603050405020304" pitchFamily="18" charset="0"/>
              </a:rPr>
              <a:t>alis lateralis</a:t>
            </a:r>
          </a:p>
          <a:p>
            <a:pPr>
              <a:spcBef>
                <a:spcPct val="0"/>
              </a:spcBef>
              <a:buSzTx/>
              <a:buFontTx/>
              <a:buNone/>
            </a:pPr>
            <a:r>
              <a:rPr lang="en-US" altLang="en-US" sz="1800" b="1">
                <a:solidFill>
                  <a:srgbClr val="66FF33"/>
                </a:solidFill>
                <a:latin typeface="Times" panose="02020603050405020304" pitchFamily="18" charset="0"/>
              </a:rPr>
              <a:t>т</a:t>
            </a:r>
            <a:r>
              <a:rPr lang="sr-Cyrl-CS" altLang="en-US" sz="1800" b="1">
                <a:solidFill>
                  <a:srgbClr val="66FF33"/>
                </a:solidFill>
                <a:latin typeface="Times" panose="02020603050405020304" pitchFamily="18" charset="0"/>
              </a:rPr>
              <a:t>емпорално асоцијативно поље</a:t>
            </a:r>
          </a:p>
          <a:p>
            <a:pPr>
              <a:spcBef>
                <a:spcPct val="0"/>
              </a:spcBef>
              <a:buSzTx/>
              <a:buFontTx/>
              <a:buNone/>
            </a:pPr>
            <a:r>
              <a:rPr lang="en-US" altLang="en-US" sz="1800" b="1">
                <a:solidFill>
                  <a:srgbClr val="66FF33"/>
                </a:solidFill>
                <a:latin typeface="Times" panose="02020603050405020304" pitchFamily="18" charset="0"/>
              </a:rPr>
              <a:t>(</a:t>
            </a:r>
            <a:r>
              <a:rPr lang="sr-Cyrl-CS" altLang="en-US" sz="1800" b="1">
                <a:solidFill>
                  <a:srgbClr val="66FF33"/>
                </a:solidFill>
                <a:latin typeface="Times" panose="02020603050405020304" pitchFamily="18" charset="0"/>
              </a:rPr>
              <a:t>поље за препознавање лица)</a:t>
            </a:r>
            <a:endParaRPr lang="en-US" altLang="en-US" sz="1800" b="1">
              <a:solidFill>
                <a:srgbClr val="66FF33"/>
              </a:solidFill>
              <a:latin typeface="Times" panose="02020603050405020304" pitchFamily="18" charset="0"/>
            </a:endParaRPr>
          </a:p>
        </p:txBody>
      </p:sp>
      <p:sp>
        <p:nvSpPr>
          <p:cNvPr id="693254" name="Text Box 6">
            <a:extLst>
              <a:ext uri="{FF2B5EF4-FFF2-40B4-BE49-F238E27FC236}">
                <a16:creationId xmlns:a16="http://schemas.microsoft.com/office/drawing/2014/main" id="{9CEC4656-3E78-454D-803C-621C27921748}"/>
              </a:ext>
            </a:extLst>
          </p:cNvPr>
          <p:cNvSpPr txBox="1">
            <a:spLocks noChangeArrowheads="1"/>
          </p:cNvSpPr>
          <p:nvPr/>
        </p:nvSpPr>
        <p:spPr bwMode="auto">
          <a:xfrm>
            <a:off x="730250" y="6388100"/>
            <a:ext cx="180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Latn-CS" altLang="en-US" sz="1800" b="1">
                <a:solidFill>
                  <a:srgbClr val="66FF33"/>
                </a:solidFill>
                <a:latin typeface="Times" panose="02020603050405020304" pitchFamily="18" charset="0"/>
              </a:rPr>
              <a:t>polus </a:t>
            </a:r>
            <a:r>
              <a:rPr lang="en-US" altLang="en-US" sz="1800" b="1">
                <a:solidFill>
                  <a:srgbClr val="66FF33"/>
                </a:solidFill>
                <a:latin typeface="Times" panose="02020603050405020304" pitchFamily="18" charset="0"/>
              </a:rPr>
              <a:t>temporal</a:t>
            </a:r>
            <a:r>
              <a:rPr lang="sr-Latn-CS" altLang="en-US" sz="1800" b="1">
                <a:solidFill>
                  <a:srgbClr val="66FF33"/>
                </a:solidFill>
                <a:latin typeface="Times" panose="02020603050405020304" pitchFamily="18" charset="0"/>
              </a:rPr>
              <a:t>is</a:t>
            </a:r>
            <a:endParaRPr lang="en-US" altLang="en-US" sz="1800" b="1">
              <a:solidFill>
                <a:srgbClr val="66FF33"/>
              </a:solidFill>
              <a:latin typeface="Times" panose="02020603050405020304" pitchFamily="18" charset="0"/>
            </a:endParaRPr>
          </a:p>
        </p:txBody>
      </p:sp>
      <p:grpSp>
        <p:nvGrpSpPr>
          <p:cNvPr id="2" name="Group 7">
            <a:extLst>
              <a:ext uri="{FF2B5EF4-FFF2-40B4-BE49-F238E27FC236}">
                <a16:creationId xmlns:a16="http://schemas.microsoft.com/office/drawing/2014/main" id="{2C9A3B53-77B9-4844-95C3-E979566A7AC0}"/>
              </a:ext>
            </a:extLst>
          </p:cNvPr>
          <p:cNvGrpSpPr>
            <a:grpSpLocks/>
          </p:cNvGrpSpPr>
          <p:nvPr/>
        </p:nvGrpSpPr>
        <p:grpSpPr bwMode="auto">
          <a:xfrm>
            <a:off x="1758950" y="4202113"/>
            <a:ext cx="2398713" cy="2227262"/>
            <a:chOff x="1108" y="2647"/>
            <a:chExt cx="1511" cy="1403"/>
          </a:xfrm>
        </p:grpSpPr>
        <p:sp>
          <p:nvSpPr>
            <p:cNvPr id="142348" name="Freeform 8">
              <a:extLst>
                <a:ext uri="{FF2B5EF4-FFF2-40B4-BE49-F238E27FC236}">
                  <a16:creationId xmlns:a16="http://schemas.microsoft.com/office/drawing/2014/main" id="{05B501CB-4F7D-44C9-9A09-4C3AE375E6F6}"/>
                </a:ext>
              </a:extLst>
            </p:cNvPr>
            <p:cNvSpPr>
              <a:spLocks/>
            </p:cNvSpPr>
            <p:nvPr/>
          </p:nvSpPr>
          <p:spPr bwMode="auto">
            <a:xfrm>
              <a:off x="1867" y="2647"/>
              <a:ext cx="752" cy="784"/>
            </a:xfrm>
            <a:custGeom>
              <a:avLst/>
              <a:gdLst>
                <a:gd name="T0" fmla="*/ 384 w 752"/>
                <a:gd name="T1" fmla="*/ 326 h 784"/>
                <a:gd name="T2" fmla="*/ 369 w 752"/>
                <a:gd name="T3" fmla="*/ 199 h 784"/>
                <a:gd name="T4" fmla="*/ 182 w 752"/>
                <a:gd name="T5" fmla="*/ 57 h 784"/>
                <a:gd name="T6" fmla="*/ 77 w 752"/>
                <a:gd name="T7" fmla="*/ 50 h 784"/>
                <a:gd name="T8" fmla="*/ 10 w 752"/>
                <a:gd name="T9" fmla="*/ 356 h 784"/>
                <a:gd name="T10" fmla="*/ 137 w 752"/>
                <a:gd name="T11" fmla="*/ 611 h 784"/>
                <a:gd name="T12" fmla="*/ 249 w 752"/>
                <a:gd name="T13" fmla="*/ 663 h 784"/>
                <a:gd name="T14" fmla="*/ 451 w 752"/>
                <a:gd name="T15" fmla="*/ 693 h 784"/>
                <a:gd name="T16" fmla="*/ 638 w 752"/>
                <a:gd name="T17" fmla="*/ 775 h 784"/>
                <a:gd name="T18" fmla="*/ 750 w 752"/>
                <a:gd name="T19" fmla="*/ 753 h 784"/>
                <a:gd name="T20" fmla="*/ 653 w 752"/>
                <a:gd name="T21" fmla="*/ 678 h 784"/>
                <a:gd name="T22" fmla="*/ 556 w 752"/>
                <a:gd name="T23" fmla="*/ 596 h 784"/>
                <a:gd name="T24" fmla="*/ 421 w 752"/>
                <a:gd name="T25" fmla="*/ 558 h 784"/>
                <a:gd name="T26" fmla="*/ 302 w 752"/>
                <a:gd name="T27" fmla="*/ 491 h 784"/>
                <a:gd name="T28" fmla="*/ 257 w 752"/>
                <a:gd name="T29" fmla="*/ 386 h 784"/>
                <a:gd name="T30" fmla="*/ 339 w 752"/>
                <a:gd name="T31" fmla="*/ 349 h 784"/>
                <a:gd name="T32" fmla="*/ 384 w 752"/>
                <a:gd name="T33" fmla="*/ 326 h 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2"/>
                <a:gd name="T52" fmla="*/ 0 h 784"/>
                <a:gd name="T53" fmla="*/ 752 w 752"/>
                <a:gd name="T54" fmla="*/ 784 h 7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2" h="784">
                  <a:moveTo>
                    <a:pt x="384" y="326"/>
                  </a:moveTo>
                  <a:cubicBezTo>
                    <a:pt x="388" y="301"/>
                    <a:pt x="402" y="243"/>
                    <a:pt x="369" y="199"/>
                  </a:cubicBezTo>
                  <a:cubicBezTo>
                    <a:pt x="335" y="154"/>
                    <a:pt x="230" y="81"/>
                    <a:pt x="182" y="57"/>
                  </a:cubicBezTo>
                  <a:cubicBezTo>
                    <a:pt x="133" y="32"/>
                    <a:pt x="105" y="0"/>
                    <a:pt x="77" y="50"/>
                  </a:cubicBezTo>
                  <a:cubicBezTo>
                    <a:pt x="48" y="99"/>
                    <a:pt x="0" y="262"/>
                    <a:pt x="10" y="356"/>
                  </a:cubicBezTo>
                  <a:cubicBezTo>
                    <a:pt x="19" y="449"/>
                    <a:pt x="97" y="559"/>
                    <a:pt x="137" y="611"/>
                  </a:cubicBezTo>
                  <a:cubicBezTo>
                    <a:pt x="176" y="662"/>
                    <a:pt x="196" y="649"/>
                    <a:pt x="249" y="663"/>
                  </a:cubicBezTo>
                  <a:cubicBezTo>
                    <a:pt x="301" y="676"/>
                    <a:pt x="386" y="674"/>
                    <a:pt x="451" y="693"/>
                  </a:cubicBezTo>
                  <a:cubicBezTo>
                    <a:pt x="515" y="711"/>
                    <a:pt x="588" y="765"/>
                    <a:pt x="638" y="775"/>
                  </a:cubicBezTo>
                  <a:cubicBezTo>
                    <a:pt x="687" y="784"/>
                    <a:pt x="747" y="769"/>
                    <a:pt x="750" y="753"/>
                  </a:cubicBezTo>
                  <a:cubicBezTo>
                    <a:pt x="752" y="736"/>
                    <a:pt x="685" y="704"/>
                    <a:pt x="653" y="678"/>
                  </a:cubicBezTo>
                  <a:cubicBezTo>
                    <a:pt x="620" y="651"/>
                    <a:pt x="594" y="615"/>
                    <a:pt x="556" y="596"/>
                  </a:cubicBezTo>
                  <a:cubicBezTo>
                    <a:pt x="517" y="576"/>
                    <a:pt x="463" y="575"/>
                    <a:pt x="421" y="558"/>
                  </a:cubicBezTo>
                  <a:cubicBezTo>
                    <a:pt x="378" y="540"/>
                    <a:pt x="329" y="519"/>
                    <a:pt x="302" y="491"/>
                  </a:cubicBezTo>
                  <a:cubicBezTo>
                    <a:pt x="274" y="462"/>
                    <a:pt x="250" y="409"/>
                    <a:pt x="257" y="386"/>
                  </a:cubicBezTo>
                  <a:cubicBezTo>
                    <a:pt x="263" y="362"/>
                    <a:pt x="316" y="362"/>
                    <a:pt x="339" y="349"/>
                  </a:cubicBezTo>
                  <a:cubicBezTo>
                    <a:pt x="361" y="335"/>
                    <a:pt x="379" y="350"/>
                    <a:pt x="384" y="326"/>
                  </a:cubicBezTo>
                  <a:close/>
                </a:path>
              </a:pathLst>
            </a:custGeom>
            <a:solidFill>
              <a:srgbClr val="FF0000">
                <a:alpha val="50195"/>
              </a:srgbClr>
            </a:solidFill>
            <a:ln w="19050">
              <a:solidFill>
                <a:srgbClr val="66FF33"/>
              </a:solidFill>
              <a:round/>
              <a:headEnd/>
              <a:tailEnd/>
            </a:ln>
          </p:spPr>
          <p:txBody>
            <a:bodyPr wrap="none" anchor="ctr"/>
            <a:lstStyle/>
            <a:p>
              <a:endParaRPr lang="en-US"/>
            </a:p>
          </p:txBody>
        </p:sp>
        <p:sp>
          <p:nvSpPr>
            <p:cNvPr id="142349" name="Line 9">
              <a:extLst>
                <a:ext uri="{FF2B5EF4-FFF2-40B4-BE49-F238E27FC236}">
                  <a16:creationId xmlns:a16="http://schemas.microsoft.com/office/drawing/2014/main" id="{7688DC20-8D8A-46D4-99A5-6B1D8165AB02}"/>
                </a:ext>
              </a:extLst>
            </p:cNvPr>
            <p:cNvSpPr>
              <a:spLocks noChangeShapeType="1"/>
            </p:cNvSpPr>
            <p:nvPr/>
          </p:nvSpPr>
          <p:spPr bwMode="auto">
            <a:xfrm flipV="1">
              <a:off x="1108" y="3135"/>
              <a:ext cx="976" cy="915"/>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0">
            <a:extLst>
              <a:ext uri="{FF2B5EF4-FFF2-40B4-BE49-F238E27FC236}">
                <a16:creationId xmlns:a16="http://schemas.microsoft.com/office/drawing/2014/main" id="{8D958076-D47A-4819-9BFC-C2AC35B08BFA}"/>
              </a:ext>
            </a:extLst>
          </p:cNvPr>
          <p:cNvGrpSpPr>
            <a:grpSpLocks/>
          </p:cNvGrpSpPr>
          <p:nvPr/>
        </p:nvGrpSpPr>
        <p:grpSpPr bwMode="auto">
          <a:xfrm>
            <a:off x="3995738" y="2349500"/>
            <a:ext cx="3868737" cy="1895475"/>
            <a:chOff x="2506" y="1439"/>
            <a:chExt cx="2437" cy="1194"/>
          </a:xfrm>
        </p:grpSpPr>
        <p:sp>
          <p:nvSpPr>
            <p:cNvPr id="142346" name="Freeform 11">
              <a:extLst>
                <a:ext uri="{FF2B5EF4-FFF2-40B4-BE49-F238E27FC236}">
                  <a16:creationId xmlns:a16="http://schemas.microsoft.com/office/drawing/2014/main" id="{134526BB-CC8A-4567-91E1-BA39F86CBDCB}"/>
                </a:ext>
              </a:extLst>
            </p:cNvPr>
            <p:cNvSpPr>
              <a:spLocks/>
            </p:cNvSpPr>
            <p:nvPr/>
          </p:nvSpPr>
          <p:spPr bwMode="auto">
            <a:xfrm>
              <a:off x="2506" y="1996"/>
              <a:ext cx="988" cy="637"/>
            </a:xfrm>
            <a:custGeom>
              <a:avLst/>
              <a:gdLst>
                <a:gd name="T0" fmla="*/ 453 w 988"/>
                <a:gd name="T1" fmla="*/ 15 h 637"/>
                <a:gd name="T2" fmla="*/ 378 w 988"/>
                <a:gd name="T3" fmla="*/ 112 h 637"/>
                <a:gd name="T4" fmla="*/ 341 w 988"/>
                <a:gd name="T5" fmla="*/ 254 h 637"/>
                <a:gd name="T6" fmla="*/ 289 w 988"/>
                <a:gd name="T7" fmla="*/ 179 h 637"/>
                <a:gd name="T8" fmla="*/ 191 w 988"/>
                <a:gd name="T9" fmla="*/ 157 h 637"/>
                <a:gd name="T10" fmla="*/ 109 w 988"/>
                <a:gd name="T11" fmla="*/ 201 h 637"/>
                <a:gd name="T12" fmla="*/ 5 w 988"/>
                <a:gd name="T13" fmla="*/ 329 h 637"/>
                <a:gd name="T14" fmla="*/ 79 w 988"/>
                <a:gd name="T15" fmla="*/ 605 h 637"/>
                <a:gd name="T16" fmla="*/ 169 w 988"/>
                <a:gd name="T17" fmla="*/ 523 h 637"/>
                <a:gd name="T18" fmla="*/ 251 w 988"/>
                <a:gd name="T19" fmla="*/ 583 h 637"/>
                <a:gd name="T20" fmla="*/ 393 w 988"/>
                <a:gd name="T21" fmla="*/ 613 h 637"/>
                <a:gd name="T22" fmla="*/ 528 w 988"/>
                <a:gd name="T23" fmla="*/ 523 h 637"/>
                <a:gd name="T24" fmla="*/ 655 w 988"/>
                <a:gd name="T25" fmla="*/ 373 h 637"/>
                <a:gd name="T26" fmla="*/ 663 w 988"/>
                <a:gd name="T27" fmla="*/ 299 h 637"/>
                <a:gd name="T28" fmla="*/ 760 w 988"/>
                <a:gd name="T29" fmla="*/ 433 h 637"/>
                <a:gd name="T30" fmla="*/ 909 w 988"/>
                <a:gd name="T31" fmla="*/ 388 h 637"/>
                <a:gd name="T32" fmla="*/ 984 w 988"/>
                <a:gd name="T33" fmla="*/ 239 h 637"/>
                <a:gd name="T34" fmla="*/ 939 w 988"/>
                <a:gd name="T35" fmla="*/ 97 h 637"/>
                <a:gd name="T36" fmla="*/ 805 w 988"/>
                <a:gd name="T37" fmla="*/ 127 h 637"/>
                <a:gd name="T38" fmla="*/ 588 w 988"/>
                <a:gd name="T39" fmla="*/ 22 h 637"/>
                <a:gd name="T40" fmla="*/ 453 w 988"/>
                <a:gd name="T41" fmla="*/ 15 h 6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88"/>
                <a:gd name="T64" fmla="*/ 0 h 637"/>
                <a:gd name="T65" fmla="*/ 988 w 988"/>
                <a:gd name="T66" fmla="*/ 637 h 6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88" h="637">
                  <a:moveTo>
                    <a:pt x="453" y="15"/>
                  </a:moveTo>
                  <a:cubicBezTo>
                    <a:pt x="418" y="29"/>
                    <a:pt x="396" y="72"/>
                    <a:pt x="378" y="112"/>
                  </a:cubicBezTo>
                  <a:cubicBezTo>
                    <a:pt x="359" y="151"/>
                    <a:pt x="355" y="242"/>
                    <a:pt x="341" y="254"/>
                  </a:cubicBezTo>
                  <a:cubicBezTo>
                    <a:pt x="326" y="265"/>
                    <a:pt x="313" y="195"/>
                    <a:pt x="289" y="179"/>
                  </a:cubicBezTo>
                  <a:cubicBezTo>
                    <a:pt x="264" y="162"/>
                    <a:pt x="220" y="153"/>
                    <a:pt x="191" y="157"/>
                  </a:cubicBezTo>
                  <a:cubicBezTo>
                    <a:pt x="161" y="160"/>
                    <a:pt x="140" y="172"/>
                    <a:pt x="109" y="201"/>
                  </a:cubicBezTo>
                  <a:cubicBezTo>
                    <a:pt x="78" y="229"/>
                    <a:pt x="9" y="261"/>
                    <a:pt x="5" y="329"/>
                  </a:cubicBezTo>
                  <a:cubicBezTo>
                    <a:pt x="0" y="396"/>
                    <a:pt x="51" y="572"/>
                    <a:pt x="79" y="605"/>
                  </a:cubicBezTo>
                  <a:cubicBezTo>
                    <a:pt x="106" y="637"/>
                    <a:pt x="140" y="526"/>
                    <a:pt x="169" y="523"/>
                  </a:cubicBezTo>
                  <a:cubicBezTo>
                    <a:pt x="197" y="519"/>
                    <a:pt x="213" y="568"/>
                    <a:pt x="251" y="583"/>
                  </a:cubicBezTo>
                  <a:cubicBezTo>
                    <a:pt x="288" y="597"/>
                    <a:pt x="346" y="622"/>
                    <a:pt x="393" y="613"/>
                  </a:cubicBezTo>
                  <a:cubicBezTo>
                    <a:pt x="439" y="603"/>
                    <a:pt x="484" y="562"/>
                    <a:pt x="528" y="523"/>
                  </a:cubicBezTo>
                  <a:cubicBezTo>
                    <a:pt x="571" y="483"/>
                    <a:pt x="632" y="410"/>
                    <a:pt x="655" y="373"/>
                  </a:cubicBezTo>
                  <a:cubicBezTo>
                    <a:pt x="677" y="335"/>
                    <a:pt x="645" y="289"/>
                    <a:pt x="663" y="299"/>
                  </a:cubicBezTo>
                  <a:cubicBezTo>
                    <a:pt x="680" y="308"/>
                    <a:pt x="719" y="418"/>
                    <a:pt x="760" y="433"/>
                  </a:cubicBezTo>
                  <a:cubicBezTo>
                    <a:pt x="800" y="447"/>
                    <a:pt x="871" y="420"/>
                    <a:pt x="909" y="388"/>
                  </a:cubicBezTo>
                  <a:cubicBezTo>
                    <a:pt x="946" y="355"/>
                    <a:pt x="979" y="287"/>
                    <a:pt x="984" y="239"/>
                  </a:cubicBezTo>
                  <a:cubicBezTo>
                    <a:pt x="988" y="190"/>
                    <a:pt x="968" y="115"/>
                    <a:pt x="939" y="97"/>
                  </a:cubicBezTo>
                  <a:cubicBezTo>
                    <a:pt x="909" y="78"/>
                    <a:pt x="863" y="139"/>
                    <a:pt x="805" y="127"/>
                  </a:cubicBezTo>
                  <a:cubicBezTo>
                    <a:pt x="746" y="114"/>
                    <a:pt x="644" y="38"/>
                    <a:pt x="588" y="22"/>
                  </a:cubicBezTo>
                  <a:cubicBezTo>
                    <a:pt x="531" y="5"/>
                    <a:pt x="487" y="0"/>
                    <a:pt x="453" y="15"/>
                  </a:cubicBezTo>
                  <a:close/>
                </a:path>
              </a:pathLst>
            </a:custGeom>
            <a:solidFill>
              <a:srgbClr val="0000CC">
                <a:alpha val="50195"/>
              </a:srgbClr>
            </a:solidFill>
            <a:ln w="19050">
              <a:solidFill>
                <a:srgbClr val="66FF33"/>
              </a:solidFill>
              <a:round/>
              <a:headEnd/>
              <a:tailEnd/>
            </a:ln>
          </p:spPr>
          <p:txBody>
            <a:bodyPr wrap="none" anchor="ctr"/>
            <a:lstStyle/>
            <a:p>
              <a:endParaRPr lang="en-US"/>
            </a:p>
          </p:txBody>
        </p:sp>
        <p:sp>
          <p:nvSpPr>
            <p:cNvPr id="142347" name="Line 12">
              <a:extLst>
                <a:ext uri="{FF2B5EF4-FFF2-40B4-BE49-F238E27FC236}">
                  <a16:creationId xmlns:a16="http://schemas.microsoft.com/office/drawing/2014/main" id="{3C7DD0B4-43F6-4CC1-8246-6D4C958A0CC9}"/>
                </a:ext>
              </a:extLst>
            </p:cNvPr>
            <p:cNvSpPr>
              <a:spLocks noChangeShapeType="1"/>
            </p:cNvSpPr>
            <p:nvPr/>
          </p:nvSpPr>
          <p:spPr bwMode="auto">
            <a:xfrm flipH="1">
              <a:off x="2948" y="1439"/>
              <a:ext cx="1995" cy="866"/>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42345" name="Line 16">
            <a:extLst>
              <a:ext uri="{FF2B5EF4-FFF2-40B4-BE49-F238E27FC236}">
                <a16:creationId xmlns:a16="http://schemas.microsoft.com/office/drawing/2014/main" id="{7DC2E14B-78BF-49BC-BA26-AF26C7F2F85B}"/>
              </a:ext>
            </a:extLst>
          </p:cNvPr>
          <p:cNvSpPr>
            <a:spLocks noChangeShapeType="1"/>
          </p:cNvSpPr>
          <p:nvPr/>
        </p:nvSpPr>
        <p:spPr bwMode="auto">
          <a:xfrm flipH="1" flipV="1">
            <a:off x="5435600" y="4868863"/>
            <a:ext cx="1944688" cy="431800"/>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32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32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3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252" grpId="0"/>
      <p:bldP spid="693253" grpId="0"/>
      <p:bldP spid="69325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FaceAgnosia2">
            <a:extLst>
              <a:ext uri="{FF2B5EF4-FFF2-40B4-BE49-F238E27FC236}">
                <a16:creationId xmlns:a16="http://schemas.microsoft.com/office/drawing/2014/main" id="{4B05F55A-096A-4345-B6AB-1D494EDFC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6164262"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1827" name="Text Box 3">
            <a:extLst>
              <a:ext uri="{FF2B5EF4-FFF2-40B4-BE49-F238E27FC236}">
                <a16:creationId xmlns:a16="http://schemas.microsoft.com/office/drawing/2014/main" id="{E2BD1AA3-E04C-4DEA-825E-A1B9B2638A8C}"/>
              </a:ext>
            </a:extLst>
          </p:cNvPr>
          <p:cNvSpPr txBox="1">
            <a:spLocks noChangeArrowheads="1"/>
          </p:cNvSpPr>
          <p:nvPr/>
        </p:nvSpPr>
        <p:spPr bwMode="auto">
          <a:xfrm>
            <a:off x="604838" y="4608513"/>
            <a:ext cx="808037" cy="671512"/>
          </a:xfrm>
          <a:prstGeom prst="rect">
            <a:avLst/>
          </a:prstGeom>
          <a:noFill/>
          <a:ln w="9525">
            <a:noFill/>
            <a:miter lim="800000"/>
            <a:headEnd/>
            <a:tailEnd/>
          </a:ln>
          <a:effectLst/>
        </p:spPr>
        <p:txBody>
          <a:bodyPr wrap="none">
            <a:spAutoFit/>
          </a:bodyPr>
          <a:lstStyle/>
          <a:p>
            <a:pPr algn="ctr">
              <a:defRPr/>
            </a:pPr>
            <a:r>
              <a:rPr kumimoji="1" lang="en-US" altLang="ko-KR" sz="2000" b="1">
                <a:solidFill>
                  <a:srgbClr val="000000"/>
                </a:solidFill>
                <a:effectLst>
                  <a:outerShdw blurRad="38100" dist="38100" dir="2700000" algn="tl">
                    <a:srgbClr val="FFFFFF"/>
                  </a:outerShdw>
                </a:effectLst>
                <a:latin typeface="Arial" pitchFamily="34" charset="0"/>
                <a:ea typeface="굴림" pitchFamily="34" charset="-127"/>
              </a:rPr>
              <a:t>V4</a:t>
            </a:r>
          </a:p>
          <a:p>
            <a:pPr algn="ctr">
              <a:defRPr/>
            </a:pPr>
            <a:r>
              <a:rPr kumimoji="1" lang="en-US" altLang="ko-KR" b="1">
                <a:solidFill>
                  <a:srgbClr val="000000"/>
                </a:solidFill>
                <a:effectLst>
                  <a:outerShdw blurRad="38100" dist="38100" dir="2700000" algn="tl">
                    <a:srgbClr val="FFFFFF"/>
                  </a:outerShdw>
                </a:effectLst>
                <a:latin typeface="Arial" pitchFamily="34" charset="0"/>
                <a:ea typeface="굴림" pitchFamily="34" charset="-127"/>
              </a:rPr>
              <a:t>(</a:t>
            </a:r>
            <a:r>
              <a:rPr kumimoji="1" lang="sr-Cyrl-CS" altLang="ko-KR" b="1">
                <a:solidFill>
                  <a:srgbClr val="000000"/>
                </a:solidFill>
                <a:effectLst>
                  <a:outerShdw blurRad="38100" dist="38100" dir="2700000" algn="tl">
                    <a:srgbClr val="FFFFFF"/>
                  </a:outerShdw>
                </a:effectLst>
                <a:latin typeface="Arial" pitchFamily="34" charset="0"/>
              </a:rPr>
              <a:t>боје</a:t>
            </a:r>
            <a:r>
              <a:rPr kumimoji="1" lang="en-US" altLang="ko-KR" b="1">
                <a:solidFill>
                  <a:srgbClr val="000000"/>
                </a:solidFill>
                <a:effectLst>
                  <a:outerShdw blurRad="38100" dist="38100" dir="2700000" algn="tl">
                    <a:srgbClr val="FFFFFF"/>
                  </a:outerShdw>
                </a:effectLst>
                <a:latin typeface="Arial" pitchFamily="34" charset="0"/>
                <a:ea typeface="굴림" pitchFamily="34" charset="-127"/>
              </a:rPr>
              <a:t>)</a:t>
            </a:r>
          </a:p>
        </p:txBody>
      </p:sp>
      <p:sp>
        <p:nvSpPr>
          <p:cNvPr id="1101828" name="Rectangle 4">
            <a:extLst>
              <a:ext uri="{FF2B5EF4-FFF2-40B4-BE49-F238E27FC236}">
                <a16:creationId xmlns:a16="http://schemas.microsoft.com/office/drawing/2014/main" id="{84F53553-FB97-4120-B851-ADD76C0DA655}"/>
              </a:ext>
            </a:extLst>
          </p:cNvPr>
          <p:cNvSpPr>
            <a:spLocks noChangeArrowheads="1"/>
          </p:cNvSpPr>
          <p:nvPr/>
        </p:nvSpPr>
        <p:spPr bwMode="auto">
          <a:xfrm>
            <a:off x="1403350" y="4910138"/>
            <a:ext cx="1368425" cy="639762"/>
          </a:xfrm>
          <a:prstGeom prst="rect">
            <a:avLst/>
          </a:prstGeom>
          <a:noFill/>
          <a:ln w="9525">
            <a:noFill/>
            <a:miter lim="800000"/>
            <a:headEnd/>
            <a:tailEnd/>
          </a:ln>
          <a:effectLst/>
        </p:spPr>
        <p:txBody>
          <a:bodyPr>
            <a:spAutoFit/>
          </a:bodyPr>
          <a:lstStyle/>
          <a:p>
            <a:pPr algn="ctr">
              <a:defRPr/>
            </a:pPr>
            <a:r>
              <a:rPr kumimoji="1" lang="sr-Cyrl-CS" altLang="ko-KR" sz="1200" b="1">
                <a:solidFill>
                  <a:srgbClr val="000000"/>
                </a:solidFill>
                <a:effectLst>
                  <a:outerShdw blurRad="38100" dist="38100" dir="2700000" algn="tl">
                    <a:srgbClr val="FFFFFF"/>
                  </a:outerShdw>
                </a:effectLst>
                <a:latin typeface="Arial" pitchFamily="34" charset="0"/>
              </a:rPr>
              <a:t>за препознавање лица</a:t>
            </a:r>
            <a:endParaRPr kumimoji="1" lang="en-US" altLang="ko-KR" sz="1200" b="1">
              <a:solidFill>
                <a:srgbClr val="000000"/>
              </a:solidFill>
              <a:effectLst>
                <a:outerShdw blurRad="38100" dist="38100" dir="2700000" algn="tl">
                  <a:srgbClr val="FFFFFF"/>
                </a:outerShdw>
              </a:effectLst>
              <a:latin typeface="Arial" pitchFamily="34" charset="0"/>
              <a:ea typeface="굴림" pitchFamily="34" charset="-127"/>
            </a:endParaRPr>
          </a:p>
        </p:txBody>
      </p:sp>
      <p:sp>
        <p:nvSpPr>
          <p:cNvPr id="143365" name="Line 5">
            <a:extLst>
              <a:ext uri="{FF2B5EF4-FFF2-40B4-BE49-F238E27FC236}">
                <a16:creationId xmlns:a16="http://schemas.microsoft.com/office/drawing/2014/main" id="{3FAD6D2F-7CFA-4A9E-BBE6-07B8B6A867BA}"/>
              </a:ext>
            </a:extLst>
          </p:cNvPr>
          <p:cNvSpPr>
            <a:spLocks noChangeShapeType="1"/>
          </p:cNvSpPr>
          <p:nvPr/>
        </p:nvSpPr>
        <p:spPr bwMode="auto">
          <a:xfrm flipV="1">
            <a:off x="1287463" y="4456113"/>
            <a:ext cx="203200" cy="304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366" name="Line 6">
            <a:extLst>
              <a:ext uri="{FF2B5EF4-FFF2-40B4-BE49-F238E27FC236}">
                <a16:creationId xmlns:a16="http://schemas.microsoft.com/office/drawing/2014/main" id="{61F12DF7-D16F-4F54-8B7E-6C977ACABC14}"/>
              </a:ext>
            </a:extLst>
          </p:cNvPr>
          <p:cNvSpPr>
            <a:spLocks noChangeShapeType="1"/>
          </p:cNvSpPr>
          <p:nvPr/>
        </p:nvSpPr>
        <p:spPr bwMode="auto">
          <a:xfrm flipV="1">
            <a:off x="1963738" y="4456113"/>
            <a:ext cx="68262" cy="3810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01831" name="Rectangle 7">
            <a:extLst>
              <a:ext uri="{FF2B5EF4-FFF2-40B4-BE49-F238E27FC236}">
                <a16:creationId xmlns:a16="http://schemas.microsoft.com/office/drawing/2014/main" id="{B104F0D9-ED36-4C04-8A49-CF94B952919E}"/>
              </a:ext>
            </a:extLst>
          </p:cNvPr>
          <p:cNvSpPr>
            <a:spLocks noChangeArrowheads="1"/>
          </p:cNvSpPr>
          <p:nvPr/>
        </p:nvSpPr>
        <p:spPr bwMode="auto">
          <a:xfrm>
            <a:off x="2611438" y="5291138"/>
            <a:ext cx="1565275" cy="641350"/>
          </a:xfrm>
          <a:prstGeom prst="rect">
            <a:avLst/>
          </a:prstGeom>
          <a:noFill/>
          <a:ln w="9525">
            <a:noFill/>
            <a:miter lim="800000"/>
            <a:headEnd/>
            <a:tailEnd/>
          </a:ln>
          <a:effectLst/>
        </p:spPr>
        <p:txBody>
          <a:bodyPr wrap="none">
            <a:spAutoFit/>
          </a:bodyPr>
          <a:lstStyle/>
          <a:p>
            <a:pPr algn="ctr">
              <a:defRPr/>
            </a:pPr>
            <a:r>
              <a:rPr kumimoji="1" lang="sr-Cyrl-CS" altLang="ko-KR" b="1">
                <a:solidFill>
                  <a:srgbClr val="000000"/>
                </a:solidFill>
                <a:effectLst>
                  <a:outerShdw blurRad="38100" dist="38100" dir="2700000" algn="tl">
                    <a:srgbClr val="FFFFFF"/>
                  </a:outerShdw>
                </a:effectLst>
                <a:latin typeface="Arial" pitchFamily="34" charset="0"/>
              </a:rPr>
              <a:t>опажање </a:t>
            </a:r>
          </a:p>
          <a:p>
            <a:pPr algn="ctr">
              <a:defRPr/>
            </a:pPr>
            <a:r>
              <a:rPr kumimoji="1" lang="sr-Cyrl-CS" altLang="ko-KR" b="1">
                <a:solidFill>
                  <a:srgbClr val="000000"/>
                </a:solidFill>
                <a:effectLst>
                  <a:outerShdw blurRad="38100" dist="38100" dir="2700000" algn="tl">
                    <a:srgbClr val="FFFFFF"/>
                  </a:outerShdw>
                </a:effectLst>
                <a:latin typeface="Arial" pitchFamily="34" charset="0"/>
              </a:rPr>
              <a:t>израза лица</a:t>
            </a:r>
            <a:endParaRPr kumimoji="1" lang="en-US" altLang="ko-KR" b="1">
              <a:solidFill>
                <a:srgbClr val="000000"/>
              </a:solidFill>
              <a:effectLst>
                <a:outerShdw blurRad="38100" dist="38100" dir="2700000" algn="tl">
                  <a:srgbClr val="FFFFFF"/>
                </a:outerShdw>
              </a:effectLst>
              <a:latin typeface="Arial" pitchFamily="34" charset="0"/>
              <a:ea typeface="굴림" pitchFamily="34" charset="-127"/>
            </a:endParaRPr>
          </a:p>
        </p:txBody>
      </p:sp>
      <p:sp>
        <p:nvSpPr>
          <p:cNvPr id="143368" name="Line 8">
            <a:extLst>
              <a:ext uri="{FF2B5EF4-FFF2-40B4-BE49-F238E27FC236}">
                <a16:creationId xmlns:a16="http://schemas.microsoft.com/office/drawing/2014/main" id="{24F57460-8D6E-4A1B-ADE8-04F39A98F0B7}"/>
              </a:ext>
            </a:extLst>
          </p:cNvPr>
          <p:cNvSpPr>
            <a:spLocks noChangeShapeType="1"/>
          </p:cNvSpPr>
          <p:nvPr/>
        </p:nvSpPr>
        <p:spPr bwMode="auto">
          <a:xfrm flipH="1" flipV="1">
            <a:off x="3251200" y="4913313"/>
            <a:ext cx="134938" cy="3810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01834" name="Text Box 10">
            <a:extLst>
              <a:ext uri="{FF2B5EF4-FFF2-40B4-BE49-F238E27FC236}">
                <a16:creationId xmlns:a16="http://schemas.microsoft.com/office/drawing/2014/main" id="{2BFC4A21-CF9F-461B-AB3B-453D66041629}"/>
              </a:ext>
            </a:extLst>
          </p:cNvPr>
          <p:cNvSpPr txBox="1">
            <a:spLocks noChangeArrowheads="1"/>
          </p:cNvSpPr>
          <p:nvPr/>
        </p:nvSpPr>
        <p:spPr bwMode="auto">
          <a:xfrm>
            <a:off x="2121908" y="190500"/>
            <a:ext cx="4328685" cy="523220"/>
          </a:xfrm>
          <a:prstGeom prst="rect">
            <a:avLst/>
          </a:prstGeom>
          <a:noFill/>
          <a:ln w="9525">
            <a:noFill/>
            <a:miter lim="800000"/>
            <a:headEnd/>
            <a:tailEnd/>
          </a:ln>
          <a:effectLst/>
        </p:spPr>
        <p:txBody>
          <a:bodyPr wrap="none">
            <a:spAutoFit/>
          </a:bodyPr>
          <a:lstStyle/>
          <a:p>
            <a:pPr algn="ctr">
              <a:defRPr/>
            </a:pPr>
            <a:r>
              <a:rPr kumimoji="1" lang="sr-Cyrl-CS" altLang="ko-KR" sz="2800" b="1" dirty="0">
                <a:solidFill>
                  <a:srgbClr val="FF0000"/>
                </a:solidFill>
                <a:effectLst>
                  <a:outerShdw blurRad="38100" dist="38100" dir="2700000" algn="tl">
                    <a:srgbClr val="000000"/>
                  </a:outerShdw>
                </a:effectLst>
              </a:rPr>
              <a:t>Видна асоцијациона поља</a:t>
            </a:r>
            <a:endParaRPr kumimoji="1" lang="en-US" altLang="ko-KR" sz="2800" b="1" dirty="0">
              <a:solidFill>
                <a:srgbClr val="FF0000"/>
              </a:solidFill>
              <a:effectLst>
                <a:outerShdw blurRad="38100" dist="38100" dir="2700000" algn="tl">
                  <a:srgbClr val="000000"/>
                </a:outerShdw>
              </a:effectLst>
              <a:ea typeface="굴림" pitchFamily="34" charset="-127"/>
            </a:endParaRPr>
          </a:p>
        </p:txBody>
      </p:sp>
      <p:sp>
        <p:nvSpPr>
          <p:cNvPr id="143370" name="Rectangle 11">
            <a:extLst>
              <a:ext uri="{FF2B5EF4-FFF2-40B4-BE49-F238E27FC236}">
                <a16:creationId xmlns:a16="http://schemas.microsoft.com/office/drawing/2014/main" id="{07AE689E-F415-45A2-B327-0256283A2D92}"/>
              </a:ext>
            </a:extLst>
          </p:cNvPr>
          <p:cNvSpPr>
            <a:spLocks noChangeArrowheads="1"/>
          </p:cNvSpPr>
          <p:nvPr/>
        </p:nvSpPr>
        <p:spPr bwMode="auto">
          <a:xfrm>
            <a:off x="179388" y="6343650"/>
            <a:ext cx="5113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2400" b="1">
                <a:solidFill>
                  <a:srgbClr val="66FF33"/>
                </a:solidFill>
              </a:rPr>
              <a:t>gy</a:t>
            </a:r>
            <a:r>
              <a:rPr lang="sr-Latn-CS" altLang="en-US" sz="2400" b="1">
                <a:solidFill>
                  <a:srgbClr val="66FF33"/>
                </a:solidFill>
              </a:rPr>
              <a:t>rus occipitotemporalis lateralis</a:t>
            </a:r>
          </a:p>
        </p:txBody>
      </p:sp>
      <p:pic>
        <p:nvPicPr>
          <p:cNvPr id="143371" name="Picture 12" descr="blinking">
            <a:extLst>
              <a:ext uri="{FF2B5EF4-FFF2-40B4-BE49-F238E27FC236}">
                <a16:creationId xmlns:a16="http://schemas.microsoft.com/office/drawing/2014/main" id="{19FD860B-F265-4A75-87C0-611A63B3B2C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5650" y="836613"/>
            <a:ext cx="3810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D3B21260-3FD7-4510-8AAB-A1D235D3C623}"/>
              </a:ext>
            </a:extLst>
          </p:cNvPr>
          <p:cNvSpPr>
            <a:spLocks noGrp="1" noChangeArrowheads="1"/>
          </p:cNvSpPr>
          <p:nvPr>
            <p:ph type="title"/>
          </p:nvPr>
        </p:nvSpPr>
        <p:spPr/>
        <p:txBody>
          <a:bodyPr/>
          <a:lstStyle/>
          <a:p>
            <a:pPr eaLnBrk="1" hangingPunct="1"/>
            <a:r>
              <a:rPr lang="sr-Cyrl-CS" altLang="sr-Latn-RS"/>
              <a:t>Префронтална кора</a:t>
            </a:r>
            <a:endParaRPr lang="en-US" altLang="sr-Latn-RS"/>
          </a:p>
        </p:txBody>
      </p:sp>
      <p:sp>
        <p:nvSpPr>
          <p:cNvPr id="144387" name="Rectangle 3">
            <a:extLst>
              <a:ext uri="{FF2B5EF4-FFF2-40B4-BE49-F238E27FC236}">
                <a16:creationId xmlns:a16="http://schemas.microsoft.com/office/drawing/2014/main" id="{51EFED3D-EBD6-4C02-9191-17594351E4B4}"/>
              </a:ext>
            </a:extLst>
          </p:cNvPr>
          <p:cNvSpPr>
            <a:spLocks noGrp="1" noChangeArrowheads="1"/>
          </p:cNvSpPr>
          <p:nvPr>
            <p:ph type="body" sz="half" idx="1"/>
          </p:nvPr>
        </p:nvSpPr>
        <p:spPr>
          <a:xfrm>
            <a:off x="0" y="1341438"/>
            <a:ext cx="5003800" cy="5975350"/>
          </a:xfrm>
        </p:spPr>
        <p:txBody>
          <a:bodyPr/>
          <a:lstStyle/>
          <a:p>
            <a:pPr eaLnBrk="1" hangingPunct="1">
              <a:lnSpc>
                <a:spcPct val="80000"/>
              </a:lnSpc>
            </a:pPr>
            <a:r>
              <a:rPr lang="sr-Cyrl-CS" altLang="sr-Latn-RS" sz="1600" b="1"/>
              <a:t>Асоцијативна поља придодата примарним моторним пољима  обухватају највећи део фронталног режња и чини готово ¼ целокупне мождане коре </a:t>
            </a:r>
          </a:p>
          <a:p>
            <a:pPr eaLnBrk="1" hangingPunct="1">
              <a:lnSpc>
                <a:spcPct val="80000"/>
              </a:lnSpc>
            </a:pPr>
            <a:r>
              <a:rPr lang="sr-Cyrl-CS" altLang="sr-Latn-RS" sz="1600" b="1"/>
              <a:t>налазе се и у чеоном режњу,</a:t>
            </a:r>
          </a:p>
          <a:p>
            <a:pPr lvl="1" eaLnBrk="1" hangingPunct="1">
              <a:lnSpc>
                <a:spcPct val="80000"/>
              </a:lnSpc>
            </a:pPr>
            <a:r>
              <a:rPr lang="sr-Cyrl-CS" altLang="sr-Latn-RS" sz="1600" b="1"/>
              <a:t>обухватају арее 8,9,10,11,12, као и арее 45 и 46)</a:t>
            </a:r>
          </a:p>
          <a:p>
            <a:pPr lvl="1" eaLnBrk="1" hangingPunct="1">
              <a:lnSpc>
                <a:spcPct val="80000"/>
              </a:lnSpc>
            </a:pPr>
            <a:r>
              <a:rPr lang="sr-Cyrl-CS" altLang="sr-Latn-RS" sz="1600" b="1"/>
              <a:t>Ова префронтална кора према делу где се налази може се поделити на:</a:t>
            </a:r>
          </a:p>
          <a:p>
            <a:pPr lvl="2" eaLnBrk="1" hangingPunct="1">
              <a:lnSpc>
                <a:spcPct val="80000"/>
              </a:lnSpc>
            </a:pPr>
            <a:r>
              <a:rPr lang="sr-Cyrl-CS" altLang="sr-Latn-RS" sz="1600" b="1"/>
              <a:t>латерални</a:t>
            </a:r>
          </a:p>
          <a:p>
            <a:pPr lvl="2" eaLnBrk="1" hangingPunct="1">
              <a:lnSpc>
                <a:spcPct val="80000"/>
              </a:lnSpc>
            </a:pPr>
            <a:r>
              <a:rPr lang="sr-Cyrl-CS" altLang="sr-Latn-RS" sz="1600" b="1"/>
              <a:t>медијални и</a:t>
            </a:r>
          </a:p>
          <a:p>
            <a:pPr lvl="2" eaLnBrk="1" hangingPunct="1">
              <a:lnSpc>
                <a:spcPct val="80000"/>
              </a:lnSpc>
            </a:pPr>
            <a:r>
              <a:rPr lang="sr-Cyrl-CS" altLang="sr-Latn-RS" sz="1600" b="1"/>
              <a:t>вентрални (орбитофронтални део) </a:t>
            </a:r>
          </a:p>
          <a:p>
            <a:pPr lvl="1" eaLnBrk="1" hangingPunct="1">
              <a:lnSpc>
                <a:spcPct val="80000"/>
              </a:lnSpc>
            </a:pPr>
            <a:r>
              <a:rPr lang="sr-Cyrl-CS" altLang="sr-Latn-RS" sz="1600" b="1"/>
              <a:t>повезана је реципрочно са  другим областима коре, хипоталамусом и медиодорзалним једром таламуса.</a:t>
            </a:r>
          </a:p>
          <a:p>
            <a:pPr lvl="2" eaLnBrk="1" hangingPunct="1">
              <a:lnSpc>
                <a:spcPct val="80000"/>
              </a:lnSpc>
            </a:pPr>
            <a:r>
              <a:rPr lang="sr-Cyrl-CS" altLang="sr-Latn-RS" sz="1600" b="1"/>
              <a:t>сматра се да је повезаност   са медиодорзалним једром таламуса, једна од основних карактеристика префронталне коре</a:t>
            </a:r>
          </a:p>
          <a:p>
            <a:pPr lvl="1" eaLnBrk="1" hangingPunct="1">
              <a:lnSpc>
                <a:spcPct val="80000"/>
              </a:lnSpc>
            </a:pPr>
            <a:r>
              <a:rPr lang="sr-Cyrl-CS" altLang="sr-Latn-RS" sz="1600" b="1"/>
              <a:t>ово подручје је од изузетно значајно за процесе мишљења, просуђивања, мотивације и емоција, као и планирање мишљења.</a:t>
            </a:r>
          </a:p>
          <a:p>
            <a:pPr lvl="2" eaLnBrk="1" hangingPunct="1">
              <a:lnSpc>
                <a:spcPct val="80000"/>
              </a:lnSpc>
            </a:pPr>
            <a:endParaRPr lang="en-US" altLang="sr-Latn-RS" sz="1600" b="1"/>
          </a:p>
          <a:p>
            <a:pPr eaLnBrk="1" hangingPunct="1">
              <a:lnSpc>
                <a:spcPct val="80000"/>
              </a:lnSpc>
              <a:buFontTx/>
              <a:buNone/>
            </a:pPr>
            <a:br>
              <a:rPr lang="en-US" altLang="sr-Latn-RS" sz="1600" b="1"/>
            </a:br>
            <a:endParaRPr lang="en-US" altLang="sr-Latn-RS" sz="1600" b="1"/>
          </a:p>
        </p:txBody>
      </p:sp>
      <p:pic>
        <p:nvPicPr>
          <p:cNvPr id="144388" name="Picture 4" descr="3">
            <a:extLst>
              <a:ext uri="{FF2B5EF4-FFF2-40B4-BE49-F238E27FC236}">
                <a16:creationId xmlns:a16="http://schemas.microsoft.com/office/drawing/2014/main" id="{E0993E1B-17AA-4795-86ED-9D416A226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550" y="1557338"/>
            <a:ext cx="42354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D82E85B1-271A-4EEB-BC96-9D72BDC880EA}"/>
              </a:ext>
            </a:extLst>
          </p:cNvPr>
          <p:cNvSpPr>
            <a:spLocks noGrp="1" noChangeArrowheads="1"/>
          </p:cNvSpPr>
          <p:nvPr>
            <p:ph type="title"/>
          </p:nvPr>
        </p:nvSpPr>
        <p:spPr>
          <a:xfrm>
            <a:off x="768350" y="44450"/>
            <a:ext cx="7764463" cy="795338"/>
          </a:xfrm>
        </p:spPr>
        <p:txBody>
          <a:bodyPr>
            <a:normAutofit fontScale="90000"/>
          </a:bodyPr>
          <a:lstStyle/>
          <a:p>
            <a:pPr eaLnBrk="1" hangingPunct="1"/>
            <a:r>
              <a:rPr lang="en-US" altLang="en-US" sz="3200"/>
              <a:t>Lobus frontalis</a:t>
            </a:r>
            <a:br>
              <a:rPr lang="sr-Cyrl-CS" altLang="en-US" sz="3200"/>
            </a:br>
            <a:r>
              <a:rPr lang="sr-Cyrl-CS" altLang="en-US" sz="3200"/>
              <a:t>префронтално асо</a:t>
            </a:r>
            <a:r>
              <a:rPr lang="en-US" altLang="en-US" sz="3200"/>
              <a:t>ц</a:t>
            </a:r>
            <a:r>
              <a:rPr lang="sr-Cyrl-CS" altLang="en-US" sz="3200"/>
              <a:t>ијативно поље</a:t>
            </a:r>
            <a:endParaRPr lang="en-US" altLang="en-US" sz="3200"/>
          </a:p>
        </p:txBody>
      </p:sp>
      <p:grpSp>
        <p:nvGrpSpPr>
          <p:cNvPr id="2" name="Group 3">
            <a:extLst>
              <a:ext uri="{FF2B5EF4-FFF2-40B4-BE49-F238E27FC236}">
                <a16:creationId xmlns:a16="http://schemas.microsoft.com/office/drawing/2014/main" id="{69259E13-D991-4CD7-BAA6-34E4CC128437}"/>
              </a:ext>
            </a:extLst>
          </p:cNvPr>
          <p:cNvGrpSpPr>
            <a:grpSpLocks/>
          </p:cNvGrpSpPr>
          <p:nvPr/>
        </p:nvGrpSpPr>
        <p:grpSpPr bwMode="auto">
          <a:xfrm>
            <a:off x="1539875" y="1944688"/>
            <a:ext cx="6021388" cy="4752975"/>
            <a:chOff x="874" y="768"/>
            <a:chExt cx="4172" cy="3293"/>
          </a:xfrm>
        </p:grpSpPr>
        <p:pic>
          <p:nvPicPr>
            <p:cNvPr id="145416" name="Picture 4">
              <a:extLst>
                <a:ext uri="{FF2B5EF4-FFF2-40B4-BE49-F238E27FC236}">
                  <a16:creationId xmlns:a16="http://schemas.microsoft.com/office/drawing/2014/main" id="{61E08E27-39E1-4074-80EE-E25C88144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 y="768"/>
              <a:ext cx="4172" cy="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7" name="Freeform 5">
              <a:extLst>
                <a:ext uri="{FF2B5EF4-FFF2-40B4-BE49-F238E27FC236}">
                  <a16:creationId xmlns:a16="http://schemas.microsoft.com/office/drawing/2014/main" id="{87EB3D2E-E5A6-4C05-92AB-339D0AF1BB08}"/>
                </a:ext>
              </a:extLst>
            </p:cNvPr>
            <p:cNvSpPr>
              <a:spLocks/>
            </p:cNvSpPr>
            <p:nvPr/>
          </p:nvSpPr>
          <p:spPr bwMode="auto">
            <a:xfrm>
              <a:off x="2390" y="852"/>
              <a:ext cx="705" cy="1444"/>
            </a:xfrm>
            <a:custGeom>
              <a:avLst/>
              <a:gdLst>
                <a:gd name="T0" fmla="*/ 705 w 705"/>
                <a:gd name="T1" fmla="*/ 0 h 1444"/>
                <a:gd name="T2" fmla="*/ 601 w 705"/>
                <a:gd name="T3" fmla="*/ 90 h 1444"/>
                <a:gd name="T4" fmla="*/ 526 w 705"/>
                <a:gd name="T5" fmla="*/ 165 h 1444"/>
                <a:gd name="T6" fmla="*/ 481 w 705"/>
                <a:gd name="T7" fmla="*/ 195 h 1444"/>
                <a:gd name="T8" fmla="*/ 586 w 705"/>
                <a:gd name="T9" fmla="*/ 232 h 1444"/>
                <a:gd name="T10" fmla="*/ 631 w 705"/>
                <a:gd name="T11" fmla="*/ 322 h 1444"/>
                <a:gd name="T12" fmla="*/ 451 w 705"/>
                <a:gd name="T13" fmla="*/ 374 h 1444"/>
                <a:gd name="T14" fmla="*/ 249 w 705"/>
                <a:gd name="T15" fmla="*/ 457 h 1444"/>
                <a:gd name="T16" fmla="*/ 294 w 705"/>
                <a:gd name="T17" fmla="*/ 651 h 1444"/>
                <a:gd name="T18" fmla="*/ 361 w 705"/>
                <a:gd name="T19" fmla="*/ 741 h 1444"/>
                <a:gd name="T20" fmla="*/ 152 w 705"/>
                <a:gd name="T21" fmla="*/ 808 h 1444"/>
                <a:gd name="T22" fmla="*/ 40 w 705"/>
                <a:gd name="T23" fmla="*/ 958 h 1444"/>
                <a:gd name="T24" fmla="*/ 18 w 705"/>
                <a:gd name="T25" fmla="*/ 1129 h 1444"/>
                <a:gd name="T26" fmla="*/ 145 w 705"/>
                <a:gd name="T27" fmla="*/ 1249 h 1444"/>
                <a:gd name="T28" fmla="*/ 197 w 705"/>
                <a:gd name="T29" fmla="*/ 1444 h 14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5"/>
                <a:gd name="T46" fmla="*/ 0 h 1444"/>
                <a:gd name="T47" fmla="*/ 705 w 705"/>
                <a:gd name="T48" fmla="*/ 1444 h 14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5" h="1444">
                  <a:moveTo>
                    <a:pt x="705" y="0"/>
                  </a:moveTo>
                  <a:cubicBezTo>
                    <a:pt x="667" y="31"/>
                    <a:pt x="630" y="62"/>
                    <a:pt x="601" y="90"/>
                  </a:cubicBezTo>
                  <a:cubicBezTo>
                    <a:pt x="571" y="117"/>
                    <a:pt x="546" y="147"/>
                    <a:pt x="526" y="165"/>
                  </a:cubicBezTo>
                  <a:cubicBezTo>
                    <a:pt x="506" y="182"/>
                    <a:pt x="471" y="183"/>
                    <a:pt x="481" y="195"/>
                  </a:cubicBezTo>
                  <a:cubicBezTo>
                    <a:pt x="490" y="206"/>
                    <a:pt x="561" y="210"/>
                    <a:pt x="586" y="232"/>
                  </a:cubicBezTo>
                  <a:cubicBezTo>
                    <a:pt x="611" y="253"/>
                    <a:pt x="653" y="298"/>
                    <a:pt x="631" y="322"/>
                  </a:cubicBezTo>
                  <a:cubicBezTo>
                    <a:pt x="608" y="345"/>
                    <a:pt x="514" y="351"/>
                    <a:pt x="451" y="374"/>
                  </a:cubicBezTo>
                  <a:cubicBezTo>
                    <a:pt x="387" y="396"/>
                    <a:pt x="275" y="410"/>
                    <a:pt x="249" y="457"/>
                  </a:cubicBezTo>
                  <a:cubicBezTo>
                    <a:pt x="222" y="503"/>
                    <a:pt x="275" y="603"/>
                    <a:pt x="294" y="651"/>
                  </a:cubicBezTo>
                  <a:cubicBezTo>
                    <a:pt x="312" y="698"/>
                    <a:pt x="384" y="714"/>
                    <a:pt x="361" y="741"/>
                  </a:cubicBezTo>
                  <a:cubicBezTo>
                    <a:pt x="337" y="767"/>
                    <a:pt x="205" y="771"/>
                    <a:pt x="152" y="808"/>
                  </a:cubicBezTo>
                  <a:cubicBezTo>
                    <a:pt x="98" y="844"/>
                    <a:pt x="62" y="904"/>
                    <a:pt x="40" y="958"/>
                  </a:cubicBezTo>
                  <a:cubicBezTo>
                    <a:pt x="17" y="1011"/>
                    <a:pt x="0" y="1080"/>
                    <a:pt x="18" y="1129"/>
                  </a:cubicBezTo>
                  <a:cubicBezTo>
                    <a:pt x="35" y="1177"/>
                    <a:pt x="115" y="1196"/>
                    <a:pt x="145" y="1249"/>
                  </a:cubicBezTo>
                  <a:cubicBezTo>
                    <a:pt x="174" y="1301"/>
                    <a:pt x="185" y="1372"/>
                    <a:pt x="197" y="1444"/>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5418" name="Freeform 6">
              <a:extLst>
                <a:ext uri="{FF2B5EF4-FFF2-40B4-BE49-F238E27FC236}">
                  <a16:creationId xmlns:a16="http://schemas.microsoft.com/office/drawing/2014/main" id="{4397D0BA-96DE-4778-9C11-104F192B7A86}"/>
                </a:ext>
              </a:extLst>
            </p:cNvPr>
            <p:cNvSpPr>
              <a:spLocks/>
            </p:cNvSpPr>
            <p:nvPr/>
          </p:nvSpPr>
          <p:spPr bwMode="auto">
            <a:xfrm>
              <a:off x="2041" y="1902"/>
              <a:ext cx="1436" cy="1134"/>
            </a:xfrm>
            <a:custGeom>
              <a:avLst/>
              <a:gdLst>
                <a:gd name="T0" fmla="*/ 0 w 1436"/>
                <a:gd name="T1" fmla="*/ 1134 h 1134"/>
                <a:gd name="T2" fmla="*/ 60 w 1436"/>
                <a:gd name="T3" fmla="*/ 820 h 1134"/>
                <a:gd name="T4" fmla="*/ 262 w 1436"/>
                <a:gd name="T5" fmla="*/ 603 h 1134"/>
                <a:gd name="T6" fmla="*/ 681 w 1436"/>
                <a:gd name="T7" fmla="*/ 319 h 1134"/>
                <a:gd name="T8" fmla="*/ 897 w 1436"/>
                <a:gd name="T9" fmla="*/ 207 h 1134"/>
                <a:gd name="T10" fmla="*/ 1025 w 1436"/>
                <a:gd name="T11" fmla="*/ 184 h 1134"/>
                <a:gd name="T12" fmla="*/ 1167 w 1436"/>
                <a:gd name="T13" fmla="*/ 35 h 1134"/>
                <a:gd name="T14" fmla="*/ 1271 w 1436"/>
                <a:gd name="T15" fmla="*/ 12 h 1134"/>
                <a:gd name="T16" fmla="*/ 1436 w 1436"/>
                <a:gd name="T17" fmla="*/ 102 h 1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36"/>
                <a:gd name="T28" fmla="*/ 0 h 1134"/>
                <a:gd name="T29" fmla="*/ 1436 w 1436"/>
                <a:gd name="T30" fmla="*/ 1134 h 1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36" h="1134">
                  <a:moveTo>
                    <a:pt x="0" y="1134"/>
                  </a:moveTo>
                  <a:cubicBezTo>
                    <a:pt x="8" y="1021"/>
                    <a:pt x="16" y="908"/>
                    <a:pt x="60" y="820"/>
                  </a:cubicBezTo>
                  <a:cubicBezTo>
                    <a:pt x="103" y="731"/>
                    <a:pt x="158" y="686"/>
                    <a:pt x="262" y="603"/>
                  </a:cubicBezTo>
                  <a:cubicBezTo>
                    <a:pt x="365" y="519"/>
                    <a:pt x="575" y="384"/>
                    <a:pt x="681" y="319"/>
                  </a:cubicBezTo>
                  <a:cubicBezTo>
                    <a:pt x="786" y="253"/>
                    <a:pt x="839" y="229"/>
                    <a:pt x="897" y="207"/>
                  </a:cubicBezTo>
                  <a:cubicBezTo>
                    <a:pt x="954" y="184"/>
                    <a:pt x="980" y="212"/>
                    <a:pt x="1025" y="184"/>
                  </a:cubicBezTo>
                  <a:cubicBezTo>
                    <a:pt x="1069" y="155"/>
                    <a:pt x="1126" y="63"/>
                    <a:pt x="1167" y="35"/>
                  </a:cubicBezTo>
                  <a:cubicBezTo>
                    <a:pt x="1208" y="6"/>
                    <a:pt x="1226" y="0"/>
                    <a:pt x="1271" y="12"/>
                  </a:cubicBezTo>
                  <a:cubicBezTo>
                    <a:pt x="1315" y="23"/>
                    <a:pt x="1375" y="62"/>
                    <a:pt x="1436" y="102"/>
                  </a:cubicBezTo>
                </a:path>
              </a:pathLst>
            </a:custGeom>
            <a:noFill/>
            <a:ln w="7620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5419" name="Freeform 7">
              <a:extLst>
                <a:ext uri="{FF2B5EF4-FFF2-40B4-BE49-F238E27FC236}">
                  <a16:creationId xmlns:a16="http://schemas.microsoft.com/office/drawing/2014/main" id="{2C1D525B-9627-4E24-8A91-4CC4BC562B1C}"/>
                </a:ext>
              </a:extLst>
            </p:cNvPr>
            <p:cNvSpPr>
              <a:spLocks/>
            </p:cNvSpPr>
            <p:nvPr/>
          </p:nvSpPr>
          <p:spPr bwMode="auto">
            <a:xfrm>
              <a:off x="4284" y="2625"/>
              <a:ext cx="86" cy="142"/>
            </a:xfrm>
            <a:custGeom>
              <a:avLst/>
              <a:gdLst>
                <a:gd name="T0" fmla="*/ 0 w 86"/>
                <a:gd name="T1" fmla="*/ 142 h 142"/>
                <a:gd name="T2" fmla="*/ 75 w 86"/>
                <a:gd name="T3" fmla="*/ 112 h 142"/>
                <a:gd name="T4" fmla="*/ 68 w 86"/>
                <a:gd name="T5" fmla="*/ 0 h 142"/>
                <a:gd name="T6" fmla="*/ 0 60000 65536"/>
                <a:gd name="T7" fmla="*/ 0 60000 65536"/>
                <a:gd name="T8" fmla="*/ 0 60000 65536"/>
                <a:gd name="T9" fmla="*/ 0 w 86"/>
                <a:gd name="T10" fmla="*/ 0 h 142"/>
                <a:gd name="T11" fmla="*/ 86 w 86"/>
                <a:gd name="T12" fmla="*/ 142 h 142"/>
              </a:gdLst>
              <a:ahLst/>
              <a:cxnLst>
                <a:cxn ang="T6">
                  <a:pos x="T0" y="T1"/>
                </a:cxn>
                <a:cxn ang="T7">
                  <a:pos x="T2" y="T3"/>
                </a:cxn>
                <a:cxn ang="T8">
                  <a:pos x="T4" y="T5"/>
                </a:cxn>
              </a:cxnLst>
              <a:rect l="T9" t="T10" r="T11" b="T12"/>
              <a:pathLst>
                <a:path w="86" h="142">
                  <a:moveTo>
                    <a:pt x="0" y="142"/>
                  </a:moveTo>
                  <a:cubicBezTo>
                    <a:pt x="31" y="138"/>
                    <a:pt x="63" y="135"/>
                    <a:pt x="75" y="112"/>
                  </a:cubicBezTo>
                  <a:cubicBezTo>
                    <a:pt x="86" y="88"/>
                    <a:pt x="77" y="44"/>
                    <a:pt x="68" y="0"/>
                  </a:cubicBezTo>
                </a:path>
              </a:pathLst>
            </a:custGeom>
            <a:noFill/>
            <a:ln w="762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5420" name="Freeform 8">
              <a:extLst>
                <a:ext uri="{FF2B5EF4-FFF2-40B4-BE49-F238E27FC236}">
                  <a16:creationId xmlns:a16="http://schemas.microsoft.com/office/drawing/2014/main" id="{D1AF6C23-76D3-4DA4-8CF9-D9ABD0B46EB1}"/>
                </a:ext>
              </a:extLst>
            </p:cNvPr>
            <p:cNvSpPr>
              <a:spLocks/>
            </p:cNvSpPr>
            <p:nvPr/>
          </p:nvSpPr>
          <p:spPr bwMode="auto">
            <a:xfrm>
              <a:off x="2294" y="2206"/>
              <a:ext cx="1557" cy="1151"/>
            </a:xfrm>
            <a:custGeom>
              <a:avLst/>
              <a:gdLst>
                <a:gd name="T0" fmla="*/ 1 w 1557"/>
                <a:gd name="T1" fmla="*/ 1151 h 1151"/>
                <a:gd name="T2" fmla="*/ 9 w 1557"/>
                <a:gd name="T3" fmla="*/ 964 h 1151"/>
                <a:gd name="T4" fmla="*/ 54 w 1557"/>
                <a:gd name="T5" fmla="*/ 867 h 1151"/>
                <a:gd name="T6" fmla="*/ 166 w 1557"/>
                <a:gd name="T7" fmla="*/ 860 h 1151"/>
                <a:gd name="T8" fmla="*/ 248 w 1557"/>
                <a:gd name="T9" fmla="*/ 650 h 1151"/>
                <a:gd name="T10" fmla="*/ 278 w 1557"/>
                <a:gd name="T11" fmla="*/ 508 h 1151"/>
                <a:gd name="T12" fmla="*/ 502 w 1557"/>
                <a:gd name="T13" fmla="*/ 411 h 1151"/>
                <a:gd name="T14" fmla="*/ 644 w 1557"/>
                <a:gd name="T15" fmla="*/ 344 h 1151"/>
                <a:gd name="T16" fmla="*/ 779 w 1557"/>
                <a:gd name="T17" fmla="*/ 396 h 1151"/>
                <a:gd name="T18" fmla="*/ 943 w 1557"/>
                <a:gd name="T19" fmla="*/ 366 h 1151"/>
                <a:gd name="T20" fmla="*/ 1078 w 1557"/>
                <a:gd name="T21" fmla="*/ 224 h 1151"/>
                <a:gd name="T22" fmla="*/ 1175 w 1557"/>
                <a:gd name="T23" fmla="*/ 172 h 1151"/>
                <a:gd name="T24" fmla="*/ 1370 w 1557"/>
                <a:gd name="T25" fmla="*/ 262 h 1151"/>
                <a:gd name="T26" fmla="*/ 1474 w 1557"/>
                <a:gd name="T27" fmla="*/ 112 h 1151"/>
                <a:gd name="T28" fmla="*/ 1557 w 1557"/>
                <a:gd name="T29" fmla="*/ 0 h 1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57"/>
                <a:gd name="T46" fmla="*/ 0 h 1151"/>
                <a:gd name="T47" fmla="*/ 1557 w 1557"/>
                <a:gd name="T48" fmla="*/ 1151 h 11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57" h="1151">
                  <a:moveTo>
                    <a:pt x="1" y="1151"/>
                  </a:moveTo>
                  <a:cubicBezTo>
                    <a:pt x="0" y="1081"/>
                    <a:pt x="0" y="1011"/>
                    <a:pt x="9" y="964"/>
                  </a:cubicBezTo>
                  <a:cubicBezTo>
                    <a:pt x="17" y="916"/>
                    <a:pt x="27" y="884"/>
                    <a:pt x="54" y="867"/>
                  </a:cubicBezTo>
                  <a:cubicBezTo>
                    <a:pt x="80" y="849"/>
                    <a:pt x="133" y="896"/>
                    <a:pt x="166" y="860"/>
                  </a:cubicBezTo>
                  <a:cubicBezTo>
                    <a:pt x="198" y="823"/>
                    <a:pt x="229" y="708"/>
                    <a:pt x="248" y="650"/>
                  </a:cubicBezTo>
                  <a:cubicBezTo>
                    <a:pt x="266" y="591"/>
                    <a:pt x="235" y="547"/>
                    <a:pt x="278" y="508"/>
                  </a:cubicBezTo>
                  <a:cubicBezTo>
                    <a:pt x="320" y="468"/>
                    <a:pt x="441" y="438"/>
                    <a:pt x="502" y="411"/>
                  </a:cubicBezTo>
                  <a:cubicBezTo>
                    <a:pt x="562" y="383"/>
                    <a:pt x="598" y="346"/>
                    <a:pt x="644" y="344"/>
                  </a:cubicBezTo>
                  <a:cubicBezTo>
                    <a:pt x="690" y="341"/>
                    <a:pt x="729" y="392"/>
                    <a:pt x="779" y="396"/>
                  </a:cubicBezTo>
                  <a:cubicBezTo>
                    <a:pt x="828" y="399"/>
                    <a:pt x="893" y="394"/>
                    <a:pt x="943" y="366"/>
                  </a:cubicBezTo>
                  <a:cubicBezTo>
                    <a:pt x="992" y="337"/>
                    <a:pt x="1039" y="256"/>
                    <a:pt x="1078" y="224"/>
                  </a:cubicBezTo>
                  <a:cubicBezTo>
                    <a:pt x="1116" y="191"/>
                    <a:pt x="1126" y="165"/>
                    <a:pt x="1175" y="172"/>
                  </a:cubicBezTo>
                  <a:cubicBezTo>
                    <a:pt x="1223" y="178"/>
                    <a:pt x="1320" y="271"/>
                    <a:pt x="1370" y="262"/>
                  </a:cubicBezTo>
                  <a:cubicBezTo>
                    <a:pt x="1419" y="252"/>
                    <a:pt x="1442" y="155"/>
                    <a:pt x="1474" y="112"/>
                  </a:cubicBezTo>
                  <a:cubicBezTo>
                    <a:pt x="1505" y="68"/>
                    <a:pt x="1531" y="34"/>
                    <a:pt x="1557"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round/>
                  <a:headEnd/>
                  <a:tailEnd/>
                </a14:hiddenLine>
              </a:ext>
            </a:extLst>
          </p:spPr>
          <p:txBody>
            <a:bodyPr wrap="none" anchor="ctr"/>
            <a:lstStyle/>
            <a:p>
              <a:endParaRPr lang="en-US"/>
            </a:p>
          </p:txBody>
        </p:sp>
      </p:grpSp>
      <p:grpSp>
        <p:nvGrpSpPr>
          <p:cNvPr id="3" name="Group 21">
            <a:extLst>
              <a:ext uri="{FF2B5EF4-FFF2-40B4-BE49-F238E27FC236}">
                <a16:creationId xmlns:a16="http://schemas.microsoft.com/office/drawing/2014/main" id="{CEFD9F89-9B72-450A-9C89-CAB86428938C}"/>
              </a:ext>
            </a:extLst>
          </p:cNvPr>
          <p:cNvGrpSpPr>
            <a:grpSpLocks/>
          </p:cNvGrpSpPr>
          <p:nvPr/>
        </p:nvGrpSpPr>
        <p:grpSpPr bwMode="auto">
          <a:xfrm>
            <a:off x="1089025" y="2720975"/>
            <a:ext cx="2286000" cy="2554288"/>
            <a:chOff x="686" y="1714"/>
            <a:chExt cx="1440" cy="1609"/>
          </a:xfrm>
        </p:grpSpPr>
        <p:sp>
          <p:nvSpPr>
            <p:cNvPr id="145414" name="Freeform 22">
              <a:extLst>
                <a:ext uri="{FF2B5EF4-FFF2-40B4-BE49-F238E27FC236}">
                  <a16:creationId xmlns:a16="http://schemas.microsoft.com/office/drawing/2014/main" id="{FCBE5974-E25F-4D04-AD25-FDF9BE548F02}"/>
                </a:ext>
              </a:extLst>
            </p:cNvPr>
            <p:cNvSpPr>
              <a:spLocks/>
            </p:cNvSpPr>
            <p:nvPr/>
          </p:nvSpPr>
          <p:spPr bwMode="auto">
            <a:xfrm>
              <a:off x="1034" y="1714"/>
              <a:ext cx="1092" cy="1609"/>
            </a:xfrm>
            <a:custGeom>
              <a:avLst/>
              <a:gdLst>
                <a:gd name="T0" fmla="*/ 731 w 1092"/>
                <a:gd name="T1" fmla="*/ 5 h 1609"/>
                <a:gd name="T2" fmla="*/ 551 w 1092"/>
                <a:gd name="T3" fmla="*/ 50 h 1609"/>
                <a:gd name="T4" fmla="*/ 454 w 1092"/>
                <a:gd name="T5" fmla="*/ 236 h 1609"/>
                <a:gd name="T6" fmla="*/ 334 w 1092"/>
                <a:gd name="T7" fmla="*/ 244 h 1609"/>
                <a:gd name="T8" fmla="*/ 177 w 1092"/>
                <a:gd name="T9" fmla="*/ 385 h 1609"/>
                <a:gd name="T10" fmla="*/ 80 w 1092"/>
                <a:gd name="T11" fmla="*/ 586 h 1609"/>
                <a:gd name="T12" fmla="*/ 65 w 1092"/>
                <a:gd name="T13" fmla="*/ 735 h 1609"/>
                <a:gd name="T14" fmla="*/ 58 w 1092"/>
                <a:gd name="T15" fmla="*/ 899 h 1609"/>
                <a:gd name="T16" fmla="*/ 5 w 1092"/>
                <a:gd name="T17" fmla="*/ 981 h 1609"/>
                <a:gd name="T18" fmla="*/ 88 w 1092"/>
                <a:gd name="T19" fmla="*/ 1092 h 1609"/>
                <a:gd name="T20" fmla="*/ 73 w 1092"/>
                <a:gd name="T21" fmla="*/ 1249 h 1609"/>
                <a:gd name="T22" fmla="*/ 319 w 1092"/>
                <a:gd name="T23" fmla="*/ 1495 h 1609"/>
                <a:gd name="T24" fmla="*/ 551 w 1092"/>
                <a:gd name="T25" fmla="*/ 1591 h 1609"/>
                <a:gd name="T26" fmla="*/ 648 w 1092"/>
                <a:gd name="T27" fmla="*/ 1561 h 1609"/>
                <a:gd name="T28" fmla="*/ 947 w 1092"/>
                <a:gd name="T29" fmla="*/ 1583 h 1609"/>
                <a:gd name="T30" fmla="*/ 992 w 1092"/>
                <a:gd name="T31" fmla="*/ 1404 h 1609"/>
                <a:gd name="T32" fmla="*/ 1067 w 1092"/>
                <a:gd name="T33" fmla="*/ 1202 h 1609"/>
                <a:gd name="T34" fmla="*/ 985 w 1092"/>
                <a:gd name="T35" fmla="*/ 1172 h 1609"/>
                <a:gd name="T36" fmla="*/ 910 w 1092"/>
                <a:gd name="T37" fmla="*/ 1195 h 1609"/>
                <a:gd name="T38" fmla="*/ 753 w 1092"/>
                <a:gd name="T39" fmla="*/ 1299 h 1609"/>
                <a:gd name="T40" fmla="*/ 618 w 1092"/>
                <a:gd name="T41" fmla="*/ 1247 h 1609"/>
                <a:gd name="T42" fmla="*/ 559 w 1092"/>
                <a:gd name="T43" fmla="*/ 1038 h 1609"/>
                <a:gd name="T44" fmla="*/ 618 w 1092"/>
                <a:gd name="T45" fmla="*/ 806 h 1609"/>
                <a:gd name="T46" fmla="*/ 805 w 1092"/>
                <a:gd name="T47" fmla="*/ 724 h 1609"/>
                <a:gd name="T48" fmla="*/ 985 w 1092"/>
                <a:gd name="T49" fmla="*/ 698 h 1609"/>
                <a:gd name="T50" fmla="*/ 1000 w 1092"/>
                <a:gd name="T51" fmla="*/ 557 h 1609"/>
                <a:gd name="T52" fmla="*/ 1082 w 1092"/>
                <a:gd name="T53" fmla="*/ 452 h 1609"/>
                <a:gd name="T54" fmla="*/ 940 w 1092"/>
                <a:gd name="T55" fmla="*/ 288 h 1609"/>
                <a:gd name="T56" fmla="*/ 738 w 1092"/>
                <a:gd name="T57" fmla="*/ 176 h 1609"/>
                <a:gd name="T58" fmla="*/ 671 w 1092"/>
                <a:gd name="T59" fmla="*/ 80 h 1609"/>
                <a:gd name="T60" fmla="*/ 731 w 1092"/>
                <a:gd name="T61" fmla="*/ 5 h 160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92"/>
                <a:gd name="T94" fmla="*/ 0 h 1609"/>
                <a:gd name="T95" fmla="*/ 1092 w 1092"/>
                <a:gd name="T96" fmla="*/ 1609 h 160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92" h="1609">
                  <a:moveTo>
                    <a:pt x="731" y="5"/>
                  </a:moveTo>
                  <a:cubicBezTo>
                    <a:pt x="711" y="0"/>
                    <a:pt x="597" y="11"/>
                    <a:pt x="551" y="50"/>
                  </a:cubicBezTo>
                  <a:cubicBezTo>
                    <a:pt x="504" y="88"/>
                    <a:pt x="489" y="203"/>
                    <a:pt x="454" y="236"/>
                  </a:cubicBezTo>
                  <a:cubicBezTo>
                    <a:pt x="418" y="268"/>
                    <a:pt x="380" y="219"/>
                    <a:pt x="334" y="244"/>
                  </a:cubicBezTo>
                  <a:cubicBezTo>
                    <a:pt x="287" y="268"/>
                    <a:pt x="219" y="328"/>
                    <a:pt x="177" y="385"/>
                  </a:cubicBezTo>
                  <a:cubicBezTo>
                    <a:pt x="134" y="442"/>
                    <a:pt x="98" y="528"/>
                    <a:pt x="80" y="586"/>
                  </a:cubicBezTo>
                  <a:cubicBezTo>
                    <a:pt x="61" y="644"/>
                    <a:pt x="68" y="682"/>
                    <a:pt x="65" y="735"/>
                  </a:cubicBezTo>
                  <a:cubicBezTo>
                    <a:pt x="61" y="787"/>
                    <a:pt x="67" y="857"/>
                    <a:pt x="58" y="899"/>
                  </a:cubicBezTo>
                  <a:cubicBezTo>
                    <a:pt x="48" y="940"/>
                    <a:pt x="0" y="948"/>
                    <a:pt x="5" y="981"/>
                  </a:cubicBezTo>
                  <a:cubicBezTo>
                    <a:pt x="10" y="1013"/>
                    <a:pt x="76" y="1047"/>
                    <a:pt x="88" y="1092"/>
                  </a:cubicBezTo>
                  <a:cubicBezTo>
                    <a:pt x="99" y="1136"/>
                    <a:pt x="34" y="1181"/>
                    <a:pt x="73" y="1249"/>
                  </a:cubicBezTo>
                  <a:cubicBezTo>
                    <a:pt x="111" y="1315"/>
                    <a:pt x="239" y="1437"/>
                    <a:pt x="319" y="1495"/>
                  </a:cubicBezTo>
                  <a:cubicBezTo>
                    <a:pt x="398" y="1551"/>
                    <a:pt x="496" y="1579"/>
                    <a:pt x="551" y="1591"/>
                  </a:cubicBezTo>
                  <a:cubicBezTo>
                    <a:pt x="605" y="1602"/>
                    <a:pt x="582" y="1562"/>
                    <a:pt x="648" y="1561"/>
                  </a:cubicBezTo>
                  <a:cubicBezTo>
                    <a:pt x="714" y="1559"/>
                    <a:pt x="889" y="1609"/>
                    <a:pt x="947" y="1583"/>
                  </a:cubicBezTo>
                  <a:cubicBezTo>
                    <a:pt x="1004" y="1556"/>
                    <a:pt x="972" y="1467"/>
                    <a:pt x="992" y="1404"/>
                  </a:cubicBezTo>
                  <a:cubicBezTo>
                    <a:pt x="1011" y="1340"/>
                    <a:pt x="1068" y="1240"/>
                    <a:pt x="1067" y="1202"/>
                  </a:cubicBezTo>
                  <a:cubicBezTo>
                    <a:pt x="1065" y="1163"/>
                    <a:pt x="1011" y="1173"/>
                    <a:pt x="985" y="1172"/>
                  </a:cubicBezTo>
                  <a:cubicBezTo>
                    <a:pt x="959" y="1170"/>
                    <a:pt x="948" y="1173"/>
                    <a:pt x="910" y="1195"/>
                  </a:cubicBezTo>
                  <a:cubicBezTo>
                    <a:pt x="871" y="1216"/>
                    <a:pt x="801" y="1290"/>
                    <a:pt x="753" y="1299"/>
                  </a:cubicBezTo>
                  <a:cubicBezTo>
                    <a:pt x="704" y="1307"/>
                    <a:pt x="650" y="1290"/>
                    <a:pt x="618" y="1247"/>
                  </a:cubicBezTo>
                  <a:cubicBezTo>
                    <a:pt x="585" y="1203"/>
                    <a:pt x="559" y="1111"/>
                    <a:pt x="559" y="1038"/>
                  </a:cubicBezTo>
                  <a:cubicBezTo>
                    <a:pt x="559" y="964"/>
                    <a:pt x="576" y="858"/>
                    <a:pt x="618" y="806"/>
                  </a:cubicBezTo>
                  <a:cubicBezTo>
                    <a:pt x="659" y="753"/>
                    <a:pt x="743" y="742"/>
                    <a:pt x="805" y="724"/>
                  </a:cubicBezTo>
                  <a:cubicBezTo>
                    <a:pt x="866" y="706"/>
                    <a:pt x="952" y="725"/>
                    <a:pt x="985" y="698"/>
                  </a:cubicBezTo>
                  <a:cubicBezTo>
                    <a:pt x="1017" y="670"/>
                    <a:pt x="983" y="597"/>
                    <a:pt x="1000" y="557"/>
                  </a:cubicBezTo>
                  <a:cubicBezTo>
                    <a:pt x="1016" y="515"/>
                    <a:pt x="1092" y="497"/>
                    <a:pt x="1082" y="452"/>
                  </a:cubicBezTo>
                  <a:cubicBezTo>
                    <a:pt x="1072" y="407"/>
                    <a:pt x="997" y="334"/>
                    <a:pt x="940" y="288"/>
                  </a:cubicBezTo>
                  <a:cubicBezTo>
                    <a:pt x="882" y="241"/>
                    <a:pt x="782" y="210"/>
                    <a:pt x="738" y="176"/>
                  </a:cubicBezTo>
                  <a:cubicBezTo>
                    <a:pt x="693" y="141"/>
                    <a:pt x="672" y="107"/>
                    <a:pt x="671" y="80"/>
                  </a:cubicBezTo>
                  <a:cubicBezTo>
                    <a:pt x="669" y="52"/>
                    <a:pt x="751" y="10"/>
                    <a:pt x="731" y="5"/>
                  </a:cubicBezTo>
                  <a:close/>
                </a:path>
              </a:pathLst>
            </a:custGeom>
            <a:solidFill>
              <a:srgbClr val="00FF00">
                <a:alpha val="50195"/>
              </a:srgbClr>
            </a:solidFill>
            <a:ln w="19050">
              <a:solidFill>
                <a:srgbClr val="00FF00"/>
              </a:solidFill>
              <a:round/>
              <a:headEnd/>
              <a:tailEnd/>
            </a:ln>
          </p:spPr>
          <p:txBody>
            <a:bodyPr wrap="none" anchor="ctr"/>
            <a:lstStyle/>
            <a:p>
              <a:endParaRPr lang="en-US"/>
            </a:p>
          </p:txBody>
        </p:sp>
        <p:sp>
          <p:nvSpPr>
            <p:cNvPr id="145415" name="Line 23">
              <a:extLst>
                <a:ext uri="{FF2B5EF4-FFF2-40B4-BE49-F238E27FC236}">
                  <a16:creationId xmlns:a16="http://schemas.microsoft.com/office/drawing/2014/main" id="{C8B8C9ED-784C-4954-BC16-2F020BD98102}"/>
                </a:ext>
              </a:extLst>
            </p:cNvPr>
            <p:cNvSpPr>
              <a:spLocks noChangeShapeType="1"/>
            </p:cNvSpPr>
            <p:nvPr/>
          </p:nvSpPr>
          <p:spPr bwMode="auto">
            <a:xfrm>
              <a:off x="686" y="2253"/>
              <a:ext cx="689" cy="11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913436" name="Text Box 28">
            <a:extLst>
              <a:ext uri="{FF2B5EF4-FFF2-40B4-BE49-F238E27FC236}">
                <a16:creationId xmlns:a16="http://schemas.microsoft.com/office/drawing/2014/main" id="{0AF4286C-3DF0-49C3-8485-83B0E6AE7F60}"/>
              </a:ext>
            </a:extLst>
          </p:cNvPr>
          <p:cNvSpPr txBox="1">
            <a:spLocks noChangeArrowheads="1"/>
          </p:cNvSpPr>
          <p:nvPr/>
        </p:nvSpPr>
        <p:spPr bwMode="auto">
          <a:xfrm>
            <a:off x="-180975" y="2349500"/>
            <a:ext cx="20161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Cyrl-CS" altLang="en-US" sz="2000" b="1">
                <a:solidFill>
                  <a:srgbClr val="66FF33"/>
                </a:solidFill>
                <a:latin typeface="Times" panose="02020603050405020304" pitchFamily="18" charset="0"/>
              </a:rPr>
              <a:t>префронтално асоцијативно поље</a:t>
            </a:r>
            <a:endParaRPr lang="en-US" altLang="en-US" sz="2000" b="1">
              <a:solidFill>
                <a:srgbClr val="66FF33"/>
              </a:solidFill>
              <a:latin typeface="Times"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13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3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Inferior hemisphere">
            <a:extLst>
              <a:ext uri="{FF2B5EF4-FFF2-40B4-BE49-F238E27FC236}">
                <a16:creationId xmlns:a16="http://schemas.microsoft.com/office/drawing/2014/main" id="{CBC85241-CD94-48DD-82DB-4AABA3F2A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404813"/>
            <a:ext cx="42291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89" name="Line 5">
            <a:extLst>
              <a:ext uri="{FF2B5EF4-FFF2-40B4-BE49-F238E27FC236}">
                <a16:creationId xmlns:a16="http://schemas.microsoft.com/office/drawing/2014/main" id="{F82CE451-AD4E-4268-8549-13F2074B50BD}"/>
              </a:ext>
            </a:extLst>
          </p:cNvPr>
          <p:cNvSpPr>
            <a:spLocks noChangeShapeType="1"/>
          </p:cNvSpPr>
          <p:nvPr/>
        </p:nvSpPr>
        <p:spPr bwMode="auto">
          <a:xfrm flipH="1">
            <a:off x="5076825" y="908050"/>
            <a:ext cx="1670050" cy="9159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type="triangle" w="med" len="med"/>
              </a14:hiddenLine>
            </a:ext>
          </a:extLst>
        </p:spPr>
        <p:txBody>
          <a:bodyPr wrap="none" anchor="ctr"/>
          <a:lstStyle/>
          <a:p>
            <a:endParaRPr lang="en-US"/>
          </a:p>
        </p:txBody>
      </p:sp>
      <p:sp>
        <p:nvSpPr>
          <p:cNvPr id="1091591" name="Line 7">
            <a:extLst>
              <a:ext uri="{FF2B5EF4-FFF2-40B4-BE49-F238E27FC236}">
                <a16:creationId xmlns:a16="http://schemas.microsoft.com/office/drawing/2014/main" id="{65A86EE3-6EB7-4B7A-99A2-3827D120AA0F}"/>
              </a:ext>
            </a:extLst>
          </p:cNvPr>
          <p:cNvSpPr>
            <a:spLocks noChangeShapeType="1"/>
          </p:cNvSpPr>
          <p:nvPr/>
        </p:nvSpPr>
        <p:spPr bwMode="auto">
          <a:xfrm flipH="1">
            <a:off x="5148263" y="1125538"/>
            <a:ext cx="1223962" cy="2873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type="triangle" w="med" len="med"/>
              </a14:hiddenLine>
            </a:ext>
          </a:extLst>
        </p:spPr>
        <p:txBody>
          <a:bodyPr/>
          <a:lstStyle/>
          <a:p>
            <a:endParaRPr lang="en-US"/>
          </a:p>
        </p:txBody>
      </p:sp>
      <p:sp>
        <p:nvSpPr>
          <p:cNvPr id="146437" name="Text Box 8">
            <a:extLst>
              <a:ext uri="{FF2B5EF4-FFF2-40B4-BE49-F238E27FC236}">
                <a16:creationId xmlns:a16="http://schemas.microsoft.com/office/drawing/2014/main" id="{A92E9992-57C1-4D51-89CB-8811867711E7}"/>
              </a:ext>
            </a:extLst>
          </p:cNvPr>
          <p:cNvSpPr txBox="1">
            <a:spLocks noChangeArrowheads="1"/>
          </p:cNvSpPr>
          <p:nvPr/>
        </p:nvSpPr>
        <p:spPr bwMode="auto">
          <a:xfrm>
            <a:off x="1476375" y="5661025"/>
            <a:ext cx="6911975" cy="1028700"/>
          </a:xfrm>
          <a:prstGeom prst="rect">
            <a:avLst/>
          </a:prstGeom>
          <a:solidFill>
            <a:srgbClr val="002060"/>
          </a:solidFill>
          <a:ln>
            <a:noFill/>
          </a:ln>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eaLnBrk="1" hangingPunct="1">
              <a:lnSpc>
                <a:spcPct val="65000"/>
              </a:lnSpc>
              <a:spcBef>
                <a:spcPct val="50000"/>
              </a:spcBef>
              <a:buSzTx/>
              <a:buFontTx/>
              <a:buNone/>
            </a:pPr>
            <a:r>
              <a:rPr lang="sr-Latn-CS" altLang="sr-Latn-RS" b="1" dirty="0">
                <a:solidFill>
                  <a:srgbClr val="FFFF00"/>
                </a:solidFill>
              </a:rPr>
              <a:t>Lobus frontalis</a:t>
            </a:r>
            <a:endParaRPr lang="sr-Cyrl-CS" altLang="sr-Latn-RS" b="1" dirty="0">
              <a:solidFill>
                <a:srgbClr val="FFFF00"/>
              </a:solidFill>
            </a:endParaRPr>
          </a:p>
          <a:p>
            <a:pPr algn="ctr" eaLnBrk="1" hangingPunct="1">
              <a:lnSpc>
                <a:spcPct val="65000"/>
              </a:lnSpc>
              <a:spcBef>
                <a:spcPct val="50000"/>
              </a:spcBef>
              <a:buSzTx/>
              <a:buFontTx/>
              <a:buNone/>
            </a:pPr>
            <a:r>
              <a:rPr lang="sr-Cyrl-CS" altLang="sr-Latn-RS" sz="2400" b="1" dirty="0">
                <a:solidFill>
                  <a:srgbClr val="FFFF00"/>
                </a:solidFill>
              </a:rPr>
              <a:t>доња страна - </a:t>
            </a:r>
            <a:r>
              <a:rPr lang="sr-Latn-CS" altLang="sr-Latn-RS" sz="2400" b="1" dirty="0">
                <a:solidFill>
                  <a:srgbClr val="FFFF00"/>
                </a:solidFill>
              </a:rPr>
              <a:t> </a:t>
            </a:r>
            <a:r>
              <a:rPr lang="sr-Latn-CS" altLang="en-US" sz="2000" b="1" dirty="0">
                <a:solidFill>
                  <a:srgbClr val="FFFF00"/>
                </a:solidFill>
              </a:rPr>
              <a:t>o</a:t>
            </a:r>
            <a:r>
              <a:rPr lang="en-US" altLang="en-US" sz="2000" b="1" dirty="0">
                <a:solidFill>
                  <a:srgbClr val="FFFF00"/>
                </a:solidFill>
              </a:rPr>
              <a:t>р</a:t>
            </a:r>
            <a:r>
              <a:rPr lang="sr-Cyrl-CS" altLang="en-US" sz="2000" b="1" dirty="0">
                <a:solidFill>
                  <a:srgbClr val="FFFF00"/>
                </a:solidFill>
              </a:rPr>
              <a:t>битофронтални  кортекс</a:t>
            </a:r>
            <a:br>
              <a:rPr lang="sr-Cyrl-CS" altLang="en-US" sz="2000" b="1" dirty="0">
                <a:solidFill>
                  <a:srgbClr val="FFFF00"/>
                </a:solidFill>
              </a:rPr>
            </a:br>
            <a:endParaRPr lang="en-US" altLang="sr-Latn-RS" sz="2000" b="1" dirty="0">
              <a:solidFill>
                <a:srgbClr val="FFFF00"/>
              </a:solidFill>
            </a:endParaRPr>
          </a:p>
        </p:txBody>
      </p:sp>
      <p:sp>
        <p:nvSpPr>
          <p:cNvPr id="1091599" name="Line 15">
            <a:extLst>
              <a:ext uri="{FF2B5EF4-FFF2-40B4-BE49-F238E27FC236}">
                <a16:creationId xmlns:a16="http://schemas.microsoft.com/office/drawing/2014/main" id="{E902FD24-8096-4311-B8F2-9A3764ECAFCC}"/>
              </a:ext>
            </a:extLst>
          </p:cNvPr>
          <p:cNvSpPr>
            <a:spLocks noChangeShapeType="1"/>
          </p:cNvSpPr>
          <p:nvPr/>
        </p:nvSpPr>
        <p:spPr bwMode="auto">
          <a:xfrm flipH="1">
            <a:off x="4787900" y="476250"/>
            <a:ext cx="2016125" cy="431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type="triangle" w="med" len="med"/>
              </a14:hiddenLine>
            </a:ext>
          </a:extLst>
        </p:spPr>
        <p:txBody>
          <a:bodyPr/>
          <a:lstStyle/>
          <a:p>
            <a:endParaRPr lang="en-US"/>
          </a:p>
        </p:txBody>
      </p:sp>
      <p:sp>
        <p:nvSpPr>
          <p:cNvPr id="1091600" name="Line 16">
            <a:extLst>
              <a:ext uri="{FF2B5EF4-FFF2-40B4-BE49-F238E27FC236}">
                <a16:creationId xmlns:a16="http://schemas.microsoft.com/office/drawing/2014/main" id="{801B911F-1310-4C02-A284-9D49D4BB608A}"/>
              </a:ext>
            </a:extLst>
          </p:cNvPr>
          <p:cNvSpPr>
            <a:spLocks noChangeShapeType="1"/>
          </p:cNvSpPr>
          <p:nvPr/>
        </p:nvSpPr>
        <p:spPr bwMode="auto">
          <a:xfrm flipH="1">
            <a:off x="5076825" y="620713"/>
            <a:ext cx="1008063" cy="647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a:lstStyle/>
          <a:p>
            <a:endParaRPr lang="en-US"/>
          </a:p>
        </p:txBody>
      </p:sp>
      <p:sp>
        <p:nvSpPr>
          <p:cNvPr id="1091601" name="Freeform 17">
            <a:extLst>
              <a:ext uri="{FF2B5EF4-FFF2-40B4-BE49-F238E27FC236}">
                <a16:creationId xmlns:a16="http://schemas.microsoft.com/office/drawing/2014/main" id="{7FB4E7B0-5CDE-462A-B1E9-C588F5DB6821}"/>
              </a:ext>
            </a:extLst>
          </p:cNvPr>
          <p:cNvSpPr>
            <a:spLocks/>
          </p:cNvSpPr>
          <p:nvPr/>
        </p:nvSpPr>
        <p:spPr bwMode="auto">
          <a:xfrm>
            <a:off x="2700338" y="692150"/>
            <a:ext cx="3543300" cy="1784350"/>
          </a:xfrm>
          <a:custGeom>
            <a:avLst/>
            <a:gdLst>
              <a:gd name="T0" fmla="*/ 2147483646 w 2232"/>
              <a:gd name="T1" fmla="*/ 2147483646 h 1124"/>
              <a:gd name="T2" fmla="*/ 2147483646 w 2232"/>
              <a:gd name="T3" fmla="*/ 2147483646 h 1124"/>
              <a:gd name="T4" fmla="*/ 2147483646 w 2232"/>
              <a:gd name="T5" fmla="*/ 2147483646 h 1124"/>
              <a:gd name="T6" fmla="*/ 2144653763 w 2232"/>
              <a:gd name="T7" fmla="*/ 2147483646 h 1124"/>
              <a:gd name="T8" fmla="*/ 2074089388 w 2232"/>
              <a:gd name="T9" fmla="*/ 2147483646 h 1124"/>
              <a:gd name="T10" fmla="*/ 1935480000 w 2232"/>
              <a:gd name="T11" fmla="*/ 2147483646 h 1124"/>
              <a:gd name="T12" fmla="*/ 1774190000 w 2232"/>
              <a:gd name="T13" fmla="*/ 2079129700 h 1124"/>
              <a:gd name="T14" fmla="*/ 1522174375 w 2232"/>
              <a:gd name="T15" fmla="*/ 1940520313 h 1124"/>
              <a:gd name="T16" fmla="*/ 1451610000 w 2232"/>
              <a:gd name="T17" fmla="*/ 1917839700 h 1124"/>
              <a:gd name="T18" fmla="*/ 1383566575 w 2232"/>
              <a:gd name="T19" fmla="*/ 1895157500 h 1124"/>
              <a:gd name="T20" fmla="*/ 1060986575 w 2232"/>
              <a:gd name="T21" fmla="*/ 1940520313 h 1124"/>
              <a:gd name="T22" fmla="*/ 806450000 w 2232"/>
              <a:gd name="T23" fmla="*/ 2147483646 h 1124"/>
              <a:gd name="T24" fmla="*/ 670361563 w 2232"/>
              <a:gd name="T25" fmla="*/ 2147483646 h 1124"/>
              <a:gd name="T26" fmla="*/ 531753763 w 2232"/>
              <a:gd name="T27" fmla="*/ 2147483646 h 1124"/>
              <a:gd name="T28" fmla="*/ 322580000 w 2232"/>
              <a:gd name="T29" fmla="*/ 2147483646 h 1124"/>
              <a:gd name="T30" fmla="*/ 186491563 w 2232"/>
              <a:gd name="T31" fmla="*/ 2147483646 h 1124"/>
              <a:gd name="T32" fmla="*/ 138609388 w 2232"/>
              <a:gd name="T33" fmla="*/ 2147483646 h 1124"/>
              <a:gd name="T34" fmla="*/ 0 w 2232"/>
              <a:gd name="T35" fmla="*/ 2147483646 h 1124"/>
              <a:gd name="T36" fmla="*/ 47883763 w 2232"/>
              <a:gd name="T37" fmla="*/ 2147483646 h 1124"/>
              <a:gd name="T38" fmla="*/ 138609388 w 2232"/>
              <a:gd name="T39" fmla="*/ 2147483646 h 1124"/>
              <a:gd name="T40" fmla="*/ 186491563 w 2232"/>
              <a:gd name="T41" fmla="*/ 2079129700 h 1124"/>
              <a:gd name="T42" fmla="*/ 299899388 w 2232"/>
              <a:gd name="T43" fmla="*/ 1895157500 h 1124"/>
              <a:gd name="T44" fmla="*/ 370463763 w 2232"/>
              <a:gd name="T45" fmla="*/ 1779230313 h 1124"/>
              <a:gd name="T46" fmla="*/ 483870000 w 2232"/>
              <a:gd name="T47" fmla="*/ 1504534075 h 1124"/>
              <a:gd name="T48" fmla="*/ 738406575 w 2232"/>
              <a:gd name="T49" fmla="*/ 1066026888 h 1124"/>
              <a:gd name="T50" fmla="*/ 854333763 w 2232"/>
              <a:gd name="T51" fmla="*/ 972780313 h 1124"/>
              <a:gd name="T52" fmla="*/ 1154231563 w 2232"/>
              <a:gd name="T53" fmla="*/ 627519700 h 1124"/>
              <a:gd name="T54" fmla="*/ 1428929388 w 2232"/>
              <a:gd name="T55" fmla="*/ 304939700 h 1124"/>
              <a:gd name="T56" fmla="*/ 1476811563 w 2232"/>
              <a:gd name="T57" fmla="*/ 259576888 h 1124"/>
              <a:gd name="T58" fmla="*/ 1683464375 w 2232"/>
              <a:gd name="T59" fmla="*/ 189012513 h 1124"/>
              <a:gd name="T60" fmla="*/ 1751509388 w 2232"/>
              <a:gd name="T61" fmla="*/ 166330313 h 1124"/>
              <a:gd name="T62" fmla="*/ 1935480000 w 2232"/>
              <a:gd name="T63" fmla="*/ 120967500 h 1124"/>
              <a:gd name="T64" fmla="*/ 2147483646 w 2232"/>
              <a:gd name="T65" fmla="*/ 189012513 h 1124"/>
              <a:gd name="T66" fmla="*/ 2147483646 w 2232"/>
              <a:gd name="T67" fmla="*/ 375504075 h 1124"/>
              <a:gd name="T68" fmla="*/ 2147483646 w 2232"/>
              <a:gd name="T69" fmla="*/ 398184688 h 1124"/>
              <a:gd name="T70" fmla="*/ 2147483646 w 2232"/>
              <a:gd name="T71" fmla="*/ 488910313 h 1124"/>
              <a:gd name="T72" fmla="*/ 2147483646 w 2232"/>
              <a:gd name="T73" fmla="*/ 2147483646 h 1124"/>
              <a:gd name="T74" fmla="*/ 2147483646 w 2232"/>
              <a:gd name="T75" fmla="*/ 766127500 h 1124"/>
              <a:gd name="T76" fmla="*/ 2147483646 w 2232"/>
              <a:gd name="T77" fmla="*/ 214214075 h 1124"/>
              <a:gd name="T78" fmla="*/ 2147483646 w 2232"/>
              <a:gd name="T79" fmla="*/ 166330313 h 1124"/>
              <a:gd name="T80" fmla="*/ 2147483646 w 2232"/>
              <a:gd name="T81" fmla="*/ 420866888 h 1124"/>
              <a:gd name="T82" fmla="*/ 2147483646 w 2232"/>
              <a:gd name="T83" fmla="*/ 627519700 h 1124"/>
              <a:gd name="T84" fmla="*/ 2147483646 w 2232"/>
              <a:gd name="T85" fmla="*/ 720764688 h 1124"/>
              <a:gd name="T86" fmla="*/ 2147483646 w 2232"/>
              <a:gd name="T87" fmla="*/ 766127500 h 1124"/>
              <a:gd name="T88" fmla="*/ 2147483646 w 2232"/>
              <a:gd name="T89" fmla="*/ 995462513 h 1124"/>
              <a:gd name="T90" fmla="*/ 2147483646 w 2232"/>
              <a:gd name="T91" fmla="*/ 1186994388 h 1124"/>
              <a:gd name="T92" fmla="*/ 2147483646 w 2232"/>
              <a:gd name="T93" fmla="*/ 1302921575 h 1124"/>
              <a:gd name="T94" fmla="*/ 2147483646 w 2232"/>
              <a:gd name="T95" fmla="*/ 1416327813 h 1124"/>
              <a:gd name="T96" fmla="*/ 2147483646 w 2232"/>
              <a:gd name="T97" fmla="*/ 1529735638 h 1124"/>
              <a:gd name="T98" fmla="*/ 2147483646 w 2232"/>
              <a:gd name="T99" fmla="*/ 2147483646 h 1124"/>
              <a:gd name="T100" fmla="*/ 2147483646 w 2232"/>
              <a:gd name="T101" fmla="*/ 2147483646 h 1124"/>
              <a:gd name="T102" fmla="*/ 2147483646 w 2232"/>
              <a:gd name="T103" fmla="*/ 2147483646 h 1124"/>
              <a:gd name="T104" fmla="*/ 2147483646 w 2232"/>
              <a:gd name="T105" fmla="*/ 2147483646 h 1124"/>
              <a:gd name="T106" fmla="*/ 2147483646 w 2232"/>
              <a:gd name="T107" fmla="*/ 1872476888 h 1124"/>
              <a:gd name="T108" fmla="*/ 2147483646 w 2232"/>
              <a:gd name="T109" fmla="*/ 1988404075 h 1124"/>
              <a:gd name="T110" fmla="*/ 2147483646 w 2232"/>
              <a:gd name="T111" fmla="*/ 2147483646 h 1124"/>
              <a:gd name="T112" fmla="*/ 2147483646 w 2232"/>
              <a:gd name="T113" fmla="*/ 2147483646 h 1124"/>
              <a:gd name="T114" fmla="*/ 2147483646 w 2232"/>
              <a:gd name="T115" fmla="*/ 2147483646 h 1124"/>
              <a:gd name="T116" fmla="*/ 2147483646 w 2232"/>
              <a:gd name="T117" fmla="*/ 2147483646 h 1124"/>
              <a:gd name="T118" fmla="*/ 2147483646 w 2232"/>
              <a:gd name="T119" fmla="*/ 2147483646 h 1124"/>
              <a:gd name="T120" fmla="*/ 2147483646 w 2232"/>
              <a:gd name="T121" fmla="*/ 2147483646 h 11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32"/>
              <a:gd name="T184" fmla="*/ 0 h 1124"/>
              <a:gd name="T185" fmla="*/ 2232 w 2232"/>
              <a:gd name="T186" fmla="*/ 1124 h 11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32" h="1124">
                <a:moveTo>
                  <a:pt x="1070" y="1054"/>
                </a:moveTo>
                <a:cubicBezTo>
                  <a:pt x="1028" y="1068"/>
                  <a:pt x="1012" y="1104"/>
                  <a:pt x="970" y="1118"/>
                </a:cubicBezTo>
                <a:cubicBezTo>
                  <a:pt x="957" y="1115"/>
                  <a:pt x="920" y="1107"/>
                  <a:pt x="906" y="1099"/>
                </a:cubicBezTo>
                <a:cubicBezTo>
                  <a:pt x="883" y="1085"/>
                  <a:pt x="870" y="1055"/>
                  <a:pt x="851" y="1035"/>
                </a:cubicBezTo>
                <a:cubicBezTo>
                  <a:pt x="841" y="1008"/>
                  <a:pt x="836" y="979"/>
                  <a:pt x="823" y="953"/>
                </a:cubicBezTo>
                <a:cubicBezTo>
                  <a:pt x="809" y="925"/>
                  <a:pt x="787" y="912"/>
                  <a:pt x="768" y="889"/>
                </a:cubicBezTo>
                <a:cubicBezTo>
                  <a:pt x="745" y="861"/>
                  <a:pt x="736" y="845"/>
                  <a:pt x="704" y="825"/>
                </a:cubicBezTo>
                <a:cubicBezTo>
                  <a:pt x="676" y="783"/>
                  <a:pt x="649" y="785"/>
                  <a:pt x="604" y="770"/>
                </a:cubicBezTo>
                <a:cubicBezTo>
                  <a:pt x="595" y="767"/>
                  <a:pt x="585" y="764"/>
                  <a:pt x="576" y="761"/>
                </a:cubicBezTo>
                <a:cubicBezTo>
                  <a:pt x="567" y="758"/>
                  <a:pt x="549" y="752"/>
                  <a:pt x="549" y="752"/>
                </a:cubicBezTo>
                <a:cubicBezTo>
                  <a:pt x="529" y="754"/>
                  <a:pt x="455" y="753"/>
                  <a:pt x="421" y="770"/>
                </a:cubicBezTo>
                <a:cubicBezTo>
                  <a:pt x="383" y="790"/>
                  <a:pt x="357" y="833"/>
                  <a:pt x="320" y="853"/>
                </a:cubicBezTo>
                <a:cubicBezTo>
                  <a:pt x="303" y="862"/>
                  <a:pt x="282" y="861"/>
                  <a:pt x="266" y="871"/>
                </a:cubicBezTo>
                <a:cubicBezTo>
                  <a:pt x="246" y="884"/>
                  <a:pt x="232" y="905"/>
                  <a:pt x="211" y="917"/>
                </a:cubicBezTo>
                <a:cubicBezTo>
                  <a:pt x="209" y="918"/>
                  <a:pt x="143" y="939"/>
                  <a:pt x="128" y="944"/>
                </a:cubicBezTo>
                <a:cubicBezTo>
                  <a:pt x="110" y="950"/>
                  <a:pt x="74" y="962"/>
                  <a:pt x="74" y="962"/>
                </a:cubicBezTo>
                <a:cubicBezTo>
                  <a:pt x="68" y="968"/>
                  <a:pt x="63" y="977"/>
                  <a:pt x="55" y="981"/>
                </a:cubicBezTo>
                <a:cubicBezTo>
                  <a:pt x="38" y="990"/>
                  <a:pt x="0" y="999"/>
                  <a:pt x="0" y="999"/>
                </a:cubicBezTo>
                <a:cubicBezTo>
                  <a:pt x="2" y="987"/>
                  <a:pt x="8" y="927"/>
                  <a:pt x="19" y="907"/>
                </a:cubicBezTo>
                <a:cubicBezTo>
                  <a:pt x="29" y="888"/>
                  <a:pt x="43" y="871"/>
                  <a:pt x="55" y="853"/>
                </a:cubicBezTo>
                <a:cubicBezTo>
                  <a:pt x="61" y="844"/>
                  <a:pt x="74" y="825"/>
                  <a:pt x="74" y="825"/>
                </a:cubicBezTo>
                <a:cubicBezTo>
                  <a:pt x="85" y="793"/>
                  <a:pt x="104" y="781"/>
                  <a:pt x="119" y="752"/>
                </a:cubicBezTo>
                <a:cubicBezTo>
                  <a:pt x="143" y="705"/>
                  <a:pt x="110" y="743"/>
                  <a:pt x="147" y="706"/>
                </a:cubicBezTo>
                <a:cubicBezTo>
                  <a:pt x="161" y="663"/>
                  <a:pt x="168" y="633"/>
                  <a:pt x="192" y="597"/>
                </a:cubicBezTo>
                <a:cubicBezTo>
                  <a:pt x="209" y="533"/>
                  <a:pt x="246" y="470"/>
                  <a:pt x="293" y="423"/>
                </a:cubicBezTo>
                <a:cubicBezTo>
                  <a:pt x="329" y="387"/>
                  <a:pt x="311" y="423"/>
                  <a:pt x="339" y="386"/>
                </a:cubicBezTo>
                <a:cubicBezTo>
                  <a:pt x="377" y="336"/>
                  <a:pt x="404" y="284"/>
                  <a:pt x="458" y="249"/>
                </a:cubicBezTo>
                <a:cubicBezTo>
                  <a:pt x="495" y="193"/>
                  <a:pt x="513" y="163"/>
                  <a:pt x="567" y="121"/>
                </a:cubicBezTo>
                <a:cubicBezTo>
                  <a:pt x="574" y="116"/>
                  <a:pt x="578" y="107"/>
                  <a:pt x="586" y="103"/>
                </a:cubicBezTo>
                <a:cubicBezTo>
                  <a:pt x="612" y="90"/>
                  <a:pt x="641" y="84"/>
                  <a:pt x="668" y="75"/>
                </a:cubicBezTo>
                <a:cubicBezTo>
                  <a:pt x="677" y="72"/>
                  <a:pt x="695" y="66"/>
                  <a:pt x="695" y="66"/>
                </a:cubicBezTo>
                <a:cubicBezTo>
                  <a:pt x="722" y="41"/>
                  <a:pt x="733" y="36"/>
                  <a:pt x="768" y="48"/>
                </a:cubicBezTo>
                <a:cubicBezTo>
                  <a:pt x="846" y="38"/>
                  <a:pt x="965" y="0"/>
                  <a:pt x="1015" y="75"/>
                </a:cubicBezTo>
                <a:cubicBezTo>
                  <a:pt x="1018" y="100"/>
                  <a:pt x="1012" y="127"/>
                  <a:pt x="1024" y="149"/>
                </a:cubicBezTo>
                <a:cubicBezTo>
                  <a:pt x="1030" y="160"/>
                  <a:pt x="1052" y="149"/>
                  <a:pt x="1061" y="158"/>
                </a:cubicBezTo>
                <a:cubicBezTo>
                  <a:pt x="1070" y="167"/>
                  <a:pt x="1067" y="182"/>
                  <a:pt x="1070" y="194"/>
                </a:cubicBezTo>
                <a:cubicBezTo>
                  <a:pt x="1087" y="417"/>
                  <a:pt x="879" y="1013"/>
                  <a:pt x="1125" y="953"/>
                </a:cubicBezTo>
                <a:cubicBezTo>
                  <a:pt x="1095" y="738"/>
                  <a:pt x="1113" y="519"/>
                  <a:pt x="1134" y="304"/>
                </a:cubicBezTo>
                <a:cubicBezTo>
                  <a:pt x="1137" y="231"/>
                  <a:pt x="1124" y="156"/>
                  <a:pt x="1143" y="85"/>
                </a:cubicBezTo>
                <a:cubicBezTo>
                  <a:pt x="1148" y="66"/>
                  <a:pt x="1198" y="66"/>
                  <a:pt x="1198" y="66"/>
                </a:cubicBezTo>
                <a:cubicBezTo>
                  <a:pt x="1408" y="72"/>
                  <a:pt x="1560" y="55"/>
                  <a:pt x="1728" y="167"/>
                </a:cubicBezTo>
                <a:cubicBezTo>
                  <a:pt x="1731" y="194"/>
                  <a:pt x="1734" y="222"/>
                  <a:pt x="1738" y="249"/>
                </a:cubicBezTo>
                <a:cubicBezTo>
                  <a:pt x="1740" y="262"/>
                  <a:pt x="1737" y="278"/>
                  <a:pt x="1747" y="286"/>
                </a:cubicBezTo>
                <a:cubicBezTo>
                  <a:pt x="1762" y="299"/>
                  <a:pt x="1802" y="304"/>
                  <a:pt x="1802" y="304"/>
                </a:cubicBezTo>
                <a:cubicBezTo>
                  <a:pt x="1834" y="351"/>
                  <a:pt x="1811" y="395"/>
                  <a:pt x="1875" y="395"/>
                </a:cubicBezTo>
                <a:cubicBezTo>
                  <a:pt x="1873" y="420"/>
                  <a:pt x="1854" y="450"/>
                  <a:pt x="1869" y="471"/>
                </a:cubicBezTo>
                <a:cubicBezTo>
                  <a:pt x="1888" y="499"/>
                  <a:pt x="1932" y="498"/>
                  <a:pt x="1960" y="517"/>
                </a:cubicBezTo>
                <a:cubicBezTo>
                  <a:pt x="1978" y="529"/>
                  <a:pt x="1987" y="550"/>
                  <a:pt x="2005" y="562"/>
                </a:cubicBezTo>
                <a:cubicBezTo>
                  <a:pt x="2033" y="581"/>
                  <a:pt x="2066" y="592"/>
                  <a:pt x="2096" y="607"/>
                </a:cubicBezTo>
                <a:cubicBezTo>
                  <a:pt x="2208" y="832"/>
                  <a:pt x="2166" y="725"/>
                  <a:pt x="2232" y="925"/>
                </a:cubicBezTo>
                <a:cubicBezTo>
                  <a:pt x="2217" y="985"/>
                  <a:pt x="2221" y="1054"/>
                  <a:pt x="2187" y="1106"/>
                </a:cubicBezTo>
                <a:cubicBezTo>
                  <a:pt x="2175" y="1124"/>
                  <a:pt x="2154" y="1079"/>
                  <a:pt x="2142" y="1061"/>
                </a:cubicBezTo>
                <a:cubicBezTo>
                  <a:pt x="2123" y="1033"/>
                  <a:pt x="2117" y="997"/>
                  <a:pt x="2096" y="970"/>
                </a:cubicBezTo>
                <a:cubicBezTo>
                  <a:pt x="2023" y="874"/>
                  <a:pt x="1929" y="796"/>
                  <a:pt x="1824" y="743"/>
                </a:cubicBezTo>
                <a:cubicBezTo>
                  <a:pt x="1703" y="758"/>
                  <a:pt x="1578" y="754"/>
                  <a:pt x="1461" y="789"/>
                </a:cubicBezTo>
                <a:cubicBezTo>
                  <a:pt x="1420" y="801"/>
                  <a:pt x="1400" y="850"/>
                  <a:pt x="1370" y="880"/>
                </a:cubicBezTo>
                <a:cubicBezTo>
                  <a:pt x="1355" y="895"/>
                  <a:pt x="1325" y="925"/>
                  <a:pt x="1325" y="925"/>
                </a:cubicBezTo>
                <a:cubicBezTo>
                  <a:pt x="1310" y="970"/>
                  <a:pt x="1301" y="1018"/>
                  <a:pt x="1280" y="1061"/>
                </a:cubicBezTo>
                <a:cubicBezTo>
                  <a:pt x="1270" y="1080"/>
                  <a:pt x="1255" y="1106"/>
                  <a:pt x="1234" y="1106"/>
                </a:cubicBezTo>
                <a:cubicBezTo>
                  <a:pt x="1213" y="1106"/>
                  <a:pt x="1209" y="1067"/>
                  <a:pt x="1189" y="1061"/>
                </a:cubicBezTo>
                <a:cubicBezTo>
                  <a:pt x="1151" y="1049"/>
                  <a:pt x="1110" y="1056"/>
                  <a:pt x="1070" y="1054"/>
                </a:cubicBezTo>
                <a:close/>
              </a:path>
            </a:pathLst>
          </a:custGeom>
          <a:solidFill>
            <a:schemeClr val="folHlink">
              <a:alpha val="3411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441" name="Rectangle 18">
            <a:extLst>
              <a:ext uri="{FF2B5EF4-FFF2-40B4-BE49-F238E27FC236}">
                <a16:creationId xmlns:a16="http://schemas.microsoft.com/office/drawing/2014/main" id="{89033C26-71F0-445D-BDB3-1A5E72290712}"/>
              </a:ext>
            </a:extLst>
          </p:cNvPr>
          <p:cNvSpPr>
            <a:spLocks noChangeArrowheads="1"/>
          </p:cNvSpPr>
          <p:nvPr/>
        </p:nvSpPr>
        <p:spPr bwMode="auto">
          <a:xfrm>
            <a:off x="6588125" y="260350"/>
            <a:ext cx="2555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Latn-CS" altLang="en-US" sz="2000" b="1">
                <a:solidFill>
                  <a:srgbClr val="66FF33"/>
                </a:solidFill>
              </a:rPr>
              <a:t>o</a:t>
            </a:r>
            <a:r>
              <a:rPr lang="en-US" altLang="en-US" sz="2000" b="1">
                <a:solidFill>
                  <a:srgbClr val="66FF33"/>
                </a:solidFill>
              </a:rPr>
              <a:t>р</a:t>
            </a:r>
            <a:r>
              <a:rPr lang="sr-Cyrl-CS" altLang="en-US" sz="2000" b="1">
                <a:solidFill>
                  <a:srgbClr val="66FF33"/>
                </a:solidFill>
              </a:rPr>
              <a:t>битофронтални </a:t>
            </a:r>
          </a:p>
          <a:p>
            <a:pPr algn="ctr">
              <a:spcBef>
                <a:spcPct val="0"/>
              </a:spcBef>
              <a:buSzTx/>
              <a:buFontTx/>
              <a:buNone/>
            </a:pPr>
            <a:r>
              <a:rPr lang="sr-Cyrl-CS" altLang="en-US" sz="2000" b="1">
                <a:solidFill>
                  <a:srgbClr val="66FF33"/>
                </a:solidFill>
              </a:rPr>
              <a:t>кортекс</a:t>
            </a:r>
            <a:endParaRPr lang="en-US" altLang="en-US" sz="2000" b="1">
              <a:solidFill>
                <a:srgbClr val="66FF33"/>
              </a:solidFill>
            </a:endParaRPr>
          </a:p>
        </p:txBody>
      </p:sp>
      <p:sp>
        <p:nvSpPr>
          <p:cNvPr id="146442" name="Line 19">
            <a:extLst>
              <a:ext uri="{FF2B5EF4-FFF2-40B4-BE49-F238E27FC236}">
                <a16:creationId xmlns:a16="http://schemas.microsoft.com/office/drawing/2014/main" id="{FCE6A759-73DA-4CC4-9B1F-6282CEAE46F5}"/>
              </a:ext>
            </a:extLst>
          </p:cNvPr>
          <p:cNvSpPr>
            <a:spLocks noChangeShapeType="1"/>
          </p:cNvSpPr>
          <p:nvPr/>
        </p:nvSpPr>
        <p:spPr bwMode="auto">
          <a:xfrm flipH="1">
            <a:off x="5148263" y="476250"/>
            <a:ext cx="1511300" cy="792163"/>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6443" name="Line 20">
            <a:extLst>
              <a:ext uri="{FF2B5EF4-FFF2-40B4-BE49-F238E27FC236}">
                <a16:creationId xmlns:a16="http://schemas.microsoft.com/office/drawing/2014/main" id="{F6954822-015B-4FAC-9C04-C37743C87BEF}"/>
              </a:ext>
            </a:extLst>
          </p:cNvPr>
          <p:cNvSpPr>
            <a:spLocks noChangeShapeType="1"/>
          </p:cNvSpPr>
          <p:nvPr/>
        </p:nvSpPr>
        <p:spPr bwMode="auto">
          <a:xfrm flipH="1">
            <a:off x="3779838" y="476250"/>
            <a:ext cx="2879725" cy="936625"/>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91599"/>
                                        </p:tgtEl>
                                        <p:attrNameLst>
                                          <p:attrName>style.visibility</p:attrName>
                                        </p:attrNameLst>
                                      </p:cBhvr>
                                      <p:to>
                                        <p:strVal val="visible"/>
                                      </p:to>
                                    </p:set>
                                    <p:animEffect transition="in" filter="blinds(horizontal)">
                                      <p:cBhvr>
                                        <p:cTn id="7" dur="500"/>
                                        <p:tgtEl>
                                          <p:spTgt spid="1091599"/>
                                        </p:tgtEl>
                                      </p:cBhvr>
                                    </p:animEffect>
                                  </p:childTnLst>
                                </p:cTn>
                              </p:par>
                              <p:par>
                                <p:cTn id="8" presetID="3" presetClass="entr" presetSubtype="10" fill="hold" nodeType="withEffect">
                                  <p:stCondLst>
                                    <p:cond delay="0"/>
                                  </p:stCondLst>
                                  <p:childTnLst>
                                    <p:set>
                                      <p:cBhvr>
                                        <p:cTn id="9" dur="1" fill="hold">
                                          <p:stCondLst>
                                            <p:cond delay="0"/>
                                          </p:stCondLst>
                                        </p:cTn>
                                        <p:tgtEl>
                                          <p:spTgt spid="1091600"/>
                                        </p:tgtEl>
                                        <p:attrNameLst>
                                          <p:attrName>style.visibility</p:attrName>
                                        </p:attrNameLst>
                                      </p:cBhvr>
                                      <p:to>
                                        <p:strVal val="visible"/>
                                      </p:to>
                                    </p:set>
                                    <p:animEffect transition="in" filter="blinds(horizontal)">
                                      <p:cBhvr>
                                        <p:cTn id="10" dur="500"/>
                                        <p:tgtEl>
                                          <p:spTgt spid="1091600"/>
                                        </p:tgtEl>
                                      </p:cBhvr>
                                    </p:animEffect>
                                  </p:childTnLst>
                                </p:cTn>
                              </p:par>
                              <p:par>
                                <p:cTn id="11" presetID="3" presetClass="entr" presetSubtype="10" fill="hold" nodeType="withEffect">
                                  <p:stCondLst>
                                    <p:cond delay="0"/>
                                  </p:stCondLst>
                                  <p:childTnLst>
                                    <p:set>
                                      <p:cBhvr>
                                        <p:cTn id="12" dur="1" fill="hold">
                                          <p:stCondLst>
                                            <p:cond delay="0"/>
                                          </p:stCondLst>
                                        </p:cTn>
                                        <p:tgtEl>
                                          <p:spTgt spid="1091591"/>
                                        </p:tgtEl>
                                        <p:attrNameLst>
                                          <p:attrName>style.visibility</p:attrName>
                                        </p:attrNameLst>
                                      </p:cBhvr>
                                      <p:to>
                                        <p:strVal val="visible"/>
                                      </p:to>
                                    </p:set>
                                    <p:animEffect transition="in" filter="blinds(horizontal)">
                                      <p:cBhvr>
                                        <p:cTn id="13" dur="500"/>
                                        <p:tgtEl>
                                          <p:spTgt spid="1091591"/>
                                        </p:tgtEl>
                                      </p:cBhvr>
                                    </p:animEffect>
                                  </p:childTnLst>
                                </p:cTn>
                              </p:par>
                              <p:par>
                                <p:cTn id="14" presetID="1" presetClass="entr" presetSubtype="0" fill="hold" nodeType="withEffect">
                                  <p:stCondLst>
                                    <p:cond delay="0"/>
                                  </p:stCondLst>
                                  <p:childTnLst>
                                    <p:set>
                                      <p:cBhvr>
                                        <p:cTn id="15" dur="1" fill="hold">
                                          <p:stCondLst>
                                            <p:cond delay="499"/>
                                          </p:stCondLst>
                                        </p:cTn>
                                        <p:tgtEl>
                                          <p:spTgt spid="109158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091601"/>
                                        </p:tgtEl>
                                        <p:attrNameLst>
                                          <p:attrName>style.visibility</p:attrName>
                                        </p:attrNameLst>
                                      </p:cBhvr>
                                      <p:to>
                                        <p:strVal val="visible"/>
                                      </p:to>
                                    </p:set>
                                    <p:animEffect transition="in" filter="blinds(horizontal)">
                                      <p:cBhvr>
                                        <p:cTn id="20" dur="500"/>
                                        <p:tgtEl>
                                          <p:spTgt spid="1091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3BA830C8-43C5-4B90-8E54-CB3CA4278A1F}"/>
              </a:ext>
            </a:extLst>
          </p:cNvPr>
          <p:cNvSpPr>
            <a:spLocks noGrp="1" noChangeArrowheads="1"/>
          </p:cNvSpPr>
          <p:nvPr>
            <p:ph type="title"/>
          </p:nvPr>
        </p:nvSpPr>
        <p:spPr>
          <a:xfrm>
            <a:off x="457200" y="-171450"/>
            <a:ext cx="8435975" cy="1589088"/>
          </a:xfrm>
        </p:spPr>
        <p:txBody>
          <a:bodyPr/>
          <a:lstStyle/>
          <a:p>
            <a:pPr eaLnBrk="1" hangingPunct="1"/>
            <a:r>
              <a:rPr lang="en-US" altLang="sr-Latn-RS"/>
              <a:t>Brodmann</a:t>
            </a:r>
            <a:r>
              <a:rPr lang="sr-Latn-CS" altLang="sr-Latn-RS"/>
              <a:t> </a:t>
            </a:r>
            <a:r>
              <a:rPr lang="sr-Cyrl-CS" altLang="sr-Latn-RS"/>
              <a:t>- </a:t>
            </a:r>
            <a:r>
              <a:rPr lang="sr-Latn-CS" altLang="sr-Latn-RS"/>
              <a:t>o</a:t>
            </a:r>
            <a:r>
              <a:rPr lang="sr-Cyrl-CS" altLang="sr-Latn-RS"/>
              <a:t>ва </a:t>
            </a:r>
            <a:r>
              <a:rPr lang="en-US" altLang="sr-Latn-RS"/>
              <a:t> </a:t>
            </a:r>
            <a:r>
              <a:rPr lang="sr-Cyrl-CS" altLang="sr-Latn-RS"/>
              <a:t>функционална мапа</a:t>
            </a:r>
            <a:endParaRPr lang="en-US" altLang="sr-Latn-RS"/>
          </a:p>
        </p:txBody>
      </p:sp>
      <p:pic>
        <p:nvPicPr>
          <p:cNvPr id="147459" name="Picture 3" descr="Brodmann">
            <a:extLst>
              <a:ext uri="{FF2B5EF4-FFF2-40B4-BE49-F238E27FC236}">
                <a16:creationId xmlns:a16="http://schemas.microsoft.com/office/drawing/2014/main" id="{7D6EB7C2-076D-4B88-A088-829E2DB732AE}"/>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295400"/>
            <a:ext cx="6257925" cy="5568950"/>
          </a:xfrm>
          <a:noFill/>
        </p:spPr>
      </p:pic>
      <p:pic>
        <p:nvPicPr>
          <p:cNvPr id="147460" name="Picture 4">
            <a:extLst>
              <a:ext uri="{FF2B5EF4-FFF2-40B4-BE49-F238E27FC236}">
                <a16:creationId xmlns:a16="http://schemas.microsoft.com/office/drawing/2014/main" id="{261A94AD-6823-4584-AAFB-C3AF4ED98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219200"/>
            <a:ext cx="6481762" cy="57673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7461" name="Text Box 5">
            <a:extLst>
              <a:ext uri="{FF2B5EF4-FFF2-40B4-BE49-F238E27FC236}">
                <a16:creationId xmlns:a16="http://schemas.microsoft.com/office/drawing/2014/main" id="{BD611853-D11B-4972-89FF-8D51F04AB834}"/>
              </a:ext>
            </a:extLst>
          </p:cNvPr>
          <p:cNvSpPr txBox="1">
            <a:spLocks noChangeArrowheads="1"/>
          </p:cNvSpPr>
          <p:nvPr/>
        </p:nvSpPr>
        <p:spPr bwMode="auto">
          <a:xfrm>
            <a:off x="1692275" y="4941888"/>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слух</a:t>
            </a:r>
            <a:endParaRPr lang="en-US" altLang="sr-Latn-RS" sz="1800" b="1">
              <a:solidFill>
                <a:srgbClr val="000000"/>
              </a:solidFill>
            </a:endParaRPr>
          </a:p>
        </p:txBody>
      </p:sp>
      <p:sp>
        <p:nvSpPr>
          <p:cNvPr id="147462" name="Text Box 6">
            <a:extLst>
              <a:ext uri="{FF2B5EF4-FFF2-40B4-BE49-F238E27FC236}">
                <a16:creationId xmlns:a16="http://schemas.microsoft.com/office/drawing/2014/main" id="{714BAF0E-F648-4BA1-B607-7E705507C1BF}"/>
              </a:ext>
            </a:extLst>
          </p:cNvPr>
          <p:cNvSpPr txBox="1">
            <a:spLocks noChangeArrowheads="1"/>
          </p:cNvSpPr>
          <p:nvPr/>
        </p:nvSpPr>
        <p:spPr bwMode="auto">
          <a:xfrm>
            <a:off x="1403350" y="1341438"/>
            <a:ext cx="1081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endParaRPr lang="sr-Latn-RS" altLang="sr-Latn-RS" sz="1800">
              <a:solidFill>
                <a:srgbClr val="000000"/>
              </a:solidFill>
            </a:endParaRPr>
          </a:p>
        </p:txBody>
      </p:sp>
      <p:sp>
        <p:nvSpPr>
          <p:cNvPr id="147463" name="Text Box 7">
            <a:extLst>
              <a:ext uri="{FF2B5EF4-FFF2-40B4-BE49-F238E27FC236}">
                <a16:creationId xmlns:a16="http://schemas.microsoft.com/office/drawing/2014/main" id="{4B9B14D1-E0B4-4DE0-9679-D10A0E53D6F9}"/>
              </a:ext>
            </a:extLst>
          </p:cNvPr>
          <p:cNvSpPr txBox="1">
            <a:spLocks noChangeArrowheads="1"/>
          </p:cNvSpPr>
          <p:nvPr/>
        </p:nvSpPr>
        <p:spPr bwMode="auto">
          <a:xfrm>
            <a:off x="755650" y="1196975"/>
            <a:ext cx="2520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lgDashDotDot"/>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FF33CC"/>
                </a:solidFill>
              </a:rPr>
              <a:t>суплементарно моторно поље</a:t>
            </a:r>
            <a:endParaRPr lang="en-US" altLang="sr-Latn-RS" sz="1800" b="1">
              <a:solidFill>
                <a:srgbClr val="FF33CC"/>
              </a:solidFill>
            </a:endParaRPr>
          </a:p>
        </p:txBody>
      </p:sp>
      <p:sp>
        <p:nvSpPr>
          <p:cNvPr id="147464" name="Text Box 8">
            <a:extLst>
              <a:ext uri="{FF2B5EF4-FFF2-40B4-BE49-F238E27FC236}">
                <a16:creationId xmlns:a16="http://schemas.microsoft.com/office/drawing/2014/main" id="{71301853-39B4-4C40-8C75-6D3A05F04839}"/>
              </a:ext>
            </a:extLst>
          </p:cNvPr>
          <p:cNvSpPr txBox="1">
            <a:spLocks noChangeArrowheads="1"/>
          </p:cNvSpPr>
          <p:nvPr/>
        </p:nvSpPr>
        <p:spPr bwMode="auto">
          <a:xfrm>
            <a:off x="5867400" y="1196975"/>
            <a:ext cx="2952750"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400" b="1">
                <a:solidFill>
                  <a:srgbClr val="000000"/>
                </a:solidFill>
              </a:rPr>
              <a:t>примарно соматосензитивно поље</a:t>
            </a:r>
            <a:endParaRPr lang="en-US" altLang="sr-Latn-RS" sz="1400" b="1">
              <a:solidFill>
                <a:srgbClr val="000000"/>
              </a:solidFill>
            </a:endParaRPr>
          </a:p>
        </p:txBody>
      </p:sp>
      <p:sp>
        <p:nvSpPr>
          <p:cNvPr id="147465" name="Text Box 9">
            <a:extLst>
              <a:ext uri="{FF2B5EF4-FFF2-40B4-BE49-F238E27FC236}">
                <a16:creationId xmlns:a16="http://schemas.microsoft.com/office/drawing/2014/main" id="{5BD6A840-E3FA-4814-823B-78F95BBEA21F}"/>
              </a:ext>
            </a:extLst>
          </p:cNvPr>
          <p:cNvSpPr txBox="1">
            <a:spLocks noChangeArrowheads="1"/>
          </p:cNvSpPr>
          <p:nvPr/>
        </p:nvSpPr>
        <p:spPr bwMode="auto">
          <a:xfrm>
            <a:off x="5867400" y="5084763"/>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endParaRPr lang="sr-Latn-RS" altLang="sr-Latn-RS" sz="1800">
              <a:solidFill>
                <a:srgbClr val="000000"/>
              </a:solidFill>
            </a:endParaRPr>
          </a:p>
        </p:txBody>
      </p:sp>
      <p:sp>
        <p:nvSpPr>
          <p:cNvPr id="147466" name="Rectangle 10">
            <a:extLst>
              <a:ext uri="{FF2B5EF4-FFF2-40B4-BE49-F238E27FC236}">
                <a16:creationId xmlns:a16="http://schemas.microsoft.com/office/drawing/2014/main" id="{3CFA3835-8BF0-48BE-9035-B6F4DAF1FF57}"/>
              </a:ext>
            </a:extLst>
          </p:cNvPr>
          <p:cNvSpPr>
            <a:spLocks noChangeArrowheads="1"/>
          </p:cNvSpPr>
          <p:nvPr/>
        </p:nvSpPr>
        <p:spPr bwMode="auto">
          <a:xfrm>
            <a:off x="7596188" y="1700213"/>
            <a:ext cx="1223962" cy="5329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endParaRPr lang="sr-Latn-RS" altLang="sr-Latn-RS" b="1">
              <a:solidFill>
                <a:srgbClr val="000000"/>
              </a:solidFill>
            </a:endParaRPr>
          </a:p>
        </p:txBody>
      </p:sp>
      <p:sp>
        <p:nvSpPr>
          <p:cNvPr id="147467" name="Text Box 11">
            <a:extLst>
              <a:ext uri="{FF2B5EF4-FFF2-40B4-BE49-F238E27FC236}">
                <a16:creationId xmlns:a16="http://schemas.microsoft.com/office/drawing/2014/main" id="{9A879E5F-387B-49B1-852B-9949BEE1823B}"/>
              </a:ext>
            </a:extLst>
          </p:cNvPr>
          <p:cNvSpPr txBox="1">
            <a:spLocks noChangeArrowheads="1"/>
          </p:cNvSpPr>
          <p:nvPr/>
        </p:nvSpPr>
        <p:spPr bwMode="auto">
          <a:xfrm>
            <a:off x="1763713" y="5734050"/>
            <a:ext cx="18716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конгниција</a:t>
            </a:r>
            <a:endParaRPr lang="en-US" altLang="sr-Latn-RS" sz="1800" b="1">
              <a:solidFill>
                <a:srgbClr val="000000"/>
              </a:solidFill>
            </a:endParaRPr>
          </a:p>
        </p:txBody>
      </p:sp>
      <p:sp>
        <p:nvSpPr>
          <p:cNvPr id="147468" name="Text Box 12">
            <a:extLst>
              <a:ext uri="{FF2B5EF4-FFF2-40B4-BE49-F238E27FC236}">
                <a16:creationId xmlns:a16="http://schemas.microsoft.com/office/drawing/2014/main" id="{5E487F1D-10AA-44C3-86B8-444A2646229E}"/>
              </a:ext>
            </a:extLst>
          </p:cNvPr>
          <p:cNvSpPr txBox="1">
            <a:spLocks noChangeArrowheads="1"/>
          </p:cNvSpPr>
          <p:nvPr/>
        </p:nvSpPr>
        <p:spPr bwMode="auto">
          <a:xfrm>
            <a:off x="1763713" y="6092825"/>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емоција</a:t>
            </a:r>
            <a:endParaRPr lang="en-US" altLang="sr-Latn-RS" sz="1800" b="1">
              <a:solidFill>
                <a:srgbClr val="000000"/>
              </a:solidFill>
            </a:endParaRPr>
          </a:p>
        </p:txBody>
      </p:sp>
      <p:sp>
        <p:nvSpPr>
          <p:cNvPr id="147469" name="Text Box 13">
            <a:extLst>
              <a:ext uri="{FF2B5EF4-FFF2-40B4-BE49-F238E27FC236}">
                <a16:creationId xmlns:a16="http://schemas.microsoft.com/office/drawing/2014/main" id="{32119B33-6289-4987-9876-782ECA49D20E}"/>
              </a:ext>
            </a:extLst>
          </p:cNvPr>
          <p:cNvSpPr txBox="1">
            <a:spLocks noChangeArrowheads="1"/>
          </p:cNvSpPr>
          <p:nvPr/>
        </p:nvSpPr>
        <p:spPr bwMode="auto">
          <a:xfrm>
            <a:off x="5867400" y="5084763"/>
            <a:ext cx="3276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примарно видно поље</a:t>
            </a:r>
            <a:endParaRPr lang="en-US" altLang="sr-Latn-RS" sz="1800" b="1">
              <a:solidFill>
                <a:srgbClr val="000000"/>
              </a:solidFill>
            </a:endParaRPr>
          </a:p>
          <a:p>
            <a:pPr eaLnBrk="1" hangingPunct="1">
              <a:spcBef>
                <a:spcPct val="50000"/>
              </a:spcBef>
              <a:buSzTx/>
              <a:buFontTx/>
              <a:buNone/>
            </a:pPr>
            <a:r>
              <a:rPr lang="sr-Cyrl-CS" altLang="sr-Latn-RS" sz="1800" b="1">
                <a:solidFill>
                  <a:srgbClr val="000000"/>
                </a:solidFill>
              </a:rPr>
              <a:t>секундарно асоц.видно</a:t>
            </a:r>
            <a:endParaRPr lang="en-US" altLang="sr-Latn-RS" sz="1800" b="1">
              <a:solidFill>
                <a:srgbClr val="000000"/>
              </a:solidFill>
            </a:endParaRPr>
          </a:p>
        </p:txBody>
      </p:sp>
      <p:sp>
        <p:nvSpPr>
          <p:cNvPr id="147470" name="Text Box 14">
            <a:extLst>
              <a:ext uri="{FF2B5EF4-FFF2-40B4-BE49-F238E27FC236}">
                <a16:creationId xmlns:a16="http://schemas.microsoft.com/office/drawing/2014/main" id="{EDA06798-F450-4345-8C76-9868C3F53A49}"/>
              </a:ext>
            </a:extLst>
          </p:cNvPr>
          <p:cNvSpPr txBox="1">
            <a:spLocks noChangeArrowheads="1"/>
          </p:cNvSpPr>
          <p:nvPr/>
        </p:nvSpPr>
        <p:spPr bwMode="auto">
          <a:xfrm>
            <a:off x="5867400" y="5949950"/>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секундарно асоц.видно</a:t>
            </a:r>
            <a:endParaRPr lang="en-US" altLang="sr-Latn-RS" sz="1800" b="1">
              <a:solidFill>
                <a:srgbClr val="000000"/>
              </a:solidFill>
            </a:endParaRPr>
          </a:p>
        </p:txBody>
      </p:sp>
      <p:sp>
        <p:nvSpPr>
          <p:cNvPr id="147471" name="Text Box 15">
            <a:extLst>
              <a:ext uri="{FF2B5EF4-FFF2-40B4-BE49-F238E27FC236}">
                <a16:creationId xmlns:a16="http://schemas.microsoft.com/office/drawing/2014/main" id="{00AD5073-BC61-451C-8872-5152CB454E1E}"/>
              </a:ext>
            </a:extLst>
          </p:cNvPr>
          <p:cNvSpPr txBox="1">
            <a:spLocks noChangeArrowheads="1"/>
          </p:cNvSpPr>
          <p:nvPr/>
        </p:nvSpPr>
        <p:spPr bwMode="auto">
          <a:xfrm>
            <a:off x="6948488" y="1557338"/>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endParaRPr lang="sr-Latn-RS" altLang="sr-Latn-RS" sz="1800">
              <a:solidFill>
                <a:srgbClr val="000000"/>
              </a:solidFill>
            </a:endParaRPr>
          </a:p>
        </p:txBody>
      </p:sp>
      <p:sp>
        <p:nvSpPr>
          <p:cNvPr id="147472" name="Text Box 16">
            <a:extLst>
              <a:ext uri="{FF2B5EF4-FFF2-40B4-BE49-F238E27FC236}">
                <a16:creationId xmlns:a16="http://schemas.microsoft.com/office/drawing/2014/main" id="{6F2F19BC-C367-4639-8DE2-E1840F9CB732}"/>
              </a:ext>
            </a:extLst>
          </p:cNvPr>
          <p:cNvSpPr txBox="1">
            <a:spLocks noChangeArrowheads="1"/>
          </p:cNvSpPr>
          <p:nvPr/>
        </p:nvSpPr>
        <p:spPr bwMode="auto">
          <a:xfrm>
            <a:off x="6877050" y="1557338"/>
            <a:ext cx="17986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400" b="1">
                <a:solidFill>
                  <a:srgbClr val="000000"/>
                </a:solidFill>
              </a:rPr>
              <a:t>примарно моторно поље</a:t>
            </a:r>
            <a:endParaRPr lang="en-US" altLang="sr-Latn-RS" sz="1400" b="1">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FD22A51-27D9-410F-BCA8-58CDD9D56FBD}"/>
              </a:ext>
            </a:extLst>
          </p:cNvPr>
          <p:cNvSpPr>
            <a:spLocks noGrp="1" noChangeArrowheads="1"/>
          </p:cNvSpPr>
          <p:nvPr>
            <p:ph type="title"/>
          </p:nvPr>
        </p:nvSpPr>
        <p:spPr/>
        <p:txBody>
          <a:bodyPr/>
          <a:lstStyle/>
          <a:p>
            <a:pPr eaLnBrk="1" hangingPunct="1"/>
            <a:r>
              <a:rPr lang="sr-Latn-CS" altLang="sr-Latn-RS"/>
              <a:t>Telencephalon</a:t>
            </a:r>
            <a:endParaRPr lang="en-US" altLang="sr-Latn-RS"/>
          </a:p>
        </p:txBody>
      </p:sp>
      <p:sp>
        <p:nvSpPr>
          <p:cNvPr id="17411" name="Rectangle 3">
            <a:extLst>
              <a:ext uri="{FF2B5EF4-FFF2-40B4-BE49-F238E27FC236}">
                <a16:creationId xmlns:a16="http://schemas.microsoft.com/office/drawing/2014/main" id="{F495899A-D631-45CE-A3B0-1C2B3A88A5BD}"/>
              </a:ext>
            </a:extLst>
          </p:cNvPr>
          <p:cNvSpPr>
            <a:spLocks noGrp="1" noChangeArrowheads="1"/>
          </p:cNvSpPr>
          <p:nvPr>
            <p:ph type="body" idx="1"/>
          </p:nvPr>
        </p:nvSpPr>
        <p:spPr/>
        <p:txBody>
          <a:bodyPr/>
          <a:lstStyle/>
          <a:p>
            <a:pPr eaLnBrk="1" hangingPunct="1">
              <a:lnSpc>
                <a:spcPct val="80000"/>
              </a:lnSpc>
            </a:pPr>
            <a:r>
              <a:rPr lang="sr-Latn-CS" altLang="sr-Latn-RS" sz="2800"/>
              <a:t> </a:t>
            </a:r>
          </a:p>
          <a:p>
            <a:pPr eaLnBrk="1" hangingPunct="1">
              <a:lnSpc>
                <a:spcPct val="80000"/>
              </a:lnSpc>
            </a:pPr>
            <a:endParaRPr lang="sr-Latn-CS" altLang="sr-Latn-RS" sz="2800"/>
          </a:p>
          <a:p>
            <a:pPr eaLnBrk="1" hangingPunct="1">
              <a:lnSpc>
                <a:spcPct val="80000"/>
              </a:lnSpc>
            </a:pPr>
            <a:endParaRPr lang="sr-Latn-CS" altLang="sr-Latn-RS" sz="2800"/>
          </a:p>
          <a:p>
            <a:pPr eaLnBrk="1" hangingPunct="1">
              <a:lnSpc>
                <a:spcPct val="80000"/>
              </a:lnSpc>
              <a:buFontTx/>
              <a:buNone/>
            </a:pPr>
            <a:endParaRPr lang="sr-Cyrl-CS" altLang="sr-Latn-RS" sz="2800"/>
          </a:p>
          <a:p>
            <a:pPr eaLnBrk="1" hangingPunct="1">
              <a:lnSpc>
                <a:spcPct val="80000"/>
              </a:lnSpc>
            </a:pPr>
            <a:r>
              <a:rPr lang="sr-Cyrl-CS" altLang="sr-Latn-RS" sz="2800"/>
              <a:t>свака хемисфера има три пола :</a:t>
            </a:r>
          </a:p>
          <a:p>
            <a:pPr lvl="1" eaLnBrk="1" hangingPunct="1">
              <a:lnSpc>
                <a:spcPct val="80000"/>
              </a:lnSpc>
            </a:pPr>
            <a:r>
              <a:rPr lang="sr-Latn-CS" altLang="sr-Latn-RS" sz="2400"/>
              <a:t>polus frontalis</a:t>
            </a:r>
          </a:p>
          <a:p>
            <a:pPr lvl="1" eaLnBrk="1" hangingPunct="1">
              <a:lnSpc>
                <a:spcPct val="80000"/>
              </a:lnSpc>
            </a:pPr>
            <a:r>
              <a:rPr lang="sr-Latn-CS" altLang="sr-Latn-RS" sz="2400"/>
              <a:t>polus occipitalis </a:t>
            </a:r>
            <a:endParaRPr lang="sr-Cyrl-CS" altLang="sr-Latn-RS" sz="2400"/>
          </a:p>
          <a:p>
            <a:pPr lvl="1" eaLnBrk="1" hangingPunct="1">
              <a:lnSpc>
                <a:spcPct val="80000"/>
              </a:lnSpc>
            </a:pPr>
            <a:r>
              <a:rPr lang="sr-Latn-CS" altLang="sr-Latn-RS" sz="2400"/>
              <a:t>polus temporalis</a:t>
            </a:r>
            <a:endParaRPr lang="sr-Cyrl-CS" altLang="sr-Latn-RS" sz="2400"/>
          </a:p>
          <a:p>
            <a:pPr lvl="1" eaLnBrk="1" hangingPunct="1">
              <a:lnSpc>
                <a:spcPct val="80000"/>
              </a:lnSpc>
            </a:pPr>
            <a:endParaRPr lang="sr-Latn-CS" altLang="sr-Latn-RS" sz="2400"/>
          </a:p>
          <a:p>
            <a:pPr eaLnBrk="1" hangingPunct="1">
              <a:lnSpc>
                <a:spcPct val="80000"/>
              </a:lnSpc>
            </a:pPr>
            <a:r>
              <a:rPr lang="sr-Cyrl-CS" altLang="sr-Latn-RS" sz="2800"/>
              <a:t>и једну добро изражену ивицу</a:t>
            </a:r>
            <a:endParaRPr lang="sr-Latn-CS" altLang="sr-Latn-RS" sz="2800"/>
          </a:p>
          <a:p>
            <a:pPr lvl="1" eaLnBrk="1" hangingPunct="1">
              <a:lnSpc>
                <a:spcPct val="80000"/>
              </a:lnSpc>
            </a:pPr>
            <a:r>
              <a:rPr lang="sr-Latn-CS" altLang="sr-Latn-RS" sz="2400"/>
              <a:t>margo superior</a:t>
            </a:r>
            <a:endParaRPr lang="sr-Cyrl-CS" altLang="sr-Latn-RS" sz="2400"/>
          </a:p>
          <a:p>
            <a:pPr lvl="1" eaLnBrk="1" hangingPunct="1">
              <a:lnSpc>
                <a:spcPct val="80000"/>
              </a:lnSpc>
            </a:pPr>
            <a:endParaRPr lang="sr-Cyrl-CS" altLang="sr-Latn-RS" sz="2400"/>
          </a:p>
          <a:p>
            <a:pPr eaLnBrk="1" hangingPunct="1">
              <a:lnSpc>
                <a:spcPct val="80000"/>
              </a:lnSpc>
            </a:pPr>
            <a:endParaRPr lang="en-US" altLang="sr-Latn-RS" sz="2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824854D-504A-45BB-B868-638E86B46E6D}"/>
              </a:ext>
            </a:extLst>
          </p:cNvPr>
          <p:cNvSpPr>
            <a:spLocks noGrp="1" noChangeArrowheads="1"/>
          </p:cNvSpPr>
          <p:nvPr>
            <p:ph type="title"/>
          </p:nvPr>
        </p:nvSpPr>
        <p:spPr>
          <a:xfrm>
            <a:off x="457200" y="274638"/>
            <a:ext cx="8147050" cy="633412"/>
          </a:xfrm>
        </p:spPr>
        <p:txBody>
          <a:bodyPr>
            <a:normAutofit fontScale="90000"/>
          </a:bodyPr>
          <a:lstStyle/>
          <a:p>
            <a:pPr eaLnBrk="1" hangingPunct="1"/>
            <a:r>
              <a:rPr lang="sr-Latn-CS" altLang="sr-Latn-RS" sz="2800"/>
              <a:t>Hemispheria cerebri</a:t>
            </a:r>
            <a:br>
              <a:rPr lang="sr-Latn-CS" altLang="sr-Latn-RS" sz="3200"/>
            </a:br>
            <a:r>
              <a:rPr lang="sr-Cyrl-CS" altLang="sr-Latn-RS" sz="2000"/>
              <a:t>полови</a:t>
            </a:r>
            <a:r>
              <a:rPr lang="en-US" altLang="sr-Latn-RS" sz="2000"/>
              <a:t> </a:t>
            </a:r>
            <a:r>
              <a:rPr lang="sr-Cyrl-CS" altLang="sr-Latn-RS" sz="2000"/>
              <a:t>и горња ивица</a:t>
            </a:r>
            <a:endParaRPr lang="en-US" altLang="sr-Latn-RS" sz="2000"/>
          </a:p>
        </p:txBody>
      </p:sp>
      <p:sp>
        <p:nvSpPr>
          <p:cNvPr id="18435" name="Rectangle 4">
            <a:extLst>
              <a:ext uri="{FF2B5EF4-FFF2-40B4-BE49-F238E27FC236}">
                <a16:creationId xmlns:a16="http://schemas.microsoft.com/office/drawing/2014/main" id="{AF0AA26B-847B-4E66-A7E0-CF8B65568189}"/>
              </a:ext>
            </a:extLst>
          </p:cNvPr>
          <p:cNvSpPr>
            <a:spLocks noGrp="1" noChangeArrowheads="1"/>
          </p:cNvSpPr>
          <p:nvPr>
            <p:ph type="body" sz="half" idx="2"/>
          </p:nvPr>
        </p:nvSpPr>
        <p:spPr>
          <a:xfrm>
            <a:off x="3995738" y="3068638"/>
            <a:ext cx="5148262" cy="1223962"/>
          </a:xfrm>
        </p:spPr>
        <p:txBody>
          <a:bodyPr/>
          <a:lstStyle/>
          <a:p>
            <a:pPr marL="711200" indent="-711200" eaLnBrk="1" hangingPunct="1">
              <a:lnSpc>
                <a:spcPct val="80000"/>
              </a:lnSpc>
              <a:buFontTx/>
              <a:buNone/>
            </a:pPr>
            <a:br>
              <a:rPr lang="en-US" altLang="sr-Latn-RS" sz="1000"/>
            </a:br>
            <a:endParaRPr lang="en-US" altLang="sr-Latn-RS" sz="1000"/>
          </a:p>
          <a:p>
            <a:pPr marL="711200" indent="-711200" eaLnBrk="1" hangingPunct="1">
              <a:lnSpc>
                <a:spcPct val="80000"/>
              </a:lnSpc>
              <a:buFontTx/>
              <a:buNone/>
            </a:pPr>
            <a:br>
              <a:rPr lang="en-US" altLang="sr-Latn-RS" sz="1000"/>
            </a:br>
            <a:endParaRPr lang="en-US" altLang="sr-Latn-RS" sz="1000"/>
          </a:p>
          <a:p>
            <a:pPr marL="711200" indent="-711200" eaLnBrk="1" hangingPunct="1">
              <a:lnSpc>
                <a:spcPct val="80000"/>
              </a:lnSpc>
              <a:buFontTx/>
              <a:buNone/>
            </a:pPr>
            <a:r>
              <a:rPr lang="en-US" altLang="sr-Latn-RS" sz="1000"/>
              <a:t>Polus frontalis</a:t>
            </a:r>
            <a:br>
              <a:rPr lang="en-US" altLang="sr-Latn-RS" sz="1000"/>
            </a:br>
            <a:endParaRPr lang="en-US" altLang="sr-Latn-RS" sz="1000"/>
          </a:p>
          <a:p>
            <a:pPr marL="711200" indent="-711200" eaLnBrk="1" hangingPunct="1">
              <a:lnSpc>
                <a:spcPct val="80000"/>
              </a:lnSpc>
              <a:buFontTx/>
              <a:buNone/>
            </a:pPr>
            <a:r>
              <a:rPr lang="en-US" altLang="sr-Latn-RS" sz="1000"/>
              <a:t>Polus occipitalis</a:t>
            </a:r>
            <a:br>
              <a:rPr lang="en-US" altLang="sr-Latn-RS" sz="1000"/>
            </a:br>
            <a:endParaRPr lang="en-US" altLang="sr-Latn-RS" sz="1000"/>
          </a:p>
          <a:p>
            <a:pPr marL="711200" indent="-711200" eaLnBrk="1" hangingPunct="1">
              <a:lnSpc>
                <a:spcPct val="80000"/>
              </a:lnSpc>
              <a:buFontTx/>
              <a:buChar char="•"/>
            </a:pPr>
            <a:endParaRPr lang="en-US" altLang="sr-Latn-RS" sz="1000"/>
          </a:p>
        </p:txBody>
      </p:sp>
      <p:pic>
        <p:nvPicPr>
          <p:cNvPr id="18436" name="Picture 6">
            <a:extLst>
              <a:ext uri="{FF2B5EF4-FFF2-40B4-BE49-F238E27FC236}">
                <a16:creationId xmlns:a16="http://schemas.microsoft.com/office/drawing/2014/main" id="{584078C4-3D80-4200-AF6B-9211912F19BC}"/>
              </a:ext>
            </a:extLst>
          </p:cNvPr>
          <p:cNvPicPr>
            <a:picLocks noChangeAspect="1" noChangeArrowheads="1"/>
          </p:cNvPicPr>
          <p:nvPr>
            <p:ph type="body" sz="half" idx="1"/>
          </p:nvPr>
        </p:nvPicPr>
        <p:blipFill>
          <a:blip r:embed="rId2">
            <a:extLst>
              <a:ext uri="{28A0092B-C50C-407E-A947-70E740481C1C}">
                <a14:useLocalDpi xmlns:a14="http://schemas.microsoft.com/office/drawing/2010/main" val="0"/>
              </a:ext>
            </a:extLst>
          </a:blip>
          <a:srcRect t="36980"/>
          <a:stretch>
            <a:fillRect/>
          </a:stretch>
        </p:blipFill>
        <p:spPr>
          <a:xfrm>
            <a:off x="971550" y="1598613"/>
            <a:ext cx="6935788" cy="5116512"/>
          </a:xfrm>
          <a:solidFill>
            <a:schemeClr val="bg1"/>
          </a:solidFill>
        </p:spPr>
      </p:pic>
      <p:sp>
        <p:nvSpPr>
          <p:cNvPr id="18437" name="Text Box 7">
            <a:extLst>
              <a:ext uri="{FF2B5EF4-FFF2-40B4-BE49-F238E27FC236}">
                <a16:creationId xmlns:a16="http://schemas.microsoft.com/office/drawing/2014/main" id="{49FC29F7-6C30-4A19-B636-BB1E1F5EE0E4}"/>
              </a:ext>
            </a:extLst>
          </p:cNvPr>
          <p:cNvSpPr txBox="1">
            <a:spLocks noChangeArrowheads="1"/>
          </p:cNvSpPr>
          <p:nvPr/>
        </p:nvSpPr>
        <p:spPr bwMode="auto">
          <a:xfrm>
            <a:off x="0" y="4652963"/>
            <a:ext cx="12588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FF3300"/>
                </a:solidFill>
              </a:rPr>
              <a:t>polus frontalis</a:t>
            </a:r>
            <a:endParaRPr lang="en-US" altLang="sr-Latn-RS" sz="1800" b="1">
              <a:solidFill>
                <a:srgbClr val="FF3300"/>
              </a:solidFill>
            </a:endParaRPr>
          </a:p>
        </p:txBody>
      </p:sp>
      <p:sp>
        <p:nvSpPr>
          <p:cNvPr id="18438" name="Line 8">
            <a:extLst>
              <a:ext uri="{FF2B5EF4-FFF2-40B4-BE49-F238E27FC236}">
                <a16:creationId xmlns:a16="http://schemas.microsoft.com/office/drawing/2014/main" id="{996EA116-8830-4082-8722-F82FAADF9C78}"/>
              </a:ext>
            </a:extLst>
          </p:cNvPr>
          <p:cNvSpPr>
            <a:spLocks noChangeShapeType="1"/>
          </p:cNvSpPr>
          <p:nvPr/>
        </p:nvSpPr>
        <p:spPr bwMode="auto">
          <a:xfrm flipV="1">
            <a:off x="1116013" y="5013325"/>
            <a:ext cx="360362" cy="144463"/>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9" name="Text Box 9">
            <a:extLst>
              <a:ext uri="{FF2B5EF4-FFF2-40B4-BE49-F238E27FC236}">
                <a16:creationId xmlns:a16="http://schemas.microsoft.com/office/drawing/2014/main" id="{CB857E65-82BF-48DB-A2C1-967641AFFC49}"/>
              </a:ext>
            </a:extLst>
          </p:cNvPr>
          <p:cNvSpPr txBox="1">
            <a:spLocks noChangeArrowheads="1"/>
          </p:cNvSpPr>
          <p:nvPr/>
        </p:nvSpPr>
        <p:spPr bwMode="auto">
          <a:xfrm>
            <a:off x="158750" y="3644900"/>
            <a:ext cx="309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18440" name="Text Box 10">
            <a:extLst>
              <a:ext uri="{FF2B5EF4-FFF2-40B4-BE49-F238E27FC236}">
                <a16:creationId xmlns:a16="http://schemas.microsoft.com/office/drawing/2014/main" id="{CF43B9A2-5122-40B5-9501-652B42CF32A4}"/>
              </a:ext>
            </a:extLst>
          </p:cNvPr>
          <p:cNvSpPr txBox="1">
            <a:spLocks noChangeArrowheads="1"/>
          </p:cNvSpPr>
          <p:nvPr/>
        </p:nvSpPr>
        <p:spPr bwMode="auto">
          <a:xfrm>
            <a:off x="1258888" y="5805488"/>
            <a:ext cx="1728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FF3300"/>
                </a:solidFill>
              </a:rPr>
              <a:t>polus temporalis</a:t>
            </a:r>
            <a:endParaRPr lang="en-US" altLang="sr-Latn-RS" sz="1800" b="1">
              <a:solidFill>
                <a:srgbClr val="FF3300"/>
              </a:solidFill>
            </a:endParaRPr>
          </a:p>
        </p:txBody>
      </p:sp>
      <p:sp>
        <p:nvSpPr>
          <p:cNvPr id="18441" name="Line 11">
            <a:extLst>
              <a:ext uri="{FF2B5EF4-FFF2-40B4-BE49-F238E27FC236}">
                <a16:creationId xmlns:a16="http://schemas.microsoft.com/office/drawing/2014/main" id="{14E0DAC7-601D-4431-9685-885F51DBB4C0}"/>
              </a:ext>
            </a:extLst>
          </p:cNvPr>
          <p:cNvSpPr>
            <a:spLocks noChangeShapeType="1"/>
          </p:cNvSpPr>
          <p:nvPr/>
        </p:nvSpPr>
        <p:spPr bwMode="auto">
          <a:xfrm flipV="1">
            <a:off x="2555875" y="5949950"/>
            <a:ext cx="647700" cy="2159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2" name="Rectangle 12">
            <a:extLst>
              <a:ext uri="{FF2B5EF4-FFF2-40B4-BE49-F238E27FC236}">
                <a16:creationId xmlns:a16="http://schemas.microsoft.com/office/drawing/2014/main" id="{8B05B4FA-B8E4-4641-8B13-6BDCC5326A6A}"/>
              </a:ext>
            </a:extLst>
          </p:cNvPr>
          <p:cNvSpPr>
            <a:spLocks noChangeArrowheads="1"/>
          </p:cNvSpPr>
          <p:nvPr/>
        </p:nvSpPr>
        <p:spPr bwMode="auto">
          <a:xfrm>
            <a:off x="7956550" y="4005263"/>
            <a:ext cx="1516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1800" b="1">
                <a:solidFill>
                  <a:srgbClr val="FF3300"/>
                </a:solidFill>
              </a:rPr>
              <a:t>polus occipitalis</a:t>
            </a:r>
            <a:endParaRPr lang="en-US" altLang="sr-Latn-RS" sz="1800" b="1">
              <a:solidFill>
                <a:srgbClr val="FF3300"/>
              </a:solidFill>
            </a:endParaRPr>
          </a:p>
        </p:txBody>
      </p:sp>
      <p:sp>
        <p:nvSpPr>
          <p:cNvPr id="18443" name="Line 13">
            <a:extLst>
              <a:ext uri="{FF2B5EF4-FFF2-40B4-BE49-F238E27FC236}">
                <a16:creationId xmlns:a16="http://schemas.microsoft.com/office/drawing/2014/main" id="{C1469D3A-2726-4432-B0AF-030F201B30BE}"/>
              </a:ext>
            </a:extLst>
          </p:cNvPr>
          <p:cNvSpPr>
            <a:spLocks noChangeShapeType="1"/>
          </p:cNvSpPr>
          <p:nvPr/>
        </p:nvSpPr>
        <p:spPr bwMode="auto">
          <a:xfrm flipH="1">
            <a:off x="7740650" y="4365625"/>
            <a:ext cx="287338" cy="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4" name="Text Box 14">
            <a:extLst>
              <a:ext uri="{FF2B5EF4-FFF2-40B4-BE49-F238E27FC236}">
                <a16:creationId xmlns:a16="http://schemas.microsoft.com/office/drawing/2014/main" id="{0312DEDD-128C-43C9-918B-8362782084D7}"/>
              </a:ext>
            </a:extLst>
          </p:cNvPr>
          <p:cNvSpPr txBox="1">
            <a:spLocks noChangeArrowheads="1"/>
          </p:cNvSpPr>
          <p:nvPr/>
        </p:nvSpPr>
        <p:spPr bwMode="auto">
          <a:xfrm>
            <a:off x="6516688" y="1196975"/>
            <a:ext cx="2087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1800" b="1">
                <a:solidFill>
                  <a:srgbClr val="FF3300"/>
                </a:solidFill>
              </a:rPr>
              <a:t>margo superior</a:t>
            </a:r>
          </a:p>
        </p:txBody>
      </p:sp>
      <p:sp>
        <p:nvSpPr>
          <p:cNvPr id="18445" name="Line 15">
            <a:extLst>
              <a:ext uri="{FF2B5EF4-FFF2-40B4-BE49-F238E27FC236}">
                <a16:creationId xmlns:a16="http://schemas.microsoft.com/office/drawing/2014/main" id="{E55FF9CA-7494-42AE-A786-71CB2C6EA3F2}"/>
              </a:ext>
            </a:extLst>
          </p:cNvPr>
          <p:cNvSpPr>
            <a:spLocks noChangeShapeType="1"/>
          </p:cNvSpPr>
          <p:nvPr/>
        </p:nvSpPr>
        <p:spPr bwMode="auto">
          <a:xfrm flipH="1">
            <a:off x="6156325" y="1557338"/>
            <a:ext cx="792163" cy="4318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9E0DB1C-2155-42CD-8682-6B94CF102B3F}"/>
              </a:ext>
            </a:extLst>
          </p:cNvPr>
          <p:cNvSpPr>
            <a:spLocks noGrp="1" noChangeArrowheads="1"/>
          </p:cNvSpPr>
          <p:nvPr>
            <p:ph type="title"/>
          </p:nvPr>
        </p:nvSpPr>
        <p:spPr/>
        <p:txBody>
          <a:bodyPr/>
          <a:lstStyle/>
          <a:p>
            <a:pPr eaLnBrk="1" hangingPunct="1"/>
            <a:r>
              <a:rPr lang="sr-Latn-CS" altLang="sr-Latn-RS"/>
              <a:t>Cerebrum</a:t>
            </a:r>
            <a:endParaRPr lang="en-US" altLang="sr-Latn-RS"/>
          </a:p>
        </p:txBody>
      </p:sp>
      <p:sp>
        <p:nvSpPr>
          <p:cNvPr id="752643" name="Rectangle 3">
            <a:extLst>
              <a:ext uri="{FF2B5EF4-FFF2-40B4-BE49-F238E27FC236}">
                <a16:creationId xmlns:a16="http://schemas.microsoft.com/office/drawing/2014/main" id="{E7694BDF-0598-4D71-9D72-37FFB81AF7EE}"/>
              </a:ext>
            </a:extLst>
          </p:cNvPr>
          <p:cNvSpPr>
            <a:spLocks noGrp="1" noChangeArrowheads="1"/>
          </p:cNvSpPr>
          <p:nvPr>
            <p:ph type="body" sz="half" idx="1"/>
          </p:nvPr>
        </p:nvSpPr>
        <p:spPr/>
        <p:txBody>
          <a:bodyPr/>
          <a:lstStyle/>
          <a:p>
            <a:pPr eaLnBrk="1" hangingPunct="1">
              <a:lnSpc>
                <a:spcPct val="90000"/>
              </a:lnSpc>
            </a:pPr>
            <a:r>
              <a:rPr lang="sr-Cyrl-CS" altLang="sr-Latn-RS" sz="2400" dirty="0"/>
              <a:t> Централна шупљина хемисфера великог мозга је бочна мождана комора </a:t>
            </a:r>
            <a:r>
              <a:rPr lang="sr-Latn-CS" altLang="sr-Latn-RS" sz="2400" dirty="0">
                <a:solidFill>
                  <a:srgbClr val="0070C0"/>
                </a:solidFill>
              </a:rPr>
              <a:t>( </a:t>
            </a:r>
            <a:r>
              <a:rPr lang="sr-Latn-CS" altLang="sr-Latn-RS" sz="2400" b="1" dirty="0">
                <a:solidFill>
                  <a:srgbClr val="0070C0"/>
                </a:solidFill>
              </a:rPr>
              <a:t>ventriculus lateralis</a:t>
            </a:r>
            <a:r>
              <a:rPr lang="sr-Latn-CS" altLang="sr-Latn-RS" sz="2400" dirty="0"/>
              <a:t>)</a:t>
            </a:r>
          </a:p>
          <a:p>
            <a:pPr eaLnBrk="1" hangingPunct="1">
              <a:lnSpc>
                <a:spcPct val="90000"/>
              </a:lnSpc>
            </a:pPr>
            <a:r>
              <a:rPr lang="sr-Cyrl-CS" altLang="sr-Latn-RS" sz="2400" dirty="0"/>
              <a:t> Обе хемисфере су повезане са интерхемисферичним комисурама </a:t>
            </a:r>
            <a:r>
              <a:rPr lang="sr-Latn-CS" altLang="sr-Latn-RS" sz="2400" dirty="0"/>
              <a:t> </a:t>
            </a:r>
            <a:r>
              <a:rPr lang="sr-Cyrl-CS" altLang="sr-Latn-RS" sz="2400" dirty="0"/>
              <a:t>спојницама:</a:t>
            </a:r>
          </a:p>
          <a:p>
            <a:pPr lvl="1" eaLnBrk="1" hangingPunct="1">
              <a:lnSpc>
                <a:spcPct val="90000"/>
              </a:lnSpc>
            </a:pPr>
            <a:r>
              <a:rPr lang="sr-Latn-CS" altLang="sr-Latn-RS" sz="2000" dirty="0"/>
              <a:t>commissura anterior</a:t>
            </a:r>
          </a:p>
          <a:p>
            <a:pPr lvl="1" eaLnBrk="1" hangingPunct="1">
              <a:lnSpc>
                <a:spcPct val="90000"/>
              </a:lnSpc>
            </a:pPr>
            <a:r>
              <a:rPr lang="sr-Latn-CS" altLang="sr-Latn-RS" sz="2000" dirty="0"/>
              <a:t>corpus callosum</a:t>
            </a:r>
          </a:p>
          <a:p>
            <a:pPr lvl="1" eaLnBrk="1" hangingPunct="1">
              <a:lnSpc>
                <a:spcPct val="90000"/>
              </a:lnSpc>
            </a:pPr>
            <a:r>
              <a:rPr lang="sr-Latn-CS" altLang="sr-Latn-RS" sz="2000" dirty="0"/>
              <a:t>commissura fornicis</a:t>
            </a:r>
            <a:endParaRPr lang="en-US" altLang="sr-Latn-RS" sz="2000" dirty="0"/>
          </a:p>
        </p:txBody>
      </p:sp>
      <p:sp>
        <p:nvSpPr>
          <p:cNvPr id="19460" name="Rectangle 6">
            <a:extLst>
              <a:ext uri="{FF2B5EF4-FFF2-40B4-BE49-F238E27FC236}">
                <a16:creationId xmlns:a16="http://schemas.microsoft.com/office/drawing/2014/main" id="{EA7874FD-00DA-421D-9CF0-4CB0F057F15F}"/>
              </a:ext>
            </a:extLst>
          </p:cNvPr>
          <p:cNvSpPr>
            <a:spLocks noGrp="1" noChangeArrowheads="1"/>
          </p:cNvSpPr>
          <p:nvPr>
            <p:ph type="body" sz="half" idx="2"/>
          </p:nvPr>
        </p:nvSpPr>
        <p:spPr/>
        <p:txBody>
          <a:bodyPr/>
          <a:lstStyle/>
          <a:p>
            <a:pPr eaLnBrk="1" hangingPunct="1">
              <a:lnSpc>
                <a:spcPct val="90000"/>
              </a:lnSpc>
            </a:pPr>
            <a:endParaRPr lang="sr-Latn-RS" altLang="sr-Latn-RS" sz="2400"/>
          </a:p>
        </p:txBody>
      </p:sp>
      <p:pic>
        <p:nvPicPr>
          <p:cNvPr id="19461" name="Picture 5" descr="sol50554">
            <a:extLst>
              <a:ext uri="{FF2B5EF4-FFF2-40B4-BE49-F238E27FC236}">
                <a16:creationId xmlns:a16="http://schemas.microsoft.com/office/drawing/2014/main" id="{7D554D88-7609-4C28-AB4D-C1360CA68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88" r="3125"/>
          <a:stretch>
            <a:fillRect/>
          </a:stretch>
        </p:blipFill>
        <p:spPr bwMode="auto">
          <a:xfrm>
            <a:off x="4386263" y="1484313"/>
            <a:ext cx="47577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Line 7">
            <a:extLst>
              <a:ext uri="{FF2B5EF4-FFF2-40B4-BE49-F238E27FC236}">
                <a16:creationId xmlns:a16="http://schemas.microsoft.com/office/drawing/2014/main" id="{BB99D2CE-2685-44A4-BC18-80120437B7F3}"/>
              </a:ext>
            </a:extLst>
          </p:cNvPr>
          <p:cNvSpPr>
            <a:spLocks noChangeShapeType="1"/>
          </p:cNvSpPr>
          <p:nvPr/>
        </p:nvSpPr>
        <p:spPr bwMode="auto">
          <a:xfrm>
            <a:off x="3851275" y="2852738"/>
            <a:ext cx="2520950" cy="1223962"/>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3" name="Line 8">
            <a:extLst>
              <a:ext uri="{FF2B5EF4-FFF2-40B4-BE49-F238E27FC236}">
                <a16:creationId xmlns:a16="http://schemas.microsoft.com/office/drawing/2014/main" id="{1E23A763-5864-42CE-A825-165954D6685C}"/>
              </a:ext>
            </a:extLst>
          </p:cNvPr>
          <p:cNvSpPr>
            <a:spLocks noChangeShapeType="1"/>
          </p:cNvSpPr>
          <p:nvPr/>
        </p:nvSpPr>
        <p:spPr bwMode="auto">
          <a:xfrm>
            <a:off x="4859338" y="3357563"/>
            <a:ext cx="2520950" cy="6477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2643">
                                            <p:txEl>
                                              <p:pRg st="0" end="0"/>
                                            </p:txEl>
                                          </p:spTgt>
                                        </p:tgtEl>
                                        <p:attrNameLst>
                                          <p:attrName>style.visibility</p:attrName>
                                        </p:attrNameLst>
                                      </p:cBhvr>
                                      <p:to>
                                        <p:strVal val="visible"/>
                                      </p:to>
                                    </p:set>
                                    <p:animEffect transition="in" filter="blinds(horizontal)">
                                      <p:cBhvr>
                                        <p:cTn id="7" dur="500"/>
                                        <p:tgtEl>
                                          <p:spTgt spid="752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52643">
                                            <p:txEl>
                                              <p:pRg st="1" end="1"/>
                                            </p:txEl>
                                          </p:spTgt>
                                        </p:tgtEl>
                                        <p:attrNameLst>
                                          <p:attrName>style.visibility</p:attrName>
                                        </p:attrNameLst>
                                      </p:cBhvr>
                                      <p:to>
                                        <p:strVal val="visible"/>
                                      </p:to>
                                    </p:set>
                                    <p:animEffect transition="in" filter="blinds(horizontal)">
                                      <p:cBhvr>
                                        <p:cTn id="12" dur="500"/>
                                        <p:tgtEl>
                                          <p:spTgt spid="75264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52643">
                                            <p:txEl>
                                              <p:pRg st="2" end="2"/>
                                            </p:txEl>
                                          </p:spTgt>
                                        </p:tgtEl>
                                        <p:attrNameLst>
                                          <p:attrName>style.visibility</p:attrName>
                                        </p:attrNameLst>
                                      </p:cBhvr>
                                      <p:to>
                                        <p:strVal val="visible"/>
                                      </p:to>
                                    </p:set>
                                    <p:animEffect transition="in" filter="blinds(horizontal)">
                                      <p:cBhvr>
                                        <p:cTn id="15" dur="500"/>
                                        <p:tgtEl>
                                          <p:spTgt spid="75264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52643">
                                            <p:txEl>
                                              <p:pRg st="3" end="3"/>
                                            </p:txEl>
                                          </p:spTgt>
                                        </p:tgtEl>
                                        <p:attrNameLst>
                                          <p:attrName>style.visibility</p:attrName>
                                        </p:attrNameLst>
                                      </p:cBhvr>
                                      <p:to>
                                        <p:strVal val="visible"/>
                                      </p:to>
                                    </p:set>
                                    <p:animEffect transition="in" filter="blinds(horizontal)">
                                      <p:cBhvr>
                                        <p:cTn id="18" dur="500"/>
                                        <p:tgtEl>
                                          <p:spTgt spid="75264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52643">
                                            <p:txEl>
                                              <p:pRg st="4" end="4"/>
                                            </p:txEl>
                                          </p:spTgt>
                                        </p:tgtEl>
                                        <p:attrNameLst>
                                          <p:attrName>style.visibility</p:attrName>
                                        </p:attrNameLst>
                                      </p:cBhvr>
                                      <p:to>
                                        <p:strVal val="visible"/>
                                      </p:to>
                                    </p:set>
                                    <p:animEffect transition="in" filter="blinds(horizontal)">
                                      <p:cBhvr>
                                        <p:cTn id="21" dur="500"/>
                                        <p:tgtEl>
                                          <p:spTgt spid="7526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4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DFECD6F-9D8F-431D-9F94-1D38B254B079}"/>
              </a:ext>
            </a:extLst>
          </p:cNvPr>
          <p:cNvSpPr>
            <a:spLocks noGrp="1" noChangeArrowheads="1"/>
          </p:cNvSpPr>
          <p:nvPr>
            <p:ph type="title"/>
          </p:nvPr>
        </p:nvSpPr>
        <p:spPr/>
        <p:txBody>
          <a:bodyPr/>
          <a:lstStyle/>
          <a:p>
            <a:pPr eaLnBrk="1" hangingPunct="1"/>
            <a:r>
              <a:rPr lang="sr-Cyrl-CS" altLang="sr-Latn-RS"/>
              <a:t>Грађа великог мозга</a:t>
            </a:r>
            <a:endParaRPr lang="en-US" altLang="sr-Latn-RS"/>
          </a:p>
        </p:txBody>
      </p:sp>
      <p:sp>
        <p:nvSpPr>
          <p:cNvPr id="20483" name="Rectangle 3">
            <a:extLst>
              <a:ext uri="{FF2B5EF4-FFF2-40B4-BE49-F238E27FC236}">
                <a16:creationId xmlns:a16="http://schemas.microsoft.com/office/drawing/2014/main" id="{34234554-BB3C-4714-8DA5-E726FCC1352F}"/>
              </a:ext>
            </a:extLst>
          </p:cNvPr>
          <p:cNvSpPr>
            <a:spLocks noGrp="1" noChangeArrowheads="1"/>
          </p:cNvSpPr>
          <p:nvPr>
            <p:ph type="body" idx="1"/>
          </p:nvPr>
        </p:nvSpPr>
        <p:spPr/>
        <p:txBody>
          <a:bodyPr/>
          <a:lstStyle/>
          <a:p>
            <a:pPr eaLnBrk="1" hangingPunct="1"/>
            <a:r>
              <a:rPr lang="sr-Cyrl-CS" altLang="sr-Latn-RS" dirty="0"/>
              <a:t> Као и други делови  ЦНС-а,  и хемисфере великог мозга су изграђене од:</a:t>
            </a:r>
          </a:p>
          <a:p>
            <a:pPr lvl="1" eaLnBrk="1" hangingPunct="1"/>
            <a:r>
              <a:rPr lang="sr-Cyrl-CS" altLang="sr-Latn-RS" dirty="0"/>
              <a:t> сиве   (</a:t>
            </a:r>
            <a:r>
              <a:rPr lang="sr-Latn-CS" altLang="sr-Latn-RS" b="1" dirty="0">
                <a:solidFill>
                  <a:srgbClr val="0070C0"/>
                </a:solidFill>
              </a:rPr>
              <a:t>SUBSTANTIA GRISEA</a:t>
            </a:r>
            <a:r>
              <a:rPr lang="sr-Latn-CS" altLang="sr-Latn-RS" dirty="0"/>
              <a:t>)</a:t>
            </a:r>
            <a:r>
              <a:rPr lang="sr-Cyrl-CS" altLang="sr-Latn-RS" dirty="0"/>
              <a:t>  и </a:t>
            </a:r>
          </a:p>
          <a:p>
            <a:pPr lvl="1" eaLnBrk="1" hangingPunct="1"/>
            <a:r>
              <a:rPr lang="sr-Latn-CS" altLang="sr-Latn-RS" dirty="0"/>
              <a:t> </a:t>
            </a:r>
            <a:r>
              <a:rPr lang="sr-Cyrl-CS" altLang="sr-Latn-RS" dirty="0"/>
              <a:t>беле масе</a:t>
            </a:r>
            <a:r>
              <a:rPr lang="sr-Latn-CS" altLang="sr-Latn-RS" dirty="0"/>
              <a:t> (</a:t>
            </a:r>
            <a:r>
              <a:rPr lang="sr-Latn-CS" altLang="sr-Latn-RS" b="1" dirty="0">
                <a:solidFill>
                  <a:srgbClr val="0070C0"/>
                </a:solidFill>
              </a:rPr>
              <a:t>SUBSTANTIA ALBA</a:t>
            </a:r>
            <a:r>
              <a:rPr lang="sr-Latn-CS" altLang="sr-Latn-RS" dirty="0"/>
              <a:t>)</a:t>
            </a:r>
            <a:endParaRPr lang="en-US" altLang="sr-Latn-R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6F2752F-B072-4BA5-A41E-A88959D7978C}"/>
              </a:ext>
            </a:extLst>
          </p:cNvPr>
          <p:cNvSpPr>
            <a:spLocks noGrp="1" noChangeArrowheads="1"/>
          </p:cNvSpPr>
          <p:nvPr>
            <p:ph type="title"/>
          </p:nvPr>
        </p:nvSpPr>
        <p:spPr/>
        <p:txBody>
          <a:bodyPr/>
          <a:lstStyle/>
          <a:p>
            <a:pPr eaLnBrk="1" hangingPunct="1"/>
            <a:r>
              <a:rPr lang="sr-Cyrl-CS" altLang="sr-Latn-RS"/>
              <a:t>Сива маса хемисфера</a:t>
            </a:r>
            <a:endParaRPr lang="en-US" altLang="sr-Latn-RS"/>
          </a:p>
        </p:txBody>
      </p:sp>
      <p:sp>
        <p:nvSpPr>
          <p:cNvPr id="21507" name="Rectangle 3">
            <a:extLst>
              <a:ext uri="{FF2B5EF4-FFF2-40B4-BE49-F238E27FC236}">
                <a16:creationId xmlns:a16="http://schemas.microsoft.com/office/drawing/2014/main" id="{757BDE59-333D-4B10-A707-050815B565E2}"/>
              </a:ext>
            </a:extLst>
          </p:cNvPr>
          <p:cNvSpPr>
            <a:spLocks noGrp="1" noChangeArrowheads="1"/>
          </p:cNvSpPr>
          <p:nvPr>
            <p:ph type="body" sz="half" idx="1"/>
          </p:nvPr>
        </p:nvSpPr>
        <p:spPr/>
        <p:txBody>
          <a:bodyPr/>
          <a:lstStyle/>
          <a:p>
            <a:pPr eaLnBrk="1" hangingPunct="1"/>
            <a:r>
              <a:rPr lang="sr-Cyrl-CS" altLang="sr-Latn-RS" dirty="0"/>
              <a:t>Сиву масу хемисфера чин</a:t>
            </a:r>
            <a:r>
              <a:rPr lang="sr-Latn-CS" altLang="sr-Latn-RS" dirty="0"/>
              <a:t>e</a:t>
            </a:r>
            <a:r>
              <a:rPr lang="sr-Cyrl-CS" altLang="sr-Latn-RS" dirty="0"/>
              <a:t>:</a:t>
            </a:r>
          </a:p>
          <a:p>
            <a:pPr lvl="1" eaLnBrk="1" hangingPunct="1"/>
            <a:r>
              <a:rPr lang="sr-Cyrl-CS" altLang="sr-Latn-RS" dirty="0"/>
              <a:t>мождана кора </a:t>
            </a:r>
            <a:r>
              <a:rPr lang="sr-Latn-CS" altLang="sr-Latn-RS" dirty="0"/>
              <a:t> (</a:t>
            </a:r>
            <a:r>
              <a:rPr lang="sr-Latn-CS" altLang="sr-Latn-RS" b="1" dirty="0">
                <a:solidFill>
                  <a:srgbClr val="0070C0"/>
                </a:solidFill>
              </a:rPr>
              <a:t>cortex cerebri</a:t>
            </a:r>
            <a:r>
              <a:rPr lang="sr-Latn-CS" altLang="sr-Latn-RS" dirty="0"/>
              <a:t>) </a:t>
            </a:r>
            <a:r>
              <a:rPr lang="sr-Cyrl-CS" altLang="sr-Latn-RS" dirty="0"/>
              <a:t>и</a:t>
            </a:r>
          </a:p>
          <a:p>
            <a:pPr lvl="1" eaLnBrk="1" hangingPunct="1"/>
            <a:r>
              <a:rPr lang="sr-Cyrl-CS" altLang="sr-Latn-RS" dirty="0"/>
              <a:t>супкортикалне сиве масе</a:t>
            </a:r>
            <a:r>
              <a:rPr lang="sr-Latn-CS" altLang="sr-Latn-RS" dirty="0"/>
              <a:t> (</a:t>
            </a:r>
            <a:r>
              <a:rPr lang="sr-Latn-CS" altLang="sr-Latn-RS" b="1" dirty="0">
                <a:solidFill>
                  <a:srgbClr val="0070C0"/>
                </a:solidFill>
              </a:rPr>
              <a:t>nuclei basales</a:t>
            </a:r>
            <a:r>
              <a:rPr lang="sr-Latn-CS" altLang="sr-Latn-RS" dirty="0"/>
              <a:t>)</a:t>
            </a:r>
            <a:endParaRPr lang="sr-Cyrl-CS" altLang="sr-Latn-RS" dirty="0"/>
          </a:p>
          <a:p>
            <a:pPr eaLnBrk="1" hangingPunct="1"/>
            <a:endParaRPr lang="en-US" altLang="sr-Latn-RS" dirty="0"/>
          </a:p>
        </p:txBody>
      </p:sp>
      <p:pic>
        <p:nvPicPr>
          <p:cNvPr id="21508" name="Picture 5">
            <a:extLst>
              <a:ext uri="{FF2B5EF4-FFF2-40B4-BE49-F238E27FC236}">
                <a16:creationId xmlns:a16="http://schemas.microsoft.com/office/drawing/2014/main" id="{78D07E2D-9761-475F-A432-10AED0C79788}"/>
              </a:ext>
            </a:extLst>
          </p:cNvPr>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787900" y="1557338"/>
            <a:ext cx="4038600" cy="3656012"/>
          </a:xfrm>
          <a:noFill/>
        </p:spPr>
      </p:pic>
      <p:sp>
        <p:nvSpPr>
          <p:cNvPr id="21509" name="Line 6">
            <a:extLst>
              <a:ext uri="{FF2B5EF4-FFF2-40B4-BE49-F238E27FC236}">
                <a16:creationId xmlns:a16="http://schemas.microsoft.com/office/drawing/2014/main" id="{D0FCF418-38CA-4F4A-9343-34C56A4ED953}"/>
              </a:ext>
            </a:extLst>
          </p:cNvPr>
          <p:cNvSpPr>
            <a:spLocks noChangeShapeType="1"/>
          </p:cNvSpPr>
          <p:nvPr/>
        </p:nvSpPr>
        <p:spPr bwMode="auto">
          <a:xfrm>
            <a:off x="3419475" y="2708275"/>
            <a:ext cx="1584325" cy="73025"/>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0" name="Line 7">
            <a:extLst>
              <a:ext uri="{FF2B5EF4-FFF2-40B4-BE49-F238E27FC236}">
                <a16:creationId xmlns:a16="http://schemas.microsoft.com/office/drawing/2014/main" id="{AB117902-76D6-4ACC-86AC-7973995B36F2}"/>
              </a:ext>
            </a:extLst>
          </p:cNvPr>
          <p:cNvSpPr>
            <a:spLocks noChangeShapeType="1"/>
          </p:cNvSpPr>
          <p:nvPr/>
        </p:nvSpPr>
        <p:spPr bwMode="auto">
          <a:xfrm>
            <a:off x="4356100" y="3573463"/>
            <a:ext cx="1655763" cy="71437"/>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1" name="Line 8">
            <a:extLst>
              <a:ext uri="{FF2B5EF4-FFF2-40B4-BE49-F238E27FC236}">
                <a16:creationId xmlns:a16="http://schemas.microsoft.com/office/drawing/2014/main" id="{C68BF633-9442-438A-84AC-ABD15F486C0C}"/>
              </a:ext>
            </a:extLst>
          </p:cNvPr>
          <p:cNvSpPr>
            <a:spLocks noChangeShapeType="1"/>
          </p:cNvSpPr>
          <p:nvPr/>
        </p:nvSpPr>
        <p:spPr bwMode="auto">
          <a:xfrm>
            <a:off x="4932363" y="3573463"/>
            <a:ext cx="935037" cy="431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2" name="Line 9">
            <a:extLst>
              <a:ext uri="{FF2B5EF4-FFF2-40B4-BE49-F238E27FC236}">
                <a16:creationId xmlns:a16="http://schemas.microsoft.com/office/drawing/2014/main" id="{A12DD7C1-714B-4C0D-86A5-22CB0499BA93}"/>
              </a:ext>
            </a:extLst>
          </p:cNvPr>
          <p:cNvSpPr>
            <a:spLocks noChangeShapeType="1"/>
          </p:cNvSpPr>
          <p:nvPr/>
        </p:nvSpPr>
        <p:spPr bwMode="auto">
          <a:xfrm flipV="1">
            <a:off x="4067175" y="2205038"/>
            <a:ext cx="1225550" cy="503237"/>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BDBA363F-8689-4872-AA2D-D7BD16733C48}"/>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80963"/>
            <a:ext cx="10188575" cy="7245351"/>
          </a:xfrm>
        </p:spPr>
      </p:pic>
      <p:sp>
        <p:nvSpPr>
          <p:cNvPr id="22531" name="Text Box 3">
            <a:extLst>
              <a:ext uri="{FF2B5EF4-FFF2-40B4-BE49-F238E27FC236}">
                <a16:creationId xmlns:a16="http://schemas.microsoft.com/office/drawing/2014/main" id="{B562E4EB-9304-4327-A28E-FA7E578B4F12}"/>
              </a:ext>
            </a:extLst>
          </p:cNvPr>
          <p:cNvSpPr txBox="1">
            <a:spLocks noChangeArrowheads="1"/>
          </p:cNvSpPr>
          <p:nvPr/>
        </p:nvSpPr>
        <p:spPr bwMode="auto">
          <a:xfrm>
            <a:off x="539750" y="549275"/>
            <a:ext cx="1655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FFFF00"/>
                </a:solidFill>
              </a:rPr>
              <a:t>cortex cerebri</a:t>
            </a:r>
            <a:endParaRPr lang="en-US" altLang="sr-Latn-RS" sz="1800" b="1">
              <a:solidFill>
                <a:srgbClr val="FFFF00"/>
              </a:solidFill>
            </a:endParaRPr>
          </a:p>
        </p:txBody>
      </p:sp>
      <p:sp>
        <p:nvSpPr>
          <p:cNvPr id="22532" name="Line 4">
            <a:extLst>
              <a:ext uri="{FF2B5EF4-FFF2-40B4-BE49-F238E27FC236}">
                <a16:creationId xmlns:a16="http://schemas.microsoft.com/office/drawing/2014/main" id="{8E9157ED-85A2-499E-B648-2AEC89FA218A}"/>
              </a:ext>
            </a:extLst>
          </p:cNvPr>
          <p:cNvSpPr>
            <a:spLocks noChangeShapeType="1"/>
          </p:cNvSpPr>
          <p:nvPr/>
        </p:nvSpPr>
        <p:spPr bwMode="auto">
          <a:xfrm>
            <a:off x="1619250" y="1052513"/>
            <a:ext cx="431800" cy="1081087"/>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3" name="Line 5">
            <a:extLst>
              <a:ext uri="{FF2B5EF4-FFF2-40B4-BE49-F238E27FC236}">
                <a16:creationId xmlns:a16="http://schemas.microsoft.com/office/drawing/2014/main" id="{F814AAA6-9AED-47A6-9323-1B2BA98A2E28}"/>
              </a:ext>
            </a:extLst>
          </p:cNvPr>
          <p:cNvSpPr>
            <a:spLocks noChangeShapeType="1"/>
          </p:cNvSpPr>
          <p:nvPr/>
        </p:nvSpPr>
        <p:spPr bwMode="auto">
          <a:xfrm>
            <a:off x="1619250" y="1052513"/>
            <a:ext cx="1008063" cy="730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4" name="Text Box 6">
            <a:extLst>
              <a:ext uri="{FF2B5EF4-FFF2-40B4-BE49-F238E27FC236}">
                <a16:creationId xmlns:a16="http://schemas.microsoft.com/office/drawing/2014/main" id="{82EC4656-03EF-44F5-9D57-435630882319}"/>
              </a:ext>
            </a:extLst>
          </p:cNvPr>
          <p:cNvSpPr txBox="1">
            <a:spLocks noChangeArrowheads="1"/>
          </p:cNvSpPr>
          <p:nvPr/>
        </p:nvSpPr>
        <p:spPr bwMode="auto">
          <a:xfrm>
            <a:off x="8243888" y="1557338"/>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FFFF00"/>
                </a:solidFill>
              </a:rPr>
              <a:t>nuclei basales</a:t>
            </a:r>
            <a:endParaRPr lang="en-US" altLang="sr-Latn-RS" sz="1800" b="1">
              <a:solidFill>
                <a:srgbClr val="FFFF00"/>
              </a:solidFill>
            </a:endParaRPr>
          </a:p>
        </p:txBody>
      </p:sp>
      <p:sp>
        <p:nvSpPr>
          <p:cNvPr id="22535" name="Line 7">
            <a:extLst>
              <a:ext uri="{FF2B5EF4-FFF2-40B4-BE49-F238E27FC236}">
                <a16:creationId xmlns:a16="http://schemas.microsoft.com/office/drawing/2014/main" id="{4E3DC138-5618-496F-A186-36B6FB01380A}"/>
              </a:ext>
            </a:extLst>
          </p:cNvPr>
          <p:cNvSpPr>
            <a:spLocks noChangeShapeType="1"/>
          </p:cNvSpPr>
          <p:nvPr/>
        </p:nvSpPr>
        <p:spPr bwMode="auto">
          <a:xfrm flipH="1">
            <a:off x="6156325" y="2276475"/>
            <a:ext cx="2376488" cy="194468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6" name="Line 8">
            <a:extLst>
              <a:ext uri="{FF2B5EF4-FFF2-40B4-BE49-F238E27FC236}">
                <a16:creationId xmlns:a16="http://schemas.microsoft.com/office/drawing/2014/main" id="{6088DCB0-E6EE-4553-BD07-7ADA1EAA059B}"/>
              </a:ext>
            </a:extLst>
          </p:cNvPr>
          <p:cNvSpPr>
            <a:spLocks noChangeShapeType="1"/>
          </p:cNvSpPr>
          <p:nvPr/>
        </p:nvSpPr>
        <p:spPr bwMode="auto">
          <a:xfrm flipH="1">
            <a:off x="5724525" y="2852738"/>
            <a:ext cx="2087563" cy="5048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7" name="Line 9">
            <a:extLst>
              <a:ext uri="{FF2B5EF4-FFF2-40B4-BE49-F238E27FC236}">
                <a16:creationId xmlns:a16="http://schemas.microsoft.com/office/drawing/2014/main" id="{0ACF1166-5628-4A84-A6B3-0DFF259F984A}"/>
              </a:ext>
            </a:extLst>
          </p:cNvPr>
          <p:cNvSpPr>
            <a:spLocks noChangeShapeType="1"/>
          </p:cNvSpPr>
          <p:nvPr/>
        </p:nvSpPr>
        <p:spPr bwMode="auto">
          <a:xfrm flipH="1">
            <a:off x="6732588" y="2852738"/>
            <a:ext cx="1079500" cy="13684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8" name="Text Box 10">
            <a:extLst>
              <a:ext uri="{FF2B5EF4-FFF2-40B4-BE49-F238E27FC236}">
                <a16:creationId xmlns:a16="http://schemas.microsoft.com/office/drawing/2014/main" id="{648DE5EC-0F9D-4455-ADBA-CF3BEAB24DCE}"/>
              </a:ext>
            </a:extLst>
          </p:cNvPr>
          <p:cNvSpPr txBox="1">
            <a:spLocks noChangeArrowheads="1"/>
          </p:cNvSpPr>
          <p:nvPr/>
        </p:nvSpPr>
        <p:spPr bwMode="auto">
          <a:xfrm>
            <a:off x="6948488" y="0"/>
            <a:ext cx="31670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2400" b="1">
                <a:solidFill>
                  <a:srgbClr val="FFFF00"/>
                </a:solidFill>
              </a:rPr>
              <a:t>Сива маса хемисфера</a:t>
            </a:r>
            <a:endParaRPr lang="en-US" altLang="sr-Latn-RS" sz="2400" b="1">
              <a:solidFill>
                <a:srgbClr val="FFFF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928BFEF-52DD-4A78-87DC-5301164F9A3C}"/>
              </a:ext>
            </a:extLst>
          </p:cNvPr>
          <p:cNvSpPr>
            <a:spLocks noGrp="1" noChangeArrowheads="1"/>
          </p:cNvSpPr>
          <p:nvPr>
            <p:ph type="title"/>
          </p:nvPr>
        </p:nvSpPr>
        <p:spPr/>
        <p:txBody>
          <a:bodyPr>
            <a:normAutofit fontScale="90000"/>
          </a:bodyPr>
          <a:lstStyle/>
          <a:p>
            <a:pPr eaLnBrk="1" hangingPunct="1"/>
            <a:r>
              <a:rPr lang="sr-Cyrl-CS" altLang="sr-Latn-RS"/>
              <a:t>Мождана кора</a:t>
            </a:r>
            <a:r>
              <a:rPr lang="sr-Cyrl-CS" altLang="sr-Latn-RS" sz="3200"/>
              <a:t> </a:t>
            </a:r>
            <a:br>
              <a:rPr lang="en-US" altLang="sr-Latn-RS" sz="3200"/>
            </a:br>
            <a:r>
              <a:rPr lang="en-US" altLang="sr-Latn-RS" sz="3200"/>
              <a:t>cortex cerebri</a:t>
            </a:r>
            <a:r>
              <a:rPr lang="sr-Cyrl-CS" altLang="sr-Latn-RS" sz="3200"/>
              <a:t> (1)</a:t>
            </a:r>
            <a:endParaRPr lang="en-US" altLang="sr-Latn-RS" sz="3200"/>
          </a:p>
        </p:txBody>
      </p:sp>
      <p:sp>
        <p:nvSpPr>
          <p:cNvPr id="23555" name="Rectangle 3">
            <a:extLst>
              <a:ext uri="{FF2B5EF4-FFF2-40B4-BE49-F238E27FC236}">
                <a16:creationId xmlns:a16="http://schemas.microsoft.com/office/drawing/2014/main" id="{F0FE5AFC-D0A1-4270-B7E7-F3E53FD7A9A8}"/>
              </a:ext>
            </a:extLst>
          </p:cNvPr>
          <p:cNvSpPr>
            <a:spLocks noGrp="1" noChangeArrowheads="1"/>
          </p:cNvSpPr>
          <p:nvPr>
            <p:ph type="body" sz="half" idx="1"/>
          </p:nvPr>
        </p:nvSpPr>
        <p:spPr>
          <a:xfrm>
            <a:off x="0" y="1600200"/>
            <a:ext cx="3924300" cy="5257800"/>
          </a:xfrm>
        </p:spPr>
        <p:txBody>
          <a:bodyPr/>
          <a:lstStyle/>
          <a:p>
            <a:pPr eaLnBrk="1" hangingPunct="1">
              <a:lnSpc>
                <a:spcPct val="80000"/>
              </a:lnSpc>
            </a:pPr>
            <a:r>
              <a:rPr lang="sr-Cyrl-CS" altLang="ko-KR" sz="2000" b="1" dirty="0"/>
              <a:t>Кора великог мозга </a:t>
            </a:r>
            <a:r>
              <a:rPr lang="en-US" altLang="ko-KR" sz="2000" b="1" dirty="0">
                <a:ea typeface="굴림" panose="020B0600000101010101" pitchFamily="34" charset="-127"/>
              </a:rPr>
              <a:t> (</a:t>
            </a:r>
            <a:r>
              <a:rPr lang="en-US" altLang="ko-KR" sz="2000" b="1" dirty="0">
                <a:solidFill>
                  <a:srgbClr val="0070C0"/>
                </a:solidFill>
                <a:ea typeface="굴림" panose="020B0600000101010101" pitchFamily="34" charset="-127"/>
              </a:rPr>
              <a:t>cortex cerebri)</a:t>
            </a:r>
            <a:r>
              <a:rPr lang="en-US" altLang="ko-KR" sz="2000" b="1" dirty="0">
                <a:ea typeface="굴림" panose="020B0600000101010101" pitchFamily="34" charset="-127"/>
              </a:rPr>
              <a:t>  je </a:t>
            </a:r>
            <a:r>
              <a:rPr lang="sr-Cyrl-CS" altLang="ko-KR" sz="2000" b="1" dirty="0"/>
              <a:t>танки слој сиве масе </a:t>
            </a:r>
            <a:r>
              <a:rPr lang="en-US" altLang="ko-KR" sz="2000" b="1" dirty="0">
                <a:ea typeface="굴림" panose="020B0600000101010101" pitchFamily="34" charset="-127"/>
              </a:rPr>
              <a:t>, </a:t>
            </a:r>
            <a:r>
              <a:rPr lang="sr-Cyrl-CS" altLang="ko-KR" sz="2000" b="1" dirty="0"/>
              <a:t>који у виду плашта </a:t>
            </a:r>
            <a:r>
              <a:rPr lang="en-US" altLang="ko-KR" sz="2000" b="1" dirty="0">
                <a:ea typeface="굴림" panose="020B0600000101010101" pitchFamily="34" charset="-127"/>
              </a:rPr>
              <a:t> (</a:t>
            </a:r>
            <a:r>
              <a:rPr lang="en-US" altLang="ko-KR" sz="2000" b="1" dirty="0">
                <a:solidFill>
                  <a:srgbClr val="0070C0"/>
                </a:solidFill>
                <a:ea typeface="굴림" panose="020B0600000101010101" pitchFamily="34" charset="-127"/>
              </a:rPr>
              <a:t>pallium</a:t>
            </a:r>
            <a:r>
              <a:rPr lang="en-US" altLang="ko-KR" sz="2000" b="1" dirty="0">
                <a:ea typeface="굴림" panose="020B0600000101010101" pitchFamily="34" charset="-127"/>
              </a:rPr>
              <a:t>) </a:t>
            </a:r>
            <a:r>
              <a:rPr lang="sr-Cyrl-CS" altLang="ko-KR" sz="2000" b="1" dirty="0"/>
              <a:t>прекрива</a:t>
            </a:r>
            <a:r>
              <a:rPr lang="en-US" altLang="ko-KR" sz="2000" b="1" dirty="0">
                <a:ea typeface="굴림" panose="020B0600000101010101" pitchFamily="34" charset="-127"/>
              </a:rPr>
              <a:t> </a:t>
            </a:r>
            <a:r>
              <a:rPr lang="sr-Cyrl-CS" altLang="ko-KR" sz="2000" b="1" dirty="0"/>
              <a:t>целокупну спољашњу површину обе хемисфере</a:t>
            </a:r>
            <a:r>
              <a:rPr lang="en-US" altLang="ko-KR" sz="2000" b="1" dirty="0">
                <a:ea typeface="굴림" panose="020B0600000101010101" pitchFamily="34" charset="-127"/>
              </a:rPr>
              <a:t>, </a:t>
            </a:r>
            <a:r>
              <a:rPr lang="sr-Cyrl-CS" altLang="ko-KR" sz="2000" b="1" dirty="0"/>
              <a:t>увлачећи се и у мождане жлебове и пукотине</a:t>
            </a:r>
            <a:r>
              <a:rPr lang="en-US" altLang="ko-KR" sz="2000" b="1" dirty="0">
                <a:ea typeface="굴림" panose="020B0600000101010101" pitchFamily="34" charset="-127"/>
              </a:rPr>
              <a:t>. </a:t>
            </a:r>
            <a:endParaRPr lang="sr-Cyrl-CS" altLang="ko-KR" sz="2000" b="1" dirty="0"/>
          </a:p>
          <a:p>
            <a:pPr eaLnBrk="1" hangingPunct="1">
              <a:lnSpc>
                <a:spcPct val="80000"/>
              </a:lnSpc>
            </a:pPr>
            <a:r>
              <a:rPr lang="sr-Cyrl-CS" altLang="ko-KR" sz="2000" b="1" dirty="0"/>
              <a:t>Мождана кора је просечне дебљине</a:t>
            </a:r>
            <a:r>
              <a:rPr lang="en-US" altLang="ko-KR" sz="2000" b="1" dirty="0">
                <a:ea typeface="굴림" panose="020B0600000101010101" pitchFamily="34" charset="-127"/>
              </a:rPr>
              <a:t> </a:t>
            </a:r>
            <a:r>
              <a:rPr lang="en-US" altLang="ko-KR" sz="2000" b="1" dirty="0" err="1">
                <a:ea typeface="굴림" panose="020B0600000101010101" pitchFamily="34" charset="-127"/>
              </a:rPr>
              <a:t>oko</a:t>
            </a:r>
            <a:r>
              <a:rPr lang="en-US" altLang="ko-KR" sz="2000" b="1" dirty="0">
                <a:ea typeface="굴림" panose="020B0600000101010101" pitchFamily="34" charset="-127"/>
              </a:rPr>
              <a:t> 2.5  mm (</a:t>
            </a:r>
            <a:r>
              <a:rPr lang="sr-Cyrl-CS" altLang="ko-KR" sz="2000" b="1" dirty="0"/>
              <a:t>на пример : примарна моторна кора </a:t>
            </a:r>
            <a:r>
              <a:rPr lang="en-US" altLang="ko-KR" sz="2000" b="1" dirty="0">
                <a:ea typeface="굴림" panose="020B0600000101010101" pitchFamily="34" charset="-127"/>
              </a:rPr>
              <a:t> je </a:t>
            </a:r>
            <a:r>
              <a:rPr lang="sr-Cyrl-CS" altLang="ko-KR" sz="2000" b="1" dirty="0"/>
              <a:t>дебљине  око </a:t>
            </a:r>
            <a:r>
              <a:rPr lang="en-US" altLang="ko-KR" sz="2000" b="1" dirty="0" err="1">
                <a:ea typeface="굴림" panose="020B0600000101010101" pitchFamily="34" charset="-127"/>
              </a:rPr>
              <a:t>4.5mm</a:t>
            </a:r>
            <a:r>
              <a:rPr lang="en-US" altLang="ko-KR" sz="2000" b="1" dirty="0">
                <a:ea typeface="굴림" panose="020B0600000101010101" pitchFamily="34" charset="-127"/>
              </a:rPr>
              <a:t> a ko</a:t>
            </a:r>
            <a:r>
              <a:rPr lang="sr-Cyrl-CS" altLang="ko-KR" sz="2000" b="1" dirty="0"/>
              <a:t>ра </a:t>
            </a:r>
            <a:r>
              <a:rPr lang="en-US" altLang="ko-KR" sz="2000" b="1" dirty="0">
                <a:ea typeface="굴림" panose="020B0600000101010101" pitchFamily="34" charset="-127"/>
              </a:rPr>
              <a:t> </a:t>
            </a:r>
            <a:r>
              <a:rPr lang="sr-Cyrl-CS" altLang="ko-KR" sz="2000" b="1" dirty="0"/>
              <a:t>потиљачног режња  је </a:t>
            </a:r>
            <a:r>
              <a:rPr lang="en-US" altLang="ko-KR" sz="2000" b="1" dirty="0">
                <a:ea typeface="굴림" panose="020B0600000101010101" pitchFamily="34" charset="-127"/>
              </a:rPr>
              <a:t> </a:t>
            </a:r>
            <a:r>
              <a:rPr lang="en-US" altLang="ko-KR" sz="2000" b="1" dirty="0" err="1">
                <a:ea typeface="굴림" panose="020B0600000101010101" pitchFamily="34" charset="-127"/>
              </a:rPr>
              <a:t>oko</a:t>
            </a:r>
            <a:r>
              <a:rPr lang="en-US" altLang="ko-KR" sz="2000" b="1" dirty="0">
                <a:ea typeface="굴림" panose="020B0600000101010101" pitchFamily="34" charset="-127"/>
              </a:rPr>
              <a:t> 1.5 mm).</a:t>
            </a:r>
            <a:endParaRPr lang="sr-Cyrl-CS" altLang="ko-KR" sz="2000" b="1" dirty="0"/>
          </a:p>
          <a:p>
            <a:pPr eaLnBrk="1" hangingPunct="1">
              <a:lnSpc>
                <a:spcPct val="80000"/>
              </a:lnSpc>
            </a:pPr>
            <a:r>
              <a:rPr lang="sr-Cyrl-CS" altLang="ko-KR" sz="2000" b="1" dirty="0"/>
              <a:t>Површина мождане коре је око </a:t>
            </a:r>
            <a:r>
              <a:rPr lang="en-US" altLang="ko-KR" sz="2000" b="1" dirty="0">
                <a:ea typeface="굴림" panose="020B0600000101010101" pitchFamily="34" charset="-127"/>
              </a:rPr>
              <a:t> 2.2 </a:t>
            </a:r>
            <a:r>
              <a:rPr lang="en-US" altLang="ko-KR" sz="2000" b="1" dirty="0" err="1">
                <a:ea typeface="굴림" panose="020B0600000101010101" pitchFamily="34" charset="-127"/>
              </a:rPr>
              <a:t>m</a:t>
            </a:r>
            <a:r>
              <a:rPr lang="en-US" altLang="ko-KR" sz="2000" b="1" baseline="30000" dirty="0" err="1">
                <a:ea typeface="굴림" panose="020B0600000101010101" pitchFamily="34" charset="-127"/>
              </a:rPr>
              <a:t>2</a:t>
            </a:r>
            <a:r>
              <a:rPr lang="en-US" altLang="ko-KR" sz="2000" b="1" dirty="0">
                <a:ea typeface="굴림" panose="020B0600000101010101" pitchFamily="34" charset="-127"/>
              </a:rPr>
              <a:t> a </a:t>
            </a:r>
            <a:r>
              <a:rPr lang="sr-Cyrl-CS" altLang="ko-KR" sz="2000" b="1" dirty="0"/>
              <a:t>њена тежина</a:t>
            </a:r>
            <a:r>
              <a:rPr lang="en-US" altLang="ko-KR" sz="2000" b="1" dirty="0">
                <a:ea typeface="굴림" panose="020B0600000101010101" pitchFamily="34" charset="-127"/>
              </a:rPr>
              <a:t>,  </a:t>
            </a:r>
            <a:r>
              <a:rPr lang="sr-Cyrl-CS" altLang="ko-KR" sz="2000" b="1" dirty="0"/>
              <a:t>представља половину укупне тежине мозга</a:t>
            </a:r>
            <a:r>
              <a:rPr lang="en-US" altLang="ko-KR" sz="2000" b="1" dirty="0">
                <a:ea typeface="굴림" panose="020B0600000101010101" pitchFamily="34" charset="-127"/>
              </a:rPr>
              <a:t>.</a:t>
            </a:r>
            <a:endParaRPr lang="en-US" altLang="sr-Latn-RS" sz="2000" b="1" dirty="0"/>
          </a:p>
        </p:txBody>
      </p:sp>
      <p:pic>
        <p:nvPicPr>
          <p:cNvPr id="23556" name="Picture 5">
            <a:extLst>
              <a:ext uri="{FF2B5EF4-FFF2-40B4-BE49-F238E27FC236}">
                <a16:creationId xmlns:a16="http://schemas.microsoft.com/office/drawing/2014/main" id="{87491551-02B8-463D-AEF8-6A7A6EA8BFFB}"/>
              </a:ext>
            </a:extLst>
          </p:cNvPr>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3906838" y="2071688"/>
            <a:ext cx="5237162" cy="3440112"/>
          </a:xfr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WordArt 2">
            <a:extLst>
              <a:ext uri="{FF2B5EF4-FFF2-40B4-BE49-F238E27FC236}">
                <a16:creationId xmlns:a16="http://schemas.microsoft.com/office/drawing/2014/main" id="{FE8DEB39-EAD0-4726-B423-AE5322EC4917}"/>
              </a:ext>
            </a:extLst>
          </p:cNvPr>
          <p:cNvSpPr>
            <a:spLocks noChangeArrowheads="1" noChangeShapeType="1" noTextEdit="1"/>
          </p:cNvSpPr>
          <p:nvPr/>
        </p:nvSpPr>
        <p:spPr bwMode="auto">
          <a:xfrm>
            <a:off x="1258888" y="0"/>
            <a:ext cx="6840537" cy="2159000"/>
          </a:xfrm>
          <a:prstGeom prst="rect">
            <a:avLst/>
          </a:prstGeom>
        </p:spPr>
        <p:txBody>
          <a:bodyPr wrap="none" fromWordArt="1">
            <a:prstTxWarp prst="textPlain">
              <a:avLst>
                <a:gd name="adj" fmla="val 50000"/>
              </a:avLst>
            </a:prstTxWarp>
          </a:bodyPr>
          <a:lstStyle/>
          <a:p>
            <a:pPr algn="ctr"/>
            <a:r>
              <a:rPr lang="en-US" sz="8000" b="1" kern="10">
                <a:ln w="38100">
                  <a:solidFill>
                    <a:srgbClr val="000000"/>
                  </a:solidFill>
                  <a:round/>
                  <a:headEnd/>
                  <a:tailEnd/>
                </a:ln>
                <a:solidFill>
                  <a:srgbClr val="FFFF00"/>
                </a:solidFill>
              </a:rPr>
              <a:t> Telencephalon</a:t>
            </a:r>
          </a:p>
          <a:p>
            <a:pPr algn="ctr"/>
            <a:r>
              <a:rPr lang="en-US" sz="8000" b="1" kern="10">
                <a:ln w="38100">
                  <a:solidFill>
                    <a:srgbClr val="000000"/>
                  </a:solidFill>
                  <a:round/>
                  <a:headEnd/>
                  <a:tailEnd/>
                </a:ln>
                <a:solidFill>
                  <a:srgbClr val="FFFF00"/>
                </a:solidFill>
              </a:rPr>
              <a:t>Cerebrum </a:t>
            </a:r>
          </a:p>
        </p:txBody>
      </p:sp>
      <p:sp>
        <p:nvSpPr>
          <p:cNvPr id="98307" name="Text Box 3">
            <a:extLst>
              <a:ext uri="{FF2B5EF4-FFF2-40B4-BE49-F238E27FC236}">
                <a16:creationId xmlns:a16="http://schemas.microsoft.com/office/drawing/2014/main" id="{B679ECF0-15E0-443B-AFB7-1FEA341250F8}"/>
              </a:ext>
            </a:extLst>
          </p:cNvPr>
          <p:cNvSpPr txBox="1">
            <a:spLocks noChangeArrowheads="1"/>
          </p:cNvSpPr>
          <p:nvPr/>
        </p:nvSpPr>
        <p:spPr bwMode="auto">
          <a:xfrm>
            <a:off x="685800" y="6092825"/>
            <a:ext cx="7924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SzTx/>
              <a:buFontTx/>
              <a:buNone/>
            </a:pPr>
            <a:r>
              <a:rPr lang="sr-Cyrl-CS" altLang="sr-Latn-RS" b="1"/>
              <a:t>Режњеви, кора,</a:t>
            </a:r>
            <a:r>
              <a:rPr lang="sr-Latn-CS" altLang="sr-Latn-RS" b="1"/>
              <a:t> </a:t>
            </a:r>
            <a:r>
              <a:rPr lang="sr-Cyrl-CS" altLang="sr-Latn-RS" b="1"/>
              <a:t>кортикалне функције</a:t>
            </a:r>
            <a:endParaRPr lang="en-US" altLang="sr-Latn-RS" b="1"/>
          </a:p>
        </p:txBody>
      </p:sp>
      <p:pic>
        <p:nvPicPr>
          <p:cNvPr id="98309" name="Picture 5" descr="brain">
            <a:extLst>
              <a:ext uri="{FF2B5EF4-FFF2-40B4-BE49-F238E27FC236}">
                <a16:creationId xmlns:a16="http://schemas.microsoft.com/office/drawing/2014/main" id="{616EAC62-E8C8-47B0-829A-1C3F82568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349500"/>
            <a:ext cx="47529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98306"/>
                                        </p:tgtEl>
                                        <p:attrNameLst>
                                          <p:attrName>style.visibility</p:attrName>
                                        </p:attrNameLst>
                                      </p:cBhvr>
                                      <p:to>
                                        <p:strVal val="visible"/>
                                      </p:to>
                                    </p:set>
                                    <p:anim calcmode="lin" valueType="num">
                                      <p:cBhvr additive="base">
                                        <p:cTn id="7" dur="500" fill="hold"/>
                                        <p:tgtEl>
                                          <p:spTgt spid="98306"/>
                                        </p:tgtEl>
                                        <p:attrNameLst>
                                          <p:attrName>ppt_x</p:attrName>
                                        </p:attrNameLst>
                                      </p:cBhvr>
                                      <p:tavLst>
                                        <p:tav tm="0">
                                          <p:val>
                                            <p:strVal val="#ppt_x"/>
                                          </p:val>
                                        </p:tav>
                                        <p:tav tm="100000">
                                          <p:val>
                                            <p:strVal val="#ppt_x"/>
                                          </p:val>
                                        </p:tav>
                                      </p:tavLst>
                                    </p:anim>
                                    <p:anim calcmode="lin" valueType="num">
                                      <p:cBhvr additive="base">
                                        <p:cTn id="8" dur="500" fill="hold"/>
                                        <p:tgtEl>
                                          <p:spTgt spid="983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98309"/>
                                        </p:tgtEl>
                                        <p:attrNameLst>
                                          <p:attrName>style.visibility</p:attrName>
                                        </p:attrNameLst>
                                      </p:cBhvr>
                                      <p:to>
                                        <p:strVal val="visible"/>
                                      </p:to>
                                    </p:set>
                                    <p:animEffect transition="in" filter="blinds(horizontal)">
                                      <p:cBhvr>
                                        <p:cTn id="13" dur="3000"/>
                                        <p:tgtEl>
                                          <p:spTgt spid="9830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98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C718713-053C-4136-8A77-FCD14C5C9C73}"/>
              </a:ext>
            </a:extLst>
          </p:cNvPr>
          <p:cNvSpPr>
            <a:spLocks noGrp="1" noChangeArrowheads="1"/>
          </p:cNvSpPr>
          <p:nvPr>
            <p:ph type="title"/>
          </p:nvPr>
        </p:nvSpPr>
        <p:spPr/>
        <p:txBody>
          <a:bodyPr>
            <a:normAutofit fontScale="90000"/>
          </a:bodyPr>
          <a:lstStyle/>
          <a:p>
            <a:pPr eaLnBrk="1" hangingPunct="1"/>
            <a:r>
              <a:rPr lang="sr-Cyrl-CS" altLang="sr-Latn-RS"/>
              <a:t>Мождана кора</a:t>
            </a:r>
            <a:r>
              <a:rPr lang="sr-Cyrl-CS" altLang="sr-Latn-RS" sz="3200"/>
              <a:t> </a:t>
            </a:r>
            <a:br>
              <a:rPr lang="en-US" altLang="sr-Latn-RS" sz="3200"/>
            </a:br>
            <a:r>
              <a:rPr lang="en-US" altLang="sr-Latn-RS" sz="3200"/>
              <a:t>cortex cerebri</a:t>
            </a:r>
            <a:r>
              <a:rPr lang="sr-Cyrl-CS" altLang="sr-Latn-RS" sz="3200"/>
              <a:t> (2)</a:t>
            </a:r>
            <a:endParaRPr lang="en-US" altLang="sr-Latn-RS" sz="3200"/>
          </a:p>
        </p:txBody>
      </p:sp>
      <p:sp>
        <p:nvSpPr>
          <p:cNvPr id="24579" name="Rectangle 3">
            <a:extLst>
              <a:ext uri="{FF2B5EF4-FFF2-40B4-BE49-F238E27FC236}">
                <a16:creationId xmlns:a16="http://schemas.microsoft.com/office/drawing/2014/main" id="{C865EFCE-9122-465F-A579-9F4A97D0397D}"/>
              </a:ext>
            </a:extLst>
          </p:cNvPr>
          <p:cNvSpPr>
            <a:spLocks noGrp="1" noChangeArrowheads="1"/>
          </p:cNvSpPr>
          <p:nvPr>
            <p:ph type="body" idx="1"/>
          </p:nvPr>
        </p:nvSpPr>
        <p:spPr/>
        <p:txBody>
          <a:bodyPr/>
          <a:lstStyle/>
          <a:p>
            <a:pPr eaLnBrk="1" hangingPunct="1">
              <a:lnSpc>
                <a:spcPct val="80000"/>
              </a:lnSpc>
            </a:pPr>
            <a:r>
              <a:rPr lang="sr-Cyrl-CS" altLang="sr-Latn-RS" sz="2400"/>
              <a:t>Управо је мождана кора онај део ЦНС-а који је код човека доживео изузетан развој. </a:t>
            </a:r>
          </a:p>
          <a:p>
            <a:pPr eaLnBrk="1" hangingPunct="1">
              <a:lnSpc>
                <a:spcPct val="80000"/>
              </a:lnSpc>
            </a:pPr>
            <a:r>
              <a:rPr lang="sr-Cyrl-CS" altLang="sr-Latn-RS" sz="2400"/>
              <a:t>Повећање површине мождане коре  праћено је њеним набирањем, тј. образовањем вијуга  (</a:t>
            </a:r>
            <a:r>
              <a:rPr lang="sr-Latn-CS" altLang="sr-Latn-RS" sz="2400"/>
              <a:t>gyri cerebri) </a:t>
            </a:r>
            <a:r>
              <a:rPr lang="sr-Cyrl-CS" altLang="sr-Latn-RS" sz="2400"/>
              <a:t>и жлебова </a:t>
            </a:r>
            <a:r>
              <a:rPr lang="sr-Latn-CS" altLang="sr-Latn-RS" sz="2400"/>
              <a:t> (sulci cerebri)</a:t>
            </a:r>
            <a:endParaRPr lang="en-US" altLang="sr-Latn-RS" sz="2400"/>
          </a:p>
          <a:p>
            <a:pPr eaLnBrk="1" hangingPunct="1">
              <a:lnSpc>
                <a:spcPct val="80000"/>
              </a:lnSpc>
            </a:pPr>
            <a:endParaRPr lang="en-US" altLang="sr-Latn-RS" sz="2400"/>
          </a:p>
          <a:p>
            <a:pPr eaLnBrk="1" hangingPunct="1">
              <a:lnSpc>
                <a:spcPct val="80000"/>
              </a:lnSpc>
            </a:pPr>
            <a:endParaRPr lang="en-US" altLang="sr-Latn-RS" sz="2400"/>
          </a:p>
          <a:p>
            <a:pPr eaLnBrk="1" hangingPunct="1">
              <a:lnSpc>
                <a:spcPct val="80000"/>
              </a:lnSpc>
            </a:pPr>
            <a:endParaRPr lang="en-US" altLang="sr-Latn-RS" sz="2400"/>
          </a:p>
          <a:p>
            <a:pPr eaLnBrk="1" hangingPunct="1">
              <a:lnSpc>
                <a:spcPct val="80000"/>
              </a:lnSpc>
            </a:pPr>
            <a:endParaRPr lang="en-US" altLang="sr-Latn-RS" sz="2400"/>
          </a:p>
          <a:p>
            <a:pPr eaLnBrk="1" hangingPunct="1">
              <a:lnSpc>
                <a:spcPct val="80000"/>
              </a:lnSpc>
            </a:pPr>
            <a:endParaRPr lang="sr-Latn-CS" altLang="sr-Latn-RS" sz="2400"/>
          </a:p>
          <a:p>
            <a:pPr eaLnBrk="1" hangingPunct="1">
              <a:lnSpc>
                <a:spcPct val="80000"/>
              </a:lnSpc>
            </a:pPr>
            <a:r>
              <a:rPr lang="sr-Cyrl-CS" altLang="sr-Latn-RS" sz="2400"/>
              <a:t>Неке вијуге и жлебови су стални  (примарни) а неки су транзиторни (нестални или секундарни, терцијарни)</a:t>
            </a:r>
            <a:endParaRPr lang="en-US" altLang="sr-Latn-RS" sz="2400"/>
          </a:p>
        </p:txBody>
      </p:sp>
      <p:pic>
        <p:nvPicPr>
          <p:cNvPr id="24580" name="Picture 5" descr="gyrus">
            <a:extLst>
              <a:ext uri="{FF2B5EF4-FFF2-40B4-BE49-F238E27FC236}">
                <a16:creationId xmlns:a16="http://schemas.microsoft.com/office/drawing/2014/main" id="{5D418CFA-5389-40B5-90F6-CB47A2F27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3284538"/>
            <a:ext cx="359886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6">
            <a:extLst>
              <a:ext uri="{FF2B5EF4-FFF2-40B4-BE49-F238E27FC236}">
                <a16:creationId xmlns:a16="http://schemas.microsoft.com/office/drawing/2014/main" id="{5D30DF43-7803-48BD-983C-D1E6DED078DE}"/>
              </a:ext>
            </a:extLst>
          </p:cNvPr>
          <p:cNvSpPr txBox="1">
            <a:spLocks noChangeArrowheads="1"/>
          </p:cNvSpPr>
          <p:nvPr/>
        </p:nvSpPr>
        <p:spPr bwMode="auto">
          <a:xfrm>
            <a:off x="5076825" y="4149725"/>
            <a:ext cx="15827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1400" b="1">
                <a:solidFill>
                  <a:srgbClr val="000000"/>
                </a:solidFill>
              </a:rPr>
              <a:t>substantia</a:t>
            </a:r>
          </a:p>
          <a:p>
            <a:pPr eaLnBrk="1" hangingPunct="1">
              <a:spcBef>
                <a:spcPct val="50000"/>
              </a:spcBef>
              <a:buSzTx/>
              <a:buFontTx/>
              <a:buNone/>
            </a:pPr>
            <a:r>
              <a:rPr lang="en-US" altLang="sr-Latn-RS" sz="1400" b="1">
                <a:solidFill>
                  <a:srgbClr val="000000"/>
                </a:solidFill>
              </a:rPr>
              <a:t> alba</a:t>
            </a:r>
          </a:p>
        </p:txBody>
      </p:sp>
      <p:sp>
        <p:nvSpPr>
          <p:cNvPr id="24582" name="Rectangle 9">
            <a:extLst>
              <a:ext uri="{FF2B5EF4-FFF2-40B4-BE49-F238E27FC236}">
                <a16:creationId xmlns:a16="http://schemas.microsoft.com/office/drawing/2014/main" id="{8C4EA468-B72D-405C-9D47-61656A9D604B}"/>
              </a:ext>
            </a:extLst>
          </p:cNvPr>
          <p:cNvSpPr>
            <a:spLocks noChangeArrowheads="1"/>
          </p:cNvSpPr>
          <p:nvPr/>
        </p:nvSpPr>
        <p:spPr bwMode="auto">
          <a:xfrm>
            <a:off x="1692275" y="3284538"/>
            <a:ext cx="863600" cy="1728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24583" name="Text Box 10">
            <a:extLst>
              <a:ext uri="{FF2B5EF4-FFF2-40B4-BE49-F238E27FC236}">
                <a16:creationId xmlns:a16="http://schemas.microsoft.com/office/drawing/2014/main" id="{9CED3141-777A-47D4-93AE-6400048B31CC}"/>
              </a:ext>
            </a:extLst>
          </p:cNvPr>
          <p:cNvSpPr txBox="1">
            <a:spLocks noChangeArrowheads="1"/>
          </p:cNvSpPr>
          <p:nvPr/>
        </p:nvSpPr>
        <p:spPr bwMode="auto">
          <a:xfrm>
            <a:off x="1763713" y="3716338"/>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1800" b="1">
                <a:solidFill>
                  <a:schemeClr val="tx1"/>
                </a:solidFill>
              </a:rPr>
              <a:t>cortex</a:t>
            </a:r>
          </a:p>
        </p:txBody>
      </p:sp>
      <p:sp>
        <p:nvSpPr>
          <p:cNvPr id="24584" name="Text Box 11">
            <a:extLst>
              <a:ext uri="{FF2B5EF4-FFF2-40B4-BE49-F238E27FC236}">
                <a16:creationId xmlns:a16="http://schemas.microsoft.com/office/drawing/2014/main" id="{691F3FAC-AA00-44D3-8358-74547E25A93F}"/>
              </a:ext>
            </a:extLst>
          </p:cNvPr>
          <p:cNvSpPr txBox="1">
            <a:spLocks noChangeArrowheads="1"/>
          </p:cNvSpPr>
          <p:nvPr/>
        </p:nvSpPr>
        <p:spPr bwMode="auto">
          <a:xfrm>
            <a:off x="1692275" y="4221163"/>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1800" b="1">
                <a:solidFill>
                  <a:schemeClr val="tx1"/>
                </a:solidFill>
              </a:rPr>
              <a:t>fissura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46AE06FB-6339-44C8-ABBC-31E372609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961"/>
          <a:stretch>
            <a:fillRect/>
          </a:stretch>
        </p:blipFill>
        <p:spPr bwMode="auto">
          <a:xfrm>
            <a:off x="900113" y="1084263"/>
            <a:ext cx="7467600" cy="5773737"/>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pic>
      <p:sp>
        <p:nvSpPr>
          <p:cNvPr id="25603" name="Line 3">
            <a:extLst>
              <a:ext uri="{FF2B5EF4-FFF2-40B4-BE49-F238E27FC236}">
                <a16:creationId xmlns:a16="http://schemas.microsoft.com/office/drawing/2014/main" id="{DA0B48D1-0B2C-4EB0-8006-441C8BDD4A88}"/>
              </a:ext>
            </a:extLst>
          </p:cNvPr>
          <p:cNvSpPr>
            <a:spLocks noChangeShapeType="1"/>
          </p:cNvSpPr>
          <p:nvPr/>
        </p:nvSpPr>
        <p:spPr bwMode="auto">
          <a:xfrm>
            <a:off x="1619250" y="908050"/>
            <a:ext cx="2352675" cy="981075"/>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04" name="Line 4">
            <a:extLst>
              <a:ext uri="{FF2B5EF4-FFF2-40B4-BE49-F238E27FC236}">
                <a16:creationId xmlns:a16="http://schemas.microsoft.com/office/drawing/2014/main" id="{651D6E4C-FA05-46C7-9323-4A9B7ECF6539}"/>
              </a:ext>
            </a:extLst>
          </p:cNvPr>
          <p:cNvSpPr>
            <a:spLocks noChangeShapeType="1"/>
          </p:cNvSpPr>
          <p:nvPr/>
        </p:nvSpPr>
        <p:spPr bwMode="auto">
          <a:xfrm flipV="1">
            <a:off x="1403350" y="3644900"/>
            <a:ext cx="3073400" cy="1008063"/>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05" name="Line 5">
            <a:extLst>
              <a:ext uri="{FF2B5EF4-FFF2-40B4-BE49-F238E27FC236}">
                <a16:creationId xmlns:a16="http://schemas.microsoft.com/office/drawing/2014/main" id="{37EDB326-4C23-4601-8E44-85FDB7798B9C}"/>
              </a:ext>
            </a:extLst>
          </p:cNvPr>
          <p:cNvSpPr>
            <a:spLocks noChangeShapeType="1"/>
          </p:cNvSpPr>
          <p:nvPr/>
        </p:nvSpPr>
        <p:spPr bwMode="auto">
          <a:xfrm flipH="1" flipV="1">
            <a:off x="6172200" y="2209800"/>
            <a:ext cx="1784350" cy="498475"/>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06" name="Text Box 6">
            <a:extLst>
              <a:ext uri="{FF2B5EF4-FFF2-40B4-BE49-F238E27FC236}">
                <a16:creationId xmlns:a16="http://schemas.microsoft.com/office/drawing/2014/main" id="{EBD805A2-B873-4379-BBEE-9BD51A10BB1E}"/>
              </a:ext>
            </a:extLst>
          </p:cNvPr>
          <p:cNvSpPr txBox="1">
            <a:spLocks noChangeArrowheads="1"/>
          </p:cNvSpPr>
          <p:nvPr/>
        </p:nvSpPr>
        <p:spPr bwMode="auto">
          <a:xfrm>
            <a:off x="685800" y="457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SzTx/>
              <a:buFontTx/>
              <a:buNone/>
            </a:pPr>
            <a:r>
              <a:rPr lang="en-US" altLang="sr-Latn-RS" sz="2400" b="1">
                <a:solidFill>
                  <a:srgbClr val="FF3300"/>
                </a:solidFill>
                <a:latin typeface="Times" panose="02020603050405020304" pitchFamily="18" charset="0"/>
              </a:rPr>
              <a:t>Gyr</a:t>
            </a:r>
            <a:r>
              <a:rPr lang="sr-Latn-CS" altLang="sr-Latn-RS" sz="2400" b="1">
                <a:solidFill>
                  <a:srgbClr val="FF3300"/>
                </a:solidFill>
                <a:latin typeface="Times" panose="02020603050405020304" pitchFamily="18" charset="0"/>
              </a:rPr>
              <a:t>us</a:t>
            </a:r>
            <a:endParaRPr lang="en-US" altLang="sr-Latn-RS" sz="2400" b="1">
              <a:solidFill>
                <a:srgbClr val="FF3300"/>
              </a:solidFill>
              <a:latin typeface="Times" panose="02020603050405020304" pitchFamily="18" charset="0"/>
            </a:endParaRPr>
          </a:p>
        </p:txBody>
      </p:sp>
      <p:sp>
        <p:nvSpPr>
          <p:cNvPr id="25607" name="Text Box 7">
            <a:extLst>
              <a:ext uri="{FF2B5EF4-FFF2-40B4-BE49-F238E27FC236}">
                <a16:creationId xmlns:a16="http://schemas.microsoft.com/office/drawing/2014/main" id="{6AE2A7C0-9637-48EF-BB25-AF2C273A2499}"/>
              </a:ext>
            </a:extLst>
          </p:cNvPr>
          <p:cNvSpPr txBox="1">
            <a:spLocks noChangeArrowheads="1"/>
          </p:cNvSpPr>
          <p:nvPr/>
        </p:nvSpPr>
        <p:spPr bwMode="auto">
          <a:xfrm>
            <a:off x="7848600" y="2057400"/>
            <a:ext cx="1295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2400" b="1">
                <a:solidFill>
                  <a:srgbClr val="FF3300"/>
                </a:solidFill>
                <a:latin typeface="Times" panose="02020603050405020304" pitchFamily="18" charset="0"/>
              </a:rPr>
              <a:t>    Sul</a:t>
            </a:r>
            <a:r>
              <a:rPr lang="sr-Latn-CS" altLang="sr-Latn-RS" sz="2400" b="1">
                <a:solidFill>
                  <a:srgbClr val="FF3300"/>
                </a:solidFill>
                <a:latin typeface="Times" panose="02020603050405020304" pitchFamily="18" charset="0"/>
              </a:rPr>
              <a:t>cus</a:t>
            </a:r>
            <a:endParaRPr lang="en-US" altLang="sr-Latn-RS" sz="2400" b="1">
              <a:solidFill>
                <a:srgbClr val="FF3300"/>
              </a:solidFill>
              <a:latin typeface="Times" panose="02020603050405020304" pitchFamily="18" charset="0"/>
            </a:endParaRPr>
          </a:p>
        </p:txBody>
      </p:sp>
      <p:sp>
        <p:nvSpPr>
          <p:cNvPr id="25608" name="Text Box 8">
            <a:extLst>
              <a:ext uri="{FF2B5EF4-FFF2-40B4-BE49-F238E27FC236}">
                <a16:creationId xmlns:a16="http://schemas.microsoft.com/office/drawing/2014/main" id="{A0DB3C7B-FC2C-417B-8CD9-519F76D2DDF9}"/>
              </a:ext>
            </a:extLst>
          </p:cNvPr>
          <p:cNvSpPr txBox="1">
            <a:spLocks noChangeArrowheads="1"/>
          </p:cNvSpPr>
          <p:nvPr/>
        </p:nvSpPr>
        <p:spPr bwMode="auto">
          <a:xfrm>
            <a:off x="179388" y="4437063"/>
            <a:ext cx="17287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2400" b="1">
                <a:solidFill>
                  <a:srgbClr val="FF3300"/>
                </a:solidFill>
              </a:rPr>
              <a:t>Sul</a:t>
            </a:r>
            <a:r>
              <a:rPr lang="sr-Latn-CS" altLang="sr-Latn-RS" sz="2400" b="1">
                <a:solidFill>
                  <a:srgbClr val="FF3300"/>
                </a:solidFill>
              </a:rPr>
              <a:t>cus</a:t>
            </a:r>
            <a:endParaRPr lang="en-US" altLang="sr-Latn-RS" sz="2400" b="1">
              <a:solidFill>
                <a:srgbClr val="FF3300"/>
              </a:solidFill>
            </a:endParaRPr>
          </a:p>
          <a:p>
            <a:pPr eaLnBrk="1" hangingPunct="1">
              <a:spcBef>
                <a:spcPct val="50000"/>
              </a:spcBef>
              <a:buSzTx/>
              <a:buFontTx/>
              <a:buNone/>
            </a:pPr>
            <a:endParaRPr lang="en-US" altLang="sr-Latn-RS" sz="2400" b="1">
              <a:solidFill>
                <a:schemeClr val="tx1"/>
              </a:solidFill>
            </a:endParaRPr>
          </a:p>
        </p:txBody>
      </p:sp>
      <p:sp>
        <p:nvSpPr>
          <p:cNvPr id="25609" name="Text Box 9">
            <a:extLst>
              <a:ext uri="{FF2B5EF4-FFF2-40B4-BE49-F238E27FC236}">
                <a16:creationId xmlns:a16="http://schemas.microsoft.com/office/drawing/2014/main" id="{641B04C5-6129-4EFB-B7F0-E1E9620C6259}"/>
              </a:ext>
            </a:extLst>
          </p:cNvPr>
          <p:cNvSpPr txBox="1">
            <a:spLocks noChangeArrowheads="1"/>
          </p:cNvSpPr>
          <p:nvPr/>
        </p:nvSpPr>
        <p:spPr bwMode="auto">
          <a:xfrm>
            <a:off x="6084888" y="3333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2400" b="1">
                <a:solidFill>
                  <a:srgbClr val="FF3300"/>
                </a:solidFill>
              </a:rPr>
              <a:t>Gyr</a:t>
            </a:r>
            <a:r>
              <a:rPr lang="sr-Latn-CS" altLang="sr-Latn-RS" sz="2400" b="1">
                <a:solidFill>
                  <a:srgbClr val="FF3300"/>
                </a:solidFill>
              </a:rPr>
              <a:t>us</a:t>
            </a:r>
            <a:endParaRPr lang="en-US" altLang="sr-Latn-RS" sz="2400" b="1">
              <a:solidFill>
                <a:srgbClr val="FF3300"/>
              </a:solidFill>
            </a:endParaRPr>
          </a:p>
        </p:txBody>
      </p:sp>
      <p:sp>
        <p:nvSpPr>
          <p:cNvPr id="25610" name="Line 10">
            <a:extLst>
              <a:ext uri="{FF2B5EF4-FFF2-40B4-BE49-F238E27FC236}">
                <a16:creationId xmlns:a16="http://schemas.microsoft.com/office/drawing/2014/main" id="{6A2248DB-8EF1-4C5C-ACDE-F0295415001D}"/>
              </a:ext>
            </a:extLst>
          </p:cNvPr>
          <p:cNvSpPr>
            <a:spLocks noChangeShapeType="1"/>
          </p:cNvSpPr>
          <p:nvPr/>
        </p:nvSpPr>
        <p:spPr bwMode="auto">
          <a:xfrm flipH="1">
            <a:off x="5003800" y="765175"/>
            <a:ext cx="1081088" cy="1008063"/>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1" name="Text Box 11">
            <a:extLst>
              <a:ext uri="{FF2B5EF4-FFF2-40B4-BE49-F238E27FC236}">
                <a16:creationId xmlns:a16="http://schemas.microsoft.com/office/drawing/2014/main" id="{7082561B-4F14-4910-B149-8C1EA8F01F25}"/>
              </a:ext>
            </a:extLst>
          </p:cNvPr>
          <p:cNvSpPr txBox="1">
            <a:spLocks noChangeArrowheads="1"/>
          </p:cNvSpPr>
          <p:nvPr/>
        </p:nvSpPr>
        <p:spPr bwMode="auto">
          <a:xfrm>
            <a:off x="2339975" y="0"/>
            <a:ext cx="3960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3600" b="1" dirty="0">
                <a:solidFill>
                  <a:srgbClr val="0070C0"/>
                </a:solidFill>
              </a:rPr>
              <a:t>Cortex cerebri </a:t>
            </a:r>
            <a:endParaRPr lang="en-US" altLang="sr-Latn-RS" sz="3600" b="1" dirty="0">
              <a:solidFill>
                <a:srgbClr val="0070C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oronal slice">
            <a:extLst>
              <a:ext uri="{FF2B5EF4-FFF2-40B4-BE49-F238E27FC236}">
                <a16:creationId xmlns:a16="http://schemas.microsoft.com/office/drawing/2014/main" id="{76C4ADF8-3E3C-4D21-A79A-136D9DEB1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000"/>
          <a:stretch>
            <a:fillRect/>
          </a:stretch>
        </p:blipFill>
        <p:spPr bwMode="auto">
          <a:xfrm>
            <a:off x="395288" y="0"/>
            <a:ext cx="85344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a:extLst>
              <a:ext uri="{FF2B5EF4-FFF2-40B4-BE49-F238E27FC236}">
                <a16:creationId xmlns:a16="http://schemas.microsoft.com/office/drawing/2014/main" id="{A8531D52-7620-4218-B63C-2B08FC2D2510}"/>
              </a:ext>
            </a:extLst>
          </p:cNvPr>
          <p:cNvSpPr txBox="1">
            <a:spLocks noChangeArrowheads="1"/>
          </p:cNvSpPr>
          <p:nvPr/>
        </p:nvSpPr>
        <p:spPr bwMode="auto">
          <a:xfrm>
            <a:off x="1889125" y="468313"/>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b="1">
                <a:solidFill>
                  <a:srgbClr val="FFFF00"/>
                </a:solidFill>
                <a:latin typeface="Arial" panose="020B0604020202020204" pitchFamily="34" charset="0"/>
              </a:rPr>
              <a:t>gyrus</a:t>
            </a:r>
          </a:p>
        </p:txBody>
      </p:sp>
      <p:sp>
        <p:nvSpPr>
          <p:cNvPr id="26628" name="Text Box 4">
            <a:extLst>
              <a:ext uri="{FF2B5EF4-FFF2-40B4-BE49-F238E27FC236}">
                <a16:creationId xmlns:a16="http://schemas.microsoft.com/office/drawing/2014/main" id="{6A965587-754F-484A-8DCB-F258DE7D8AF7}"/>
              </a:ext>
            </a:extLst>
          </p:cNvPr>
          <p:cNvSpPr txBox="1">
            <a:spLocks noChangeArrowheads="1"/>
          </p:cNvSpPr>
          <p:nvPr/>
        </p:nvSpPr>
        <p:spPr bwMode="auto">
          <a:xfrm>
            <a:off x="746125" y="1154113"/>
            <a:ext cx="989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b="1">
                <a:solidFill>
                  <a:srgbClr val="FFFF00"/>
                </a:solidFill>
                <a:latin typeface="Arial" panose="020B0604020202020204" pitchFamily="34" charset="0"/>
              </a:rPr>
              <a:t>sulcus</a:t>
            </a:r>
          </a:p>
        </p:txBody>
      </p:sp>
      <p:sp>
        <p:nvSpPr>
          <p:cNvPr id="26629" name="Text Box 5">
            <a:extLst>
              <a:ext uri="{FF2B5EF4-FFF2-40B4-BE49-F238E27FC236}">
                <a16:creationId xmlns:a16="http://schemas.microsoft.com/office/drawing/2014/main" id="{65DADC47-F2C6-4A0D-80CD-791507098522}"/>
              </a:ext>
            </a:extLst>
          </p:cNvPr>
          <p:cNvSpPr txBox="1">
            <a:spLocks noChangeArrowheads="1"/>
          </p:cNvSpPr>
          <p:nvPr/>
        </p:nvSpPr>
        <p:spPr bwMode="auto">
          <a:xfrm>
            <a:off x="6300788" y="2932113"/>
            <a:ext cx="2185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800" b="1">
                <a:solidFill>
                  <a:schemeClr val="tx2"/>
                </a:solidFill>
                <a:latin typeface="Arial" panose="020B0604020202020204" pitchFamily="34" charset="0"/>
              </a:rPr>
              <a:t>ventriculus lateralis</a:t>
            </a:r>
          </a:p>
        </p:txBody>
      </p:sp>
      <p:sp>
        <p:nvSpPr>
          <p:cNvPr id="26630" name="Text Box 6">
            <a:extLst>
              <a:ext uri="{FF2B5EF4-FFF2-40B4-BE49-F238E27FC236}">
                <a16:creationId xmlns:a16="http://schemas.microsoft.com/office/drawing/2014/main" id="{D35DDD1F-606E-4581-8F04-8C37D0F18229}"/>
              </a:ext>
            </a:extLst>
          </p:cNvPr>
          <p:cNvSpPr txBox="1">
            <a:spLocks noChangeArrowheads="1"/>
          </p:cNvSpPr>
          <p:nvPr/>
        </p:nvSpPr>
        <p:spPr bwMode="auto">
          <a:xfrm>
            <a:off x="5795963" y="4868863"/>
            <a:ext cx="2093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800" b="1">
                <a:solidFill>
                  <a:schemeClr val="tx1"/>
                </a:solidFill>
                <a:latin typeface="Arial" panose="020B0604020202020204" pitchFamily="34" charset="0"/>
              </a:rPr>
              <a:t>ventriculus III</a:t>
            </a:r>
          </a:p>
        </p:txBody>
      </p:sp>
      <p:sp>
        <p:nvSpPr>
          <p:cNvPr id="26631" name="Line 7">
            <a:extLst>
              <a:ext uri="{FF2B5EF4-FFF2-40B4-BE49-F238E27FC236}">
                <a16:creationId xmlns:a16="http://schemas.microsoft.com/office/drawing/2014/main" id="{21C29A29-0126-4278-AE9F-5A1B3FA3D90A}"/>
              </a:ext>
            </a:extLst>
          </p:cNvPr>
          <p:cNvSpPr>
            <a:spLocks noChangeShapeType="1"/>
          </p:cNvSpPr>
          <p:nvPr/>
        </p:nvSpPr>
        <p:spPr bwMode="auto">
          <a:xfrm>
            <a:off x="2627313" y="836613"/>
            <a:ext cx="420687" cy="230187"/>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2" name="Line 8">
            <a:extLst>
              <a:ext uri="{FF2B5EF4-FFF2-40B4-BE49-F238E27FC236}">
                <a16:creationId xmlns:a16="http://schemas.microsoft.com/office/drawing/2014/main" id="{C2E6750A-7D03-46DE-B433-6E59297771CC}"/>
              </a:ext>
            </a:extLst>
          </p:cNvPr>
          <p:cNvSpPr>
            <a:spLocks noChangeShapeType="1"/>
          </p:cNvSpPr>
          <p:nvPr/>
        </p:nvSpPr>
        <p:spPr bwMode="auto">
          <a:xfrm>
            <a:off x="1692275" y="1412875"/>
            <a:ext cx="935038" cy="50323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3" name="Line 9">
            <a:extLst>
              <a:ext uri="{FF2B5EF4-FFF2-40B4-BE49-F238E27FC236}">
                <a16:creationId xmlns:a16="http://schemas.microsoft.com/office/drawing/2014/main" id="{A97DE341-2435-47CF-8940-36777AE59DEE}"/>
              </a:ext>
            </a:extLst>
          </p:cNvPr>
          <p:cNvSpPr>
            <a:spLocks noChangeShapeType="1"/>
          </p:cNvSpPr>
          <p:nvPr/>
        </p:nvSpPr>
        <p:spPr bwMode="auto">
          <a:xfrm flipH="1">
            <a:off x="5003800" y="3284538"/>
            <a:ext cx="1296988" cy="73025"/>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4" name="Line 10">
            <a:extLst>
              <a:ext uri="{FF2B5EF4-FFF2-40B4-BE49-F238E27FC236}">
                <a16:creationId xmlns:a16="http://schemas.microsoft.com/office/drawing/2014/main" id="{8501DD73-1A36-4DEA-96A0-1DF7FD2308C1}"/>
              </a:ext>
            </a:extLst>
          </p:cNvPr>
          <p:cNvSpPr>
            <a:spLocks noChangeShapeType="1"/>
          </p:cNvSpPr>
          <p:nvPr/>
        </p:nvSpPr>
        <p:spPr bwMode="auto">
          <a:xfrm flipH="1">
            <a:off x="4572000" y="5157788"/>
            <a:ext cx="1389063" cy="287337"/>
          </a:xfrm>
          <a:prstGeom prst="line">
            <a:avLst/>
          </a:prstGeom>
          <a:noFill/>
          <a:ln w="3810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5" name="Text Box 11">
            <a:extLst>
              <a:ext uri="{FF2B5EF4-FFF2-40B4-BE49-F238E27FC236}">
                <a16:creationId xmlns:a16="http://schemas.microsoft.com/office/drawing/2014/main" id="{084EE75A-8F8D-420A-89CB-2B944210B2F5}"/>
              </a:ext>
            </a:extLst>
          </p:cNvPr>
          <p:cNvSpPr txBox="1">
            <a:spLocks noChangeArrowheads="1"/>
          </p:cNvSpPr>
          <p:nvPr/>
        </p:nvSpPr>
        <p:spPr bwMode="auto">
          <a:xfrm>
            <a:off x="6613525" y="341313"/>
            <a:ext cx="254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800" b="1">
                <a:solidFill>
                  <a:srgbClr val="66FF33"/>
                </a:solidFill>
                <a:latin typeface="Arial" panose="020B0604020202020204" pitchFamily="34" charset="0"/>
              </a:rPr>
              <a:t>fissura longitudinalis </a:t>
            </a:r>
          </a:p>
          <a:p>
            <a:pPr eaLnBrk="1" hangingPunct="1">
              <a:spcBef>
                <a:spcPct val="0"/>
              </a:spcBef>
              <a:buSzTx/>
              <a:buFontTx/>
              <a:buNone/>
            </a:pPr>
            <a:r>
              <a:rPr lang="en-US" altLang="sr-Latn-RS" sz="1800" b="1">
                <a:solidFill>
                  <a:srgbClr val="66FF33"/>
                </a:solidFill>
                <a:latin typeface="Arial" panose="020B0604020202020204" pitchFamily="34" charset="0"/>
              </a:rPr>
              <a:t>cerebri</a:t>
            </a:r>
          </a:p>
        </p:txBody>
      </p:sp>
      <p:sp>
        <p:nvSpPr>
          <p:cNvPr id="26636" name="Text Box 12">
            <a:extLst>
              <a:ext uri="{FF2B5EF4-FFF2-40B4-BE49-F238E27FC236}">
                <a16:creationId xmlns:a16="http://schemas.microsoft.com/office/drawing/2014/main" id="{C402AA0D-AADE-4D34-BCE8-5CEA56363398}"/>
              </a:ext>
            </a:extLst>
          </p:cNvPr>
          <p:cNvSpPr txBox="1">
            <a:spLocks noChangeArrowheads="1"/>
          </p:cNvSpPr>
          <p:nvPr/>
        </p:nvSpPr>
        <p:spPr bwMode="auto">
          <a:xfrm>
            <a:off x="6934200" y="1981200"/>
            <a:ext cx="183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800" b="1">
                <a:solidFill>
                  <a:srgbClr val="66FF33"/>
                </a:solidFill>
                <a:latin typeface="Arial" panose="020B0604020202020204" pitchFamily="34" charset="0"/>
              </a:rPr>
              <a:t>sulcus lateralis</a:t>
            </a:r>
          </a:p>
        </p:txBody>
      </p:sp>
      <p:sp>
        <p:nvSpPr>
          <p:cNvPr id="26637" name="Line 13">
            <a:extLst>
              <a:ext uri="{FF2B5EF4-FFF2-40B4-BE49-F238E27FC236}">
                <a16:creationId xmlns:a16="http://schemas.microsoft.com/office/drawing/2014/main" id="{CDB06979-9CCA-4191-89D0-B4ABE1BFFA1A}"/>
              </a:ext>
            </a:extLst>
          </p:cNvPr>
          <p:cNvSpPr>
            <a:spLocks noChangeShapeType="1"/>
          </p:cNvSpPr>
          <p:nvPr/>
        </p:nvSpPr>
        <p:spPr bwMode="auto">
          <a:xfrm flipH="1">
            <a:off x="4800600" y="685800"/>
            <a:ext cx="1752600" cy="685800"/>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8" name="Line 14">
            <a:extLst>
              <a:ext uri="{FF2B5EF4-FFF2-40B4-BE49-F238E27FC236}">
                <a16:creationId xmlns:a16="http://schemas.microsoft.com/office/drawing/2014/main" id="{D657A148-D27E-450B-B279-A6BDE988DC69}"/>
              </a:ext>
            </a:extLst>
          </p:cNvPr>
          <p:cNvSpPr>
            <a:spLocks noChangeShapeType="1"/>
          </p:cNvSpPr>
          <p:nvPr/>
        </p:nvSpPr>
        <p:spPr bwMode="auto">
          <a:xfrm flipH="1">
            <a:off x="7086600" y="2362200"/>
            <a:ext cx="1371600" cy="182880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9" name="Line 15">
            <a:extLst>
              <a:ext uri="{FF2B5EF4-FFF2-40B4-BE49-F238E27FC236}">
                <a16:creationId xmlns:a16="http://schemas.microsoft.com/office/drawing/2014/main" id="{DCF6535C-0A1D-4D32-9897-CD0F4476E5F4}"/>
              </a:ext>
            </a:extLst>
          </p:cNvPr>
          <p:cNvSpPr>
            <a:spLocks noChangeShapeType="1"/>
          </p:cNvSpPr>
          <p:nvPr/>
        </p:nvSpPr>
        <p:spPr bwMode="auto">
          <a:xfrm flipH="1" flipV="1">
            <a:off x="4572000" y="4581525"/>
            <a:ext cx="1079500" cy="647700"/>
          </a:xfrm>
          <a:prstGeom prst="line">
            <a:avLst/>
          </a:prstGeom>
          <a:noFill/>
          <a:ln w="3810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2D67C8B-AD56-429A-9177-D20167E6CA4C}"/>
              </a:ext>
            </a:extLst>
          </p:cNvPr>
          <p:cNvSpPr>
            <a:spLocks noGrp="1" noChangeArrowheads="1"/>
          </p:cNvSpPr>
          <p:nvPr>
            <p:ph type="title"/>
          </p:nvPr>
        </p:nvSpPr>
        <p:spPr>
          <a:xfrm>
            <a:off x="457200" y="0"/>
            <a:ext cx="8229600" cy="1417638"/>
          </a:xfrm>
        </p:spPr>
        <p:txBody>
          <a:bodyPr/>
          <a:lstStyle/>
          <a:p>
            <a:pPr eaLnBrk="1" hangingPunct="1"/>
            <a:r>
              <a:rPr lang="sr-Cyrl-CS" altLang="sr-Latn-RS"/>
              <a:t>Велики жлебови</a:t>
            </a:r>
            <a:endParaRPr lang="en-CA" altLang="sr-Latn-RS"/>
          </a:p>
        </p:txBody>
      </p:sp>
      <p:sp>
        <p:nvSpPr>
          <p:cNvPr id="27651" name="Rectangle 6">
            <a:extLst>
              <a:ext uri="{FF2B5EF4-FFF2-40B4-BE49-F238E27FC236}">
                <a16:creationId xmlns:a16="http://schemas.microsoft.com/office/drawing/2014/main" id="{88C3634D-E666-4DB2-AEC3-DC8DD53D7BDD}"/>
              </a:ext>
            </a:extLst>
          </p:cNvPr>
          <p:cNvSpPr>
            <a:spLocks noGrp="1" noChangeArrowheads="1"/>
          </p:cNvSpPr>
          <p:nvPr>
            <p:ph type="body" sz="half" idx="1"/>
          </p:nvPr>
        </p:nvSpPr>
        <p:spPr>
          <a:xfrm>
            <a:off x="0" y="1125538"/>
            <a:ext cx="4716463" cy="6119812"/>
          </a:xfrm>
        </p:spPr>
        <p:txBody>
          <a:bodyPr/>
          <a:lstStyle/>
          <a:p>
            <a:pPr eaLnBrk="1" hangingPunct="1">
              <a:lnSpc>
                <a:spcPct val="80000"/>
              </a:lnSpc>
            </a:pPr>
            <a:r>
              <a:rPr lang="sr-Cyrl-CS" altLang="sr-Latn-RS" sz="2000"/>
              <a:t>главни жлебови настају у раном развоју</a:t>
            </a:r>
            <a:endParaRPr lang="en-US" altLang="sr-Latn-RS" sz="2000"/>
          </a:p>
          <a:p>
            <a:pPr eaLnBrk="1" hangingPunct="1">
              <a:lnSpc>
                <a:spcPct val="80000"/>
              </a:lnSpc>
            </a:pPr>
            <a:r>
              <a:rPr lang="en-US" altLang="sr-Latn-RS" sz="2000"/>
              <a:t>fissur</a:t>
            </a:r>
            <a:r>
              <a:rPr lang="sr-Cyrl-CS" altLang="sr-Latn-RS" sz="2000"/>
              <a:t>ае су дубоки жлебови</a:t>
            </a:r>
            <a:endParaRPr lang="en-US" altLang="sr-Latn-RS" sz="2000"/>
          </a:p>
          <a:p>
            <a:pPr eaLnBrk="1" hangingPunct="1">
              <a:lnSpc>
                <a:spcPct val="80000"/>
              </a:lnSpc>
            </a:pPr>
            <a:r>
              <a:rPr lang="sr-Cyrl-CS" altLang="sr-Latn-RS" sz="2000"/>
              <a:t>стални жлебови:</a:t>
            </a:r>
            <a:endParaRPr lang="en-US" altLang="sr-Latn-RS" sz="2000"/>
          </a:p>
          <a:p>
            <a:pPr lvl="1" eaLnBrk="1" hangingPunct="1">
              <a:lnSpc>
                <a:spcPct val="80000"/>
              </a:lnSpc>
            </a:pPr>
            <a:r>
              <a:rPr lang="sr-Latn-CS" altLang="sr-Latn-RS" sz="2000">
                <a:solidFill>
                  <a:srgbClr val="00FF00"/>
                </a:solidFill>
              </a:rPr>
              <a:t>fissura longitudinalis cerebri</a:t>
            </a:r>
            <a:endParaRPr lang="en-US" altLang="sr-Latn-RS" sz="2000">
              <a:solidFill>
                <a:srgbClr val="00FF00"/>
              </a:solidFill>
            </a:endParaRPr>
          </a:p>
          <a:p>
            <a:pPr lvl="1" eaLnBrk="1" hangingPunct="1">
              <a:lnSpc>
                <a:spcPct val="80000"/>
              </a:lnSpc>
            </a:pPr>
            <a:r>
              <a:rPr lang="sr-Latn-CS" altLang="sr-Latn-RS" sz="2000">
                <a:solidFill>
                  <a:srgbClr val="00FF00"/>
                </a:solidFill>
              </a:rPr>
              <a:t>sulcus lateralis</a:t>
            </a:r>
            <a:endParaRPr lang="en-US" altLang="sr-Latn-RS" sz="2000">
              <a:solidFill>
                <a:srgbClr val="00FF00"/>
              </a:solidFill>
            </a:endParaRPr>
          </a:p>
          <a:p>
            <a:pPr lvl="1" eaLnBrk="1" hangingPunct="1">
              <a:lnSpc>
                <a:spcPct val="80000"/>
              </a:lnSpc>
            </a:pPr>
            <a:r>
              <a:rPr lang="sr-Latn-CS" altLang="sr-Latn-RS" sz="2000">
                <a:solidFill>
                  <a:srgbClr val="00FF00"/>
                </a:solidFill>
              </a:rPr>
              <a:t>sulcus p</a:t>
            </a:r>
            <a:r>
              <a:rPr lang="en-US" altLang="sr-Latn-RS" sz="2000">
                <a:solidFill>
                  <a:srgbClr val="00FF00"/>
                </a:solidFill>
              </a:rPr>
              <a:t>arieto-occipital</a:t>
            </a:r>
            <a:r>
              <a:rPr lang="sr-Latn-CS" altLang="sr-Latn-RS" sz="2000">
                <a:solidFill>
                  <a:srgbClr val="00FF00"/>
                </a:solidFill>
              </a:rPr>
              <a:t>is</a:t>
            </a:r>
            <a:r>
              <a:rPr lang="en-US" altLang="sr-Latn-RS" sz="2000">
                <a:solidFill>
                  <a:srgbClr val="00FF00"/>
                </a:solidFill>
              </a:rPr>
              <a:t> </a:t>
            </a:r>
          </a:p>
          <a:p>
            <a:pPr lvl="1" eaLnBrk="1" hangingPunct="1">
              <a:lnSpc>
                <a:spcPct val="80000"/>
              </a:lnSpc>
            </a:pPr>
            <a:r>
              <a:rPr lang="en-US" altLang="sr-Latn-RS" sz="2000">
                <a:solidFill>
                  <a:srgbClr val="00FF00"/>
                </a:solidFill>
              </a:rPr>
              <a:t>sulcus collateral</a:t>
            </a:r>
            <a:r>
              <a:rPr lang="sr-Latn-CS" altLang="sr-Latn-RS" sz="2000">
                <a:solidFill>
                  <a:srgbClr val="00FF00"/>
                </a:solidFill>
              </a:rPr>
              <a:t>is</a:t>
            </a:r>
            <a:endParaRPr lang="en-US" altLang="sr-Latn-RS" sz="2000">
              <a:solidFill>
                <a:srgbClr val="00FF00"/>
              </a:solidFill>
            </a:endParaRPr>
          </a:p>
          <a:p>
            <a:pPr lvl="1" eaLnBrk="1" hangingPunct="1">
              <a:lnSpc>
                <a:spcPct val="80000"/>
              </a:lnSpc>
            </a:pPr>
            <a:r>
              <a:rPr lang="en-US" altLang="sr-Latn-RS" sz="2000">
                <a:solidFill>
                  <a:srgbClr val="00FF00"/>
                </a:solidFill>
              </a:rPr>
              <a:t>sulcus</a:t>
            </a:r>
            <a:r>
              <a:rPr lang="sr-Latn-CS" altLang="sr-Latn-RS" sz="2000">
                <a:solidFill>
                  <a:srgbClr val="00FF00"/>
                </a:solidFill>
              </a:rPr>
              <a:t> </a:t>
            </a:r>
            <a:r>
              <a:rPr lang="en-US" altLang="sr-Latn-RS" sz="2000">
                <a:solidFill>
                  <a:srgbClr val="00FF00"/>
                </a:solidFill>
              </a:rPr>
              <a:t>central</a:t>
            </a:r>
            <a:r>
              <a:rPr lang="sr-Latn-CS" altLang="sr-Latn-RS" sz="2000">
                <a:solidFill>
                  <a:srgbClr val="00FF00"/>
                </a:solidFill>
              </a:rPr>
              <a:t>is</a:t>
            </a:r>
            <a:endParaRPr lang="en-US" altLang="sr-Latn-RS" sz="2000">
              <a:solidFill>
                <a:srgbClr val="00FF00"/>
              </a:solidFill>
            </a:endParaRPr>
          </a:p>
          <a:p>
            <a:pPr lvl="1" eaLnBrk="1" hangingPunct="1">
              <a:lnSpc>
                <a:spcPct val="80000"/>
              </a:lnSpc>
            </a:pPr>
            <a:r>
              <a:rPr lang="en-US" altLang="sr-Latn-RS" sz="2000">
                <a:solidFill>
                  <a:srgbClr val="00FF00"/>
                </a:solidFill>
              </a:rPr>
              <a:t>sulcus calcarin</a:t>
            </a:r>
            <a:r>
              <a:rPr lang="sr-Latn-CS" altLang="sr-Latn-RS" sz="2000">
                <a:solidFill>
                  <a:srgbClr val="00FF00"/>
                </a:solidFill>
              </a:rPr>
              <a:t>us</a:t>
            </a:r>
            <a:endParaRPr lang="en-US" altLang="sr-Latn-RS" sz="1800"/>
          </a:p>
          <a:p>
            <a:pPr eaLnBrk="1" hangingPunct="1">
              <a:lnSpc>
                <a:spcPct val="80000"/>
              </a:lnSpc>
            </a:pPr>
            <a:r>
              <a:rPr lang="sr-Cyrl-CS" altLang="sr-Latn-RS" sz="2000"/>
              <a:t>жлебови са прекидима</a:t>
            </a:r>
            <a:endParaRPr lang="en-US" altLang="sr-Latn-RS" sz="2000"/>
          </a:p>
          <a:p>
            <a:pPr lvl="1" eaLnBrk="1" hangingPunct="1">
              <a:lnSpc>
                <a:spcPct val="80000"/>
              </a:lnSpc>
            </a:pPr>
            <a:r>
              <a:rPr lang="en-US" altLang="sr-Latn-RS" sz="2000">
                <a:solidFill>
                  <a:srgbClr val="00FF00"/>
                </a:solidFill>
              </a:rPr>
              <a:t>sulcus frontal</a:t>
            </a:r>
            <a:r>
              <a:rPr lang="sr-Latn-CS" altLang="sr-Latn-RS" sz="2000">
                <a:solidFill>
                  <a:srgbClr val="00FF00"/>
                </a:solidFill>
              </a:rPr>
              <a:t>is</a:t>
            </a:r>
            <a:r>
              <a:rPr lang="en-US" altLang="sr-Latn-RS" sz="2000">
                <a:solidFill>
                  <a:srgbClr val="00FF00"/>
                </a:solidFill>
              </a:rPr>
              <a:t> superior</a:t>
            </a:r>
          </a:p>
          <a:p>
            <a:pPr lvl="1" eaLnBrk="1" hangingPunct="1">
              <a:lnSpc>
                <a:spcPct val="80000"/>
              </a:lnSpc>
            </a:pPr>
            <a:r>
              <a:rPr lang="en-US" altLang="sr-Latn-RS" sz="2000">
                <a:solidFill>
                  <a:srgbClr val="00FF00"/>
                </a:solidFill>
              </a:rPr>
              <a:t>sulcus frontal</a:t>
            </a:r>
            <a:r>
              <a:rPr lang="sr-Latn-CS" altLang="sr-Latn-RS" sz="2000">
                <a:solidFill>
                  <a:srgbClr val="00FF00"/>
                </a:solidFill>
              </a:rPr>
              <a:t>is</a:t>
            </a:r>
            <a:r>
              <a:rPr lang="en-US" altLang="sr-Latn-RS" sz="2000">
                <a:solidFill>
                  <a:srgbClr val="00FF00"/>
                </a:solidFill>
              </a:rPr>
              <a:t> inferior</a:t>
            </a:r>
          </a:p>
          <a:p>
            <a:pPr lvl="1" eaLnBrk="1" hangingPunct="1">
              <a:lnSpc>
                <a:spcPct val="80000"/>
              </a:lnSpc>
            </a:pPr>
            <a:r>
              <a:rPr lang="en-US" altLang="sr-Latn-RS" sz="2000">
                <a:solidFill>
                  <a:srgbClr val="00FF00"/>
                </a:solidFill>
              </a:rPr>
              <a:t>sulcus postcentral</a:t>
            </a:r>
            <a:r>
              <a:rPr lang="sr-Latn-CS" altLang="sr-Latn-RS" sz="2000">
                <a:solidFill>
                  <a:srgbClr val="00FF00"/>
                </a:solidFill>
              </a:rPr>
              <a:t>is</a:t>
            </a:r>
            <a:endParaRPr lang="en-US" altLang="sr-Latn-RS" sz="2000">
              <a:solidFill>
                <a:srgbClr val="00FF00"/>
              </a:solidFill>
            </a:endParaRPr>
          </a:p>
          <a:p>
            <a:pPr lvl="1" eaLnBrk="1" hangingPunct="1">
              <a:lnSpc>
                <a:spcPct val="80000"/>
              </a:lnSpc>
            </a:pPr>
            <a:r>
              <a:rPr lang="en-US" altLang="sr-Latn-RS" sz="2000">
                <a:solidFill>
                  <a:srgbClr val="00FF00"/>
                </a:solidFill>
              </a:rPr>
              <a:t>sulcus intraparietal</a:t>
            </a:r>
            <a:r>
              <a:rPr lang="sr-Latn-CS" altLang="sr-Latn-RS" sz="2000">
                <a:solidFill>
                  <a:srgbClr val="00FF00"/>
                </a:solidFill>
              </a:rPr>
              <a:t>is</a:t>
            </a:r>
            <a:endParaRPr lang="en-US" altLang="sr-Latn-RS" sz="2000">
              <a:solidFill>
                <a:srgbClr val="00FF00"/>
              </a:solidFill>
            </a:endParaRPr>
          </a:p>
          <a:p>
            <a:pPr lvl="1" eaLnBrk="1" hangingPunct="1">
              <a:lnSpc>
                <a:spcPct val="80000"/>
              </a:lnSpc>
            </a:pPr>
            <a:r>
              <a:rPr lang="en-US" altLang="sr-Latn-RS" sz="2000">
                <a:solidFill>
                  <a:srgbClr val="00FF00"/>
                </a:solidFill>
              </a:rPr>
              <a:t>sulcus temporal</a:t>
            </a:r>
            <a:r>
              <a:rPr lang="sr-Latn-CS" altLang="sr-Latn-RS" sz="2000">
                <a:solidFill>
                  <a:srgbClr val="00FF00"/>
                </a:solidFill>
              </a:rPr>
              <a:t>is</a:t>
            </a:r>
            <a:r>
              <a:rPr lang="en-US" altLang="sr-Latn-RS" sz="2000">
                <a:solidFill>
                  <a:srgbClr val="00FF00"/>
                </a:solidFill>
              </a:rPr>
              <a:t> superior</a:t>
            </a:r>
          </a:p>
          <a:p>
            <a:pPr lvl="1" eaLnBrk="1" hangingPunct="1">
              <a:lnSpc>
                <a:spcPct val="80000"/>
              </a:lnSpc>
            </a:pPr>
            <a:r>
              <a:rPr lang="en-US" altLang="sr-Latn-RS" sz="2000">
                <a:solidFill>
                  <a:srgbClr val="00FF00"/>
                </a:solidFill>
              </a:rPr>
              <a:t>sulcus temporal</a:t>
            </a:r>
            <a:r>
              <a:rPr lang="sr-Latn-CS" altLang="sr-Latn-RS" sz="2000">
                <a:solidFill>
                  <a:srgbClr val="00FF00"/>
                </a:solidFill>
              </a:rPr>
              <a:t>is</a:t>
            </a:r>
            <a:r>
              <a:rPr lang="en-US" altLang="sr-Latn-RS" sz="2000">
                <a:solidFill>
                  <a:srgbClr val="00FF00"/>
                </a:solidFill>
              </a:rPr>
              <a:t> inferior</a:t>
            </a:r>
          </a:p>
          <a:p>
            <a:pPr lvl="1" eaLnBrk="1" hangingPunct="1">
              <a:lnSpc>
                <a:spcPct val="80000"/>
              </a:lnSpc>
            </a:pPr>
            <a:r>
              <a:rPr lang="en-US" altLang="sr-Latn-RS" sz="2000">
                <a:solidFill>
                  <a:srgbClr val="00FF00"/>
                </a:solidFill>
              </a:rPr>
              <a:t>sulcus cingul</a:t>
            </a:r>
            <a:r>
              <a:rPr lang="sr-Latn-CS" altLang="sr-Latn-RS" sz="2000">
                <a:solidFill>
                  <a:srgbClr val="00FF00"/>
                </a:solidFill>
              </a:rPr>
              <a:t>i</a:t>
            </a:r>
            <a:endParaRPr lang="en-US" altLang="sr-Latn-RS" sz="2000">
              <a:solidFill>
                <a:srgbClr val="00FF00"/>
              </a:solidFill>
            </a:endParaRPr>
          </a:p>
          <a:p>
            <a:pPr lvl="1" eaLnBrk="1" hangingPunct="1">
              <a:lnSpc>
                <a:spcPct val="80000"/>
              </a:lnSpc>
            </a:pPr>
            <a:r>
              <a:rPr lang="en-US" altLang="sr-Latn-RS" sz="2000">
                <a:solidFill>
                  <a:srgbClr val="00FF00"/>
                </a:solidFill>
              </a:rPr>
              <a:t>sulcus precentral</a:t>
            </a:r>
            <a:r>
              <a:rPr lang="sr-Latn-CS" altLang="sr-Latn-RS" sz="2000">
                <a:solidFill>
                  <a:srgbClr val="00FF00"/>
                </a:solidFill>
              </a:rPr>
              <a:t>is</a:t>
            </a:r>
            <a:endParaRPr lang="en-US" altLang="sr-Latn-RS" sz="2000">
              <a:solidFill>
                <a:srgbClr val="00FF00"/>
              </a:solidFill>
            </a:endParaRPr>
          </a:p>
          <a:p>
            <a:pPr lvl="1" eaLnBrk="1" hangingPunct="1">
              <a:lnSpc>
                <a:spcPct val="80000"/>
              </a:lnSpc>
            </a:pPr>
            <a:endParaRPr lang="en-US" altLang="sr-Latn-RS" sz="2000">
              <a:solidFill>
                <a:srgbClr val="00FF00"/>
              </a:solidFill>
            </a:endParaRPr>
          </a:p>
          <a:p>
            <a:pPr eaLnBrk="1" hangingPunct="1">
              <a:lnSpc>
                <a:spcPct val="80000"/>
              </a:lnSpc>
              <a:buFontTx/>
              <a:buNone/>
            </a:pPr>
            <a:endParaRPr lang="en-CA" altLang="sr-Latn-RS" sz="2000"/>
          </a:p>
          <a:p>
            <a:pPr eaLnBrk="1" hangingPunct="1">
              <a:lnSpc>
                <a:spcPct val="80000"/>
              </a:lnSpc>
            </a:pPr>
            <a:endParaRPr lang="en-US" altLang="sr-Latn-RS" sz="2000"/>
          </a:p>
        </p:txBody>
      </p:sp>
      <p:pic>
        <p:nvPicPr>
          <p:cNvPr id="27652" name="Picture 4" descr="development_sulci">
            <a:extLst>
              <a:ext uri="{FF2B5EF4-FFF2-40B4-BE49-F238E27FC236}">
                <a16:creationId xmlns:a16="http://schemas.microsoft.com/office/drawing/2014/main" id="{4A3DD3B9-9A41-414B-B485-1FE9DB75F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943" t="1965" r="1888" b="5652"/>
          <a:stretch>
            <a:fillRect/>
          </a:stretch>
        </p:blipFill>
        <p:spPr bwMode="auto">
          <a:xfrm>
            <a:off x="4787900" y="1700213"/>
            <a:ext cx="403225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a:extLst>
              <a:ext uri="{FF2B5EF4-FFF2-40B4-BE49-F238E27FC236}">
                <a16:creationId xmlns:a16="http://schemas.microsoft.com/office/drawing/2014/main" id="{23CB8529-A85F-47B8-B4A1-AF6EC7AB90D8}"/>
              </a:ext>
            </a:extLst>
          </p:cNvPr>
          <p:cNvSpPr txBox="1">
            <a:spLocks noChangeArrowheads="1"/>
          </p:cNvSpPr>
          <p:nvPr/>
        </p:nvSpPr>
        <p:spPr bwMode="auto">
          <a:xfrm>
            <a:off x="7772400" y="6477000"/>
            <a:ext cx="1241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en-US" altLang="sr-Latn-RS" sz="1000" i="1">
                <a:solidFill>
                  <a:schemeClr val="tx1"/>
                </a:solidFill>
                <a:latin typeface="Arial" panose="020B0604020202020204" pitchFamily="34" charset="0"/>
              </a:rPr>
              <a:t>Source: Ono, 1990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28D33E4A-224B-41CF-98A6-A54202A3F651}"/>
              </a:ext>
            </a:extLst>
          </p:cNvPr>
          <p:cNvSpPr>
            <a:spLocks noGrp="1" noChangeArrowheads="1"/>
          </p:cNvSpPr>
          <p:nvPr>
            <p:ph type="title"/>
          </p:nvPr>
        </p:nvSpPr>
        <p:spPr/>
        <p:txBody>
          <a:bodyPr/>
          <a:lstStyle/>
          <a:p>
            <a:pPr eaLnBrk="1" hangingPunct="1"/>
            <a:r>
              <a:rPr lang="en-US" altLang="sr-Latn-RS"/>
              <a:t>Rolando Luigi</a:t>
            </a:r>
          </a:p>
        </p:txBody>
      </p:sp>
      <p:sp>
        <p:nvSpPr>
          <p:cNvPr id="28675" name="Rectangle 3">
            <a:extLst>
              <a:ext uri="{FF2B5EF4-FFF2-40B4-BE49-F238E27FC236}">
                <a16:creationId xmlns:a16="http://schemas.microsoft.com/office/drawing/2014/main" id="{B7E09BD0-5FD9-4738-A6BD-7C0A5F55CBFF}"/>
              </a:ext>
            </a:extLst>
          </p:cNvPr>
          <p:cNvSpPr>
            <a:spLocks noGrp="1" noChangeArrowheads="1"/>
          </p:cNvSpPr>
          <p:nvPr>
            <p:ph type="body" sz="half" idx="1"/>
          </p:nvPr>
        </p:nvSpPr>
        <p:spPr>
          <a:xfrm>
            <a:off x="179388" y="1600200"/>
            <a:ext cx="3097212" cy="4525963"/>
          </a:xfrm>
        </p:spPr>
        <p:txBody>
          <a:bodyPr/>
          <a:lstStyle/>
          <a:p>
            <a:pPr eaLnBrk="1" hangingPunct="1"/>
            <a:r>
              <a:rPr lang="sr-Cyrl-CS" altLang="sr-Latn-RS" sz="2400"/>
              <a:t>италијански анатом</a:t>
            </a:r>
          </a:p>
          <a:p>
            <a:pPr eaLnBrk="1" hangingPunct="1"/>
            <a:r>
              <a:rPr lang="en-US" altLang="sr-Latn-RS" sz="2400"/>
              <a:t> </a:t>
            </a:r>
            <a:r>
              <a:rPr lang="sr-Cyrl-CS" altLang="sr-Latn-RS" sz="2400"/>
              <a:t>1809 открио </a:t>
            </a:r>
            <a:r>
              <a:rPr lang="sr-Latn-CS" altLang="sr-Latn-RS" sz="2400"/>
              <a:t>s</a:t>
            </a:r>
            <a:r>
              <a:rPr lang="en-US" altLang="sr-Latn-RS" sz="2400"/>
              <a:t>ulcus</a:t>
            </a:r>
            <a:r>
              <a:rPr lang="sr-Latn-CS" altLang="sr-Latn-RS" sz="2400"/>
              <a:t> </a:t>
            </a:r>
            <a:r>
              <a:rPr lang="en-US" altLang="sr-Latn-RS" sz="2400"/>
              <a:t>central</a:t>
            </a:r>
            <a:r>
              <a:rPr lang="sr-Latn-CS" altLang="sr-Latn-RS" sz="2400"/>
              <a:t>is –</a:t>
            </a:r>
            <a:endParaRPr lang="sr-Cyrl-CS" altLang="sr-Latn-RS" sz="2400"/>
          </a:p>
          <a:p>
            <a:pPr eaLnBrk="1" hangingPunct="1"/>
            <a:r>
              <a:rPr lang="sr-Cyrl-CS" altLang="sr-Latn-RS" sz="2400"/>
              <a:t>по њему носи име </a:t>
            </a:r>
            <a:r>
              <a:rPr lang="sr-Latn-CS" altLang="sr-Latn-RS" sz="2400"/>
              <a:t>s</a:t>
            </a:r>
            <a:r>
              <a:rPr lang="en-US" altLang="sr-Latn-RS" sz="2400"/>
              <a:t>ulcus</a:t>
            </a:r>
            <a:r>
              <a:rPr lang="sr-Latn-CS" altLang="sr-Latn-RS" sz="2400"/>
              <a:t> </a:t>
            </a:r>
            <a:r>
              <a:rPr lang="en-US" altLang="sr-Latn-RS" sz="2400"/>
              <a:t>central</a:t>
            </a:r>
            <a:r>
              <a:rPr lang="sr-Latn-CS" altLang="sr-Latn-RS" sz="2400"/>
              <a:t>is –Rolandi</a:t>
            </a:r>
            <a:endParaRPr lang="en-US" altLang="sr-Latn-RS" sz="2400"/>
          </a:p>
        </p:txBody>
      </p:sp>
      <p:sp>
        <p:nvSpPr>
          <p:cNvPr id="28676" name="Rectangle 5">
            <a:extLst>
              <a:ext uri="{FF2B5EF4-FFF2-40B4-BE49-F238E27FC236}">
                <a16:creationId xmlns:a16="http://schemas.microsoft.com/office/drawing/2014/main" id="{4013717C-D83C-48D0-AC7E-D8B0F58D78C2}"/>
              </a:ext>
            </a:extLst>
          </p:cNvPr>
          <p:cNvSpPr>
            <a:spLocks noGrp="1" noChangeArrowheads="1"/>
          </p:cNvSpPr>
          <p:nvPr>
            <p:ph type="body" sz="half" idx="2"/>
          </p:nvPr>
        </p:nvSpPr>
        <p:spPr>
          <a:xfrm>
            <a:off x="4648200" y="6021388"/>
            <a:ext cx="4038600" cy="836612"/>
          </a:xfrm>
        </p:spPr>
        <p:txBody>
          <a:bodyPr/>
          <a:lstStyle/>
          <a:p>
            <a:pPr eaLnBrk="1" hangingPunct="1"/>
            <a:r>
              <a:rPr lang="sr-Cyrl-CS" altLang="sr-Latn-RS" sz="2400"/>
              <a:t>рођен у Торину</a:t>
            </a:r>
            <a:r>
              <a:rPr lang="sr-Latn-CS" altLang="sr-Latn-RS" sz="2400"/>
              <a:t>,</a:t>
            </a:r>
            <a:r>
              <a:rPr lang="en-US" altLang="sr-Latn-RS" sz="2400"/>
              <a:t> 1773 </a:t>
            </a:r>
            <a:r>
              <a:rPr lang="sr-Cyrl-CS" altLang="sr-Latn-RS" sz="2400"/>
              <a:t>а умро </a:t>
            </a:r>
            <a:r>
              <a:rPr lang="en-US" altLang="sr-Latn-RS" sz="2400"/>
              <a:t>1831.</a:t>
            </a:r>
          </a:p>
        </p:txBody>
      </p:sp>
      <p:pic>
        <p:nvPicPr>
          <p:cNvPr id="28677" name="Picture 7" descr="Luigi Rolando">
            <a:extLst>
              <a:ext uri="{FF2B5EF4-FFF2-40B4-BE49-F238E27FC236}">
                <a16:creationId xmlns:a16="http://schemas.microsoft.com/office/drawing/2014/main" id="{D31BC1BF-86ED-4753-966F-573801451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844675"/>
            <a:ext cx="2871788"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9" descr="00001194">
            <a:extLst>
              <a:ext uri="{FF2B5EF4-FFF2-40B4-BE49-F238E27FC236}">
                <a16:creationId xmlns:a16="http://schemas.microsoft.com/office/drawing/2014/main" id="{D1C37A1E-7353-4B4E-B98B-C516B8DD6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557338"/>
            <a:ext cx="5940425"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80F1FB1-0676-4DD5-8A3C-CE3EA1658750}"/>
              </a:ext>
            </a:extLst>
          </p:cNvPr>
          <p:cNvSpPr>
            <a:spLocks noGrp="1" noChangeArrowheads="1"/>
          </p:cNvSpPr>
          <p:nvPr>
            <p:ph type="title"/>
          </p:nvPr>
        </p:nvSpPr>
        <p:spPr>
          <a:xfrm>
            <a:off x="457200" y="260350"/>
            <a:ext cx="8218488" cy="1157288"/>
          </a:xfrm>
        </p:spPr>
        <p:txBody>
          <a:bodyPr/>
          <a:lstStyle/>
          <a:p>
            <a:pPr eaLnBrk="1" hangingPunct="1">
              <a:lnSpc>
                <a:spcPct val="95000"/>
              </a:lnSpc>
            </a:pPr>
            <a:r>
              <a:rPr lang="sr-Latn-CS" altLang="sr-Latn-RS" sz="3200"/>
              <a:t>S</a:t>
            </a:r>
            <a:r>
              <a:rPr lang="en-US" altLang="sr-Latn-RS" sz="3200"/>
              <a:t>ulcus</a:t>
            </a:r>
            <a:r>
              <a:rPr lang="sr-Latn-CS" altLang="sr-Latn-RS" sz="3200"/>
              <a:t> </a:t>
            </a:r>
            <a:r>
              <a:rPr lang="en-US" altLang="sr-Latn-RS" sz="3200"/>
              <a:t>central</a:t>
            </a:r>
            <a:r>
              <a:rPr lang="sr-Latn-CS" altLang="sr-Latn-RS" sz="3200"/>
              <a:t>is - Rolandi     </a:t>
            </a:r>
            <a:br>
              <a:rPr lang="sr-Latn-CS" altLang="sr-Latn-RS"/>
            </a:br>
            <a:endParaRPr lang="en-US" altLang="sr-Latn-RS" sz="2400"/>
          </a:p>
        </p:txBody>
      </p:sp>
      <p:pic>
        <p:nvPicPr>
          <p:cNvPr id="29699" name="Picture 3" descr="LeftHemisphere">
            <a:extLst>
              <a:ext uri="{FF2B5EF4-FFF2-40B4-BE49-F238E27FC236}">
                <a16:creationId xmlns:a16="http://schemas.microsoft.com/office/drawing/2014/main" id="{4B69FC32-A95F-40E5-B587-AE2C6CC83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438900"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6981" name="Line 5">
            <a:extLst>
              <a:ext uri="{FF2B5EF4-FFF2-40B4-BE49-F238E27FC236}">
                <a16:creationId xmlns:a16="http://schemas.microsoft.com/office/drawing/2014/main" id="{A01A3E31-0B8F-4F6B-A9D6-39351E264A9F}"/>
              </a:ext>
            </a:extLst>
          </p:cNvPr>
          <p:cNvSpPr>
            <a:spLocks noChangeShapeType="1"/>
          </p:cNvSpPr>
          <p:nvPr/>
        </p:nvSpPr>
        <p:spPr bwMode="auto">
          <a:xfrm>
            <a:off x="3635375" y="2133600"/>
            <a:ext cx="708025" cy="987425"/>
          </a:xfrm>
          <a:prstGeom prst="line">
            <a:avLst/>
          </a:prstGeom>
          <a:noFill/>
          <a:ln w="28575">
            <a:solidFill>
              <a:srgbClr val="B5DEE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766982" name="Text Box 6">
            <a:extLst>
              <a:ext uri="{FF2B5EF4-FFF2-40B4-BE49-F238E27FC236}">
                <a16:creationId xmlns:a16="http://schemas.microsoft.com/office/drawing/2014/main" id="{995F6D5A-F5ED-40CD-9B52-1E286B4CCC55}"/>
              </a:ext>
            </a:extLst>
          </p:cNvPr>
          <p:cNvSpPr txBox="1">
            <a:spLocks noChangeArrowheads="1"/>
          </p:cNvSpPr>
          <p:nvPr/>
        </p:nvSpPr>
        <p:spPr bwMode="auto">
          <a:xfrm>
            <a:off x="2727325" y="1555750"/>
            <a:ext cx="24209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b="1">
                <a:solidFill>
                  <a:srgbClr val="000066"/>
                </a:solidFill>
              </a:rPr>
              <a:t>sulcus</a:t>
            </a:r>
            <a:r>
              <a:rPr lang="sr-Latn-CS" altLang="sr-Latn-RS" sz="2000" b="1">
                <a:solidFill>
                  <a:srgbClr val="000066"/>
                </a:solidFill>
              </a:rPr>
              <a:t> </a:t>
            </a:r>
            <a:r>
              <a:rPr lang="en-US" altLang="sr-Latn-RS" sz="2000" b="1">
                <a:solidFill>
                  <a:srgbClr val="000066"/>
                </a:solidFill>
              </a:rPr>
              <a:t>central</a:t>
            </a:r>
            <a:r>
              <a:rPr lang="sr-Latn-CS" altLang="sr-Latn-RS" sz="2000" b="1">
                <a:solidFill>
                  <a:srgbClr val="000066"/>
                </a:solidFill>
              </a:rPr>
              <a:t>is</a:t>
            </a:r>
          </a:p>
          <a:p>
            <a:pPr eaLnBrk="1" hangingPunct="1">
              <a:spcBef>
                <a:spcPct val="0"/>
              </a:spcBef>
              <a:buSzTx/>
              <a:buFontTx/>
              <a:buNone/>
            </a:pPr>
            <a:r>
              <a:rPr lang="sr-Latn-CS" altLang="sr-Latn-RS" sz="2000" b="1">
                <a:solidFill>
                  <a:srgbClr val="000066"/>
                </a:solidFill>
              </a:rPr>
              <a:t>        Rolandi</a:t>
            </a:r>
            <a:endParaRPr lang="en-US" altLang="sr-Latn-RS" sz="2000" b="1">
              <a:solidFill>
                <a:srgbClr val="000066"/>
              </a:solidFill>
            </a:endParaRPr>
          </a:p>
          <a:p>
            <a:pPr eaLnBrk="1" hangingPunct="1">
              <a:spcBef>
                <a:spcPct val="0"/>
              </a:spcBef>
              <a:buSzTx/>
              <a:buFontTx/>
              <a:buNone/>
            </a:pPr>
            <a:endParaRPr lang="en-US" altLang="sr-Latn-RS" sz="2000" b="1">
              <a:solidFill>
                <a:srgbClr val="FF3300"/>
              </a:solidFill>
            </a:endParaRPr>
          </a:p>
        </p:txBody>
      </p:sp>
      <p:sp>
        <p:nvSpPr>
          <p:cNvPr id="766984" name="Freeform 8">
            <a:extLst>
              <a:ext uri="{FF2B5EF4-FFF2-40B4-BE49-F238E27FC236}">
                <a16:creationId xmlns:a16="http://schemas.microsoft.com/office/drawing/2014/main" id="{7AF632CE-08B0-4357-827B-947D12A0A621}"/>
              </a:ext>
            </a:extLst>
          </p:cNvPr>
          <p:cNvSpPr>
            <a:spLocks/>
          </p:cNvSpPr>
          <p:nvPr/>
        </p:nvSpPr>
        <p:spPr bwMode="auto">
          <a:xfrm>
            <a:off x="4025900" y="2286000"/>
            <a:ext cx="850900" cy="1981200"/>
          </a:xfrm>
          <a:custGeom>
            <a:avLst/>
            <a:gdLst>
              <a:gd name="T0" fmla="*/ 2147483646 w 536"/>
              <a:gd name="T1" fmla="*/ 0 h 1248"/>
              <a:gd name="T2" fmla="*/ 2147483646 w 536"/>
              <a:gd name="T3" fmla="*/ 2147483646 h 1248"/>
              <a:gd name="T4" fmla="*/ 2147483646 w 536"/>
              <a:gd name="T5" fmla="*/ 2147483646 h 1248"/>
              <a:gd name="T6" fmla="*/ 2147483646 w 536"/>
              <a:gd name="T7" fmla="*/ 2147483646 h 1248"/>
              <a:gd name="T8" fmla="*/ 2147483646 w 536"/>
              <a:gd name="T9" fmla="*/ 2147483646 h 1248"/>
              <a:gd name="T10" fmla="*/ 2147483646 w 536"/>
              <a:gd name="T11" fmla="*/ 2147483646 h 1248"/>
              <a:gd name="T12" fmla="*/ 2147483646 w 536"/>
              <a:gd name="T13" fmla="*/ 2147483646 h 1248"/>
              <a:gd name="T14" fmla="*/ 2147483646 w 536"/>
              <a:gd name="T15" fmla="*/ 2147483646 h 1248"/>
              <a:gd name="T16" fmla="*/ 2147483646 w 536"/>
              <a:gd name="T17" fmla="*/ 2147483646 h 1248"/>
              <a:gd name="T18" fmla="*/ 2147483646 w 536"/>
              <a:gd name="T19" fmla="*/ 2147483646 h 1248"/>
              <a:gd name="T20" fmla="*/ 2147483646 w 536"/>
              <a:gd name="T21" fmla="*/ 2147483646 h 1248"/>
              <a:gd name="T22" fmla="*/ 2147483646 w 536"/>
              <a:gd name="T23" fmla="*/ 2147483646 h 1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6"/>
              <a:gd name="T37" fmla="*/ 0 h 1248"/>
              <a:gd name="T38" fmla="*/ 536 w 536"/>
              <a:gd name="T39" fmla="*/ 1248 h 1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6" h="1248">
                <a:moveTo>
                  <a:pt x="536" y="0"/>
                </a:moveTo>
                <a:cubicBezTo>
                  <a:pt x="472" y="64"/>
                  <a:pt x="408" y="128"/>
                  <a:pt x="392" y="192"/>
                </a:cubicBezTo>
                <a:cubicBezTo>
                  <a:pt x="376" y="256"/>
                  <a:pt x="464" y="336"/>
                  <a:pt x="440" y="384"/>
                </a:cubicBezTo>
                <a:cubicBezTo>
                  <a:pt x="416" y="432"/>
                  <a:pt x="288" y="456"/>
                  <a:pt x="248" y="480"/>
                </a:cubicBezTo>
                <a:cubicBezTo>
                  <a:pt x="208" y="504"/>
                  <a:pt x="216" y="504"/>
                  <a:pt x="200" y="528"/>
                </a:cubicBezTo>
                <a:cubicBezTo>
                  <a:pt x="184" y="552"/>
                  <a:pt x="160" y="560"/>
                  <a:pt x="152" y="624"/>
                </a:cubicBezTo>
                <a:cubicBezTo>
                  <a:pt x="144" y="688"/>
                  <a:pt x="152" y="840"/>
                  <a:pt x="152" y="912"/>
                </a:cubicBezTo>
                <a:cubicBezTo>
                  <a:pt x="152" y="984"/>
                  <a:pt x="160" y="1024"/>
                  <a:pt x="152" y="1056"/>
                </a:cubicBezTo>
                <a:cubicBezTo>
                  <a:pt x="144" y="1088"/>
                  <a:pt x="128" y="1096"/>
                  <a:pt x="104" y="1104"/>
                </a:cubicBezTo>
                <a:cubicBezTo>
                  <a:pt x="80" y="1112"/>
                  <a:pt x="16" y="1096"/>
                  <a:pt x="8" y="1104"/>
                </a:cubicBezTo>
                <a:cubicBezTo>
                  <a:pt x="0" y="1112"/>
                  <a:pt x="40" y="1128"/>
                  <a:pt x="56" y="1152"/>
                </a:cubicBezTo>
                <a:cubicBezTo>
                  <a:pt x="72" y="1176"/>
                  <a:pt x="96" y="1232"/>
                  <a:pt x="104" y="1248"/>
                </a:cubicBezTo>
              </a:path>
            </a:pathLst>
          </a:custGeom>
          <a:noFill/>
          <a:ln w="57150">
            <a:solidFill>
              <a:srgbClr val="B5DEE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9703" name="Text Box 12">
            <a:extLst>
              <a:ext uri="{FF2B5EF4-FFF2-40B4-BE49-F238E27FC236}">
                <a16:creationId xmlns:a16="http://schemas.microsoft.com/office/drawing/2014/main" id="{C15F40A8-A2E4-4681-9E7D-59063BFB7076}"/>
              </a:ext>
            </a:extLst>
          </p:cNvPr>
          <p:cNvSpPr txBox="1">
            <a:spLocks noChangeArrowheads="1"/>
          </p:cNvSpPr>
          <p:nvPr/>
        </p:nvSpPr>
        <p:spPr bwMode="auto">
          <a:xfrm>
            <a:off x="2700338" y="6092825"/>
            <a:ext cx="489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chemeClr val="tx2"/>
                </a:solidFill>
              </a:rPr>
              <a:t>facies superolateralis cerebri</a:t>
            </a:r>
            <a:endParaRPr lang="en-US" altLang="sr-Latn-RS" sz="1800" b="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66984"/>
                                        </p:tgtEl>
                                        <p:attrNameLst>
                                          <p:attrName>style.visibility</p:attrName>
                                        </p:attrNameLst>
                                      </p:cBhvr>
                                      <p:to>
                                        <p:strVal val="visible"/>
                                      </p:to>
                                    </p:set>
                                    <p:animEffect transition="in" filter="wipe(up)">
                                      <p:cBhvr>
                                        <p:cTn id="7" dur="500"/>
                                        <p:tgtEl>
                                          <p:spTgt spid="76698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6982"/>
                                        </p:tgtEl>
                                        <p:attrNameLst>
                                          <p:attrName>style.visibility</p:attrName>
                                        </p:attrNameLst>
                                      </p:cBhvr>
                                      <p:to>
                                        <p:strVal val="visible"/>
                                      </p:to>
                                    </p:set>
                                    <p:animEffect transition="in" filter="wipe(left)">
                                      <p:cBhvr>
                                        <p:cTn id="11" dur="500"/>
                                        <p:tgtEl>
                                          <p:spTgt spid="76698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766981"/>
                                        </p:tgtEl>
                                        <p:attrNameLst>
                                          <p:attrName>style.visibility</p:attrName>
                                        </p:attrNameLst>
                                      </p:cBhvr>
                                      <p:to>
                                        <p:strVal val="visible"/>
                                      </p:to>
                                    </p:set>
                                    <p:animEffect transition="in" filter="wipe(up)">
                                      <p:cBhvr>
                                        <p:cTn id="15" dur="500"/>
                                        <p:tgtEl>
                                          <p:spTgt spid="76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8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D981B513-F40E-43CE-94DD-8E2D81435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908050"/>
            <a:ext cx="68199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8947" name="Picture 3">
            <a:extLst>
              <a:ext uri="{FF2B5EF4-FFF2-40B4-BE49-F238E27FC236}">
                <a16:creationId xmlns:a16="http://schemas.microsoft.com/office/drawing/2014/main" id="{A704A563-A3AC-43AA-8D35-79D4DFE58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908050"/>
            <a:ext cx="6781800" cy="56642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24" name="Rectangle 4">
            <a:extLst>
              <a:ext uri="{FF2B5EF4-FFF2-40B4-BE49-F238E27FC236}">
                <a16:creationId xmlns:a16="http://schemas.microsoft.com/office/drawing/2014/main" id="{2CF1F489-87BB-4202-A86D-162B3FB3330C}"/>
              </a:ext>
            </a:extLst>
          </p:cNvPr>
          <p:cNvSpPr>
            <a:spLocks noChangeArrowheads="1"/>
          </p:cNvSpPr>
          <p:nvPr/>
        </p:nvSpPr>
        <p:spPr bwMode="auto">
          <a:xfrm>
            <a:off x="971550" y="260350"/>
            <a:ext cx="7056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b="1" dirty="0">
                <a:solidFill>
                  <a:srgbClr val="0070C0"/>
                </a:solidFill>
              </a:rPr>
              <a:t>S</a:t>
            </a:r>
            <a:r>
              <a:rPr lang="en-US" altLang="sr-Latn-RS" b="1" dirty="0" err="1">
                <a:solidFill>
                  <a:srgbClr val="0070C0"/>
                </a:solidFill>
              </a:rPr>
              <a:t>ulcus</a:t>
            </a:r>
            <a:r>
              <a:rPr lang="sr-Latn-CS" altLang="sr-Latn-RS" b="1" dirty="0">
                <a:solidFill>
                  <a:srgbClr val="0070C0"/>
                </a:solidFill>
              </a:rPr>
              <a:t> </a:t>
            </a:r>
            <a:r>
              <a:rPr lang="en-US" altLang="sr-Latn-RS" b="1" dirty="0">
                <a:solidFill>
                  <a:srgbClr val="0070C0"/>
                </a:solidFill>
              </a:rPr>
              <a:t>central</a:t>
            </a:r>
            <a:r>
              <a:rPr lang="sr-Latn-CS" altLang="sr-Latn-RS" b="1" dirty="0">
                <a:solidFill>
                  <a:srgbClr val="0070C0"/>
                </a:solidFill>
              </a:rPr>
              <a:t>is - Rolandi</a:t>
            </a:r>
            <a:endParaRPr lang="en-US" altLang="sr-Latn-RS"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78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2BEA1241-BF22-4990-A288-F1B2538751D3}"/>
              </a:ext>
            </a:extLst>
          </p:cNvPr>
          <p:cNvSpPr>
            <a:spLocks noGrp="1" noChangeArrowheads="1"/>
          </p:cNvSpPr>
          <p:nvPr>
            <p:ph type="title"/>
          </p:nvPr>
        </p:nvSpPr>
        <p:spPr/>
        <p:txBody>
          <a:bodyPr/>
          <a:lstStyle/>
          <a:p>
            <a:pPr eaLnBrk="1" hangingPunct="1"/>
            <a:r>
              <a:rPr lang="en-US" altLang="sr-Latn-RS" b="0"/>
              <a:t>Franciscus Sylvius</a:t>
            </a:r>
          </a:p>
        </p:txBody>
      </p:sp>
      <p:sp>
        <p:nvSpPr>
          <p:cNvPr id="31747" name="Rectangle 5">
            <a:extLst>
              <a:ext uri="{FF2B5EF4-FFF2-40B4-BE49-F238E27FC236}">
                <a16:creationId xmlns:a16="http://schemas.microsoft.com/office/drawing/2014/main" id="{5AFBF06F-57C2-4375-8FBF-1CBA35F53D21}"/>
              </a:ext>
            </a:extLst>
          </p:cNvPr>
          <p:cNvSpPr>
            <a:spLocks noGrp="1" noChangeArrowheads="1"/>
          </p:cNvSpPr>
          <p:nvPr>
            <p:ph type="body" sz="half" idx="1"/>
          </p:nvPr>
        </p:nvSpPr>
        <p:spPr>
          <a:xfrm>
            <a:off x="457200" y="1600200"/>
            <a:ext cx="3898900" cy="2044700"/>
          </a:xfrm>
        </p:spPr>
        <p:txBody>
          <a:bodyPr/>
          <a:lstStyle/>
          <a:p>
            <a:pPr eaLnBrk="1" hangingPunct="1">
              <a:lnSpc>
                <a:spcPct val="90000"/>
              </a:lnSpc>
            </a:pPr>
            <a:r>
              <a:rPr lang="sr-Cyrl-RS" altLang="sr-Latn-RS" sz="2000"/>
              <a:t>Живео у 17. веку, </a:t>
            </a:r>
            <a:r>
              <a:rPr lang="sr-Latn-RS" altLang="sr-Latn-RS" sz="2000"/>
              <a:t>(15 March 1614 – 19 November 1672), </a:t>
            </a:r>
            <a:r>
              <a:rPr lang="sr-Cyrl-RS" altLang="sr-Latn-RS" sz="2000"/>
              <a:t>као</a:t>
            </a:r>
            <a:r>
              <a:rPr lang="sr-Latn-RS" altLang="sr-Latn-RS" sz="2000"/>
              <a:t> </a:t>
            </a:r>
            <a:r>
              <a:rPr lang="sr-Latn-RS" altLang="sr-Latn-RS" sz="2000" b="1"/>
              <a:t>Franz de le Boë</a:t>
            </a:r>
            <a:r>
              <a:rPr lang="sr-Latn-RS" altLang="sr-Latn-RS" sz="2000"/>
              <a:t>,</a:t>
            </a:r>
            <a:endParaRPr lang="sr-Cyrl-RS" altLang="sr-Latn-RS" sz="2000"/>
          </a:p>
          <a:p>
            <a:pPr eaLnBrk="1" hangingPunct="1">
              <a:lnSpc>
                <a:spcPct val="90000"/>
              </a:lnSpc>
            </a:pPr>
            <a:r>
              <a:rPr lang="sr-Cyrl-CS" altLang="sr-Latn-RS" sz="2000"/>
              <a:t>Описао латерални жлеб која се по њему и зове </a:t>
            </a:r>
            <a:r>
              <a:rPr lang="sr-Latn-CS" altLang="sr-Latn-RS" sz="2000"/>
              <a:t>sulcus lateralis</a:t>
            </a:r>
            <a:r>
              <a:rPr lang="sr-Cyrl-CS" altLang="sr-Latn-RS" sz="2000"/>
              <a:t>-</a:t>
            </a:r>
            <a:r>
              <a:rPr lang="en-US" altLang="sr-Latn-RS" sz="2000"/>
              <a:t>Sylvi</a:t>
            </a:r>
            <a:r>
              <a:rPr lang="sr-Latn-CS" altLang="sr-Latn-RS" sz="2000"/>
              <a:t>i</a:t>
            </a:r>
            <a:r>
              <a:rPr lang="sr-Cyrl-CS" altLang="sr-Latn-RS" sz="2000"/>
              <a:t>.</a:t>
            </a:r>
            <a:endParaRPr lang="en-US" altLang="sr-Latn-RS" sz="2000"/>
          </a:p>
        </p:txBody>
      </p:sp>
      <p:pic>
        <p:nvPicPr>
          <p:cNvPr id="31748" name="Picture 2">
            <a:extLst>
              <a:ext uri="{FF2B5EF4-FFF2-40B4-BE49-F238E27FC236}">
                <a16:creationId xmlns:a16="http://schemas.microsoft.com/office/drawing/2014/main" id="{8F8121F0-419A-4045-8488-31A776410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844675"/>
            <a:ext cx="29241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546520A-D7A2-48F6-B461-C42ED19C592B}"/>
              </a:ext>
            </a:extLst>
          </p:cNvPr>
          <p:cNvSpPr>
            <a:spLocks noGrp="1" noChangeArrowheads="1"/>
          </p:cNvSpPr>
          <p:nvPr>
            <p:ph type="title"/>
          </p:nvPr>
        </p:nvSpPr>
        <p:spPr>
          <a:xfrm>
            <a:off x="457200" y="274638"/>
            <a:ext cx="6130925" cy="1143000"/>
          </a:xfrm>
        </p:spPr>
        <p:txBody>
          <a:bodyPr/>
          <a:lstStyle/>
          <a:p>
            <a:pPr eaLnBrk="1" hangingPunct="1"/>
            <a:r>
              <a:rPr lang="sr-Latn-CS" altLang="sr-Latn-RS" sz="3200"/>
              <a:t>Sulcus lateralis -</a:t>
            </a:r>
            <a:r>
              <a:rPr lang="en-US" altLang="sr-Latn-RS" sz="3200"/>
              <a:t>Sylvi</a:t>
            </a:r>
            <a:r>
              <a:rPr lang="sr-Latn-CS" altLang="sr-Latn-RS" sz="3200"/>
              <a:t>i</a:t>
            </a:r>
            <a:endParaRPr lang="en-CA" altLang="sr-Latn-RS" sz="3200"/>
          </a:p>
        </p:txBody>
      </p:sp>
      <p:sp>
        <p:nvSpPr>
          <p:cNvPr id="32771" name="Rectangle 14">
            <a:extLst>
              <a:ext uri="{FF2B5EF4-FFF2-40B4-BE49-F238E27FC236}">
                <a16:creationId xmlns:a16="http://schemas.microsoft.com/office/drawing/2014/main" id="{9ED03612-2D0F-40D9-A688-B3095FC6FC31}"/>
              </a:ext>
            </a:extLst>
          </p:cNvPr>
          <p:cNvSpPr>
            <a:spLocks noGrp="1" noChangeArrowheads="1"/>
          </p:cNvSpPr>
          <p:nvPr>
            <p:ph type="body" sz="half" idx="1"/>
          </p:nvPr>
        </p:nvSpPr>
        <p:spPr>
          <a:xfrm>
            <a:off x="0" y="1600200"/>
            <a:ext cx="4500563" cy="1757363"/>
          </a:xfrm>
        </p:spPr>
        <p:txBody>
          <a:bodyPr/>
          <a:lstStyle/>
          <a:p>
            <a:pPr eaLnBrk="1" hangingPunct="1">
              <a:lnSpc>
                <a:spcPct val="80000"/>
              </a:lnSpc>
            </a:pPr>
            <a:r>
              <a:rPr lang="sr-Cyrl-CS" altLang="sr-Latn-RS" sz="2000" b="1"/>
              <a:t>врло дубока</a:t>
            </a:r>
            <a:r>
              <a:rPr lang="sr-Latn-CS" altLang="sr-Latn-RS" sz="2000" b="1"/>
              <a:t> </a:t>
            </a:r>
            <a:r>
              <a:rPr lang="sr-Cyrl-CS" altLang="sr-Latn-RS" sz="2000" b="1"/>
              <a:t>пукотина</a:t>
            </a:r>
            <a:endParaRPr lang="en-US" altLang="sr-Latn-RS" sz="2000" b="1"/>
          </a:p>
          <a:p>
            <a:pPr eaLnBrk="1" hangingPunct="1">
              <a:lnSpc>
                <a:spcPct val="80000"/>
              </a:lnSpc>
            </a:pPr>
            <a:r>
              <a:rPr lang="sr-Cyrl-CS" altLang="sr-Latn-RS" sz="2000" b="1"/>
              <a:t>углавном хоризонтална</a:t>
            </a:r>
            <a:endParaRPr lang="en-US" altLang="sr-Latn-RS" sz="2000" b="1"/>
          </a:p>
          <a:p>
            <a:pPr eaLnBrk="1" hangingPunct="1">
              <a:lnSpc>
                <a:spcPct val="80000"/>
              </a:lnSpc>
            </a:pPr>
            <a:r>
              <a:rPr lang="en-US" altLang="sr-Latn-RS" sz="2000" b="1"/>
              <a:t>insula (</a:t>
            </a:r>
            <a:r>
              <a:rPr lang="sr-Cyrl-CS" altLang="sr-Latn-RS" sz="2000" b="1"/>
              <a:t>љубичаста</a:t>
            </a:r>
            <a:r>
              <a:rPr lang="en-US" altLang="sr-Latn-RS" sz="2000" b="1"/>
              <a:t>) </a:t>
            </a:r>
            <a:r>
              <a:rPr lang="sr-Cyrl-CS" altLang="sr-Latn-RS" sz="2000" b="1"/>
              <a:t>је прекривена њом</a:t>
            </a:r>
            <a:endParaRPr lang="en-US" altLang="sr-Latn-RS" sz="2000" b="1"/>
          </a:p>
          <a:p>
            <a:pPr eaLnBrk="1" hangingPunct="1">
              <a:lnSpc>
                <a:spcPct val="80000"/>
              </a:lnSpc>
            </a:pPr>
            <a:r>
              <a:rPr lang="sr-Cyrl-CS" altLang="sr-Latn-RS" sz="2000" b="1"/>
              <a:t>раздваја темпорални режањ од паријеталног и фронталног</a:t>
            </a:r>
            <a:endParaRPr lang="en-US" altLang="sr-Latn-RS" sz="2000" b="1"/>
          </a:p>
          <a:p>
            <a:pPr eaLnBrk="1" hangingPunct="1">
              <a:lnSpc>
                <a:spcPct val="80000"/>
              </a:lnSpc>
            </a:pPr>
            <a:endParaRPr lang="en-US" altLang="sr-Latn-RS" sz="2000"/>
          </a:p>
        </p:txBody>
      </p:sp>
      <p:pic>
        <p:nvPicPr>
          <p:cNvPr id="32772" name="Picture 3" descr="duvernoy_lateral_Lhem">
            <a:extLst>
              <a:ext uri="{FF2B5EF4-FFF2-40B4-BE49-F238E27FC236}">
                <a16:creationId xmlns:a16="http://schemas.microsoft.com/office/drawing/2014/main" id="{4B5CB300-0AE8-427A-B9B0-DFBCE9E88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7563"/>
            <a:ext cx="42672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duvernoy_insula">
            <a:extLst>
              <a:ext uri="{FF2B5EF4-FFF2-40B4-BE49-F238E27FC236}">
                <a16:creationId xmlns:a16="http://schemas.microsoft.com/office/drawing/2014/main" id="{0551A717-1F02-40AA-96B7-BBB21DB87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357563"/>
            <a:ext cx="4051300"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Freeform 5">
            <a:extLst>
              <a:ext uri="{FF2B5EF4-FFF2-40B4-BE49-F238E27FC236}">
                <a16:creationId xmlns:a16="http://schemas.microsoft.com/office/drawing/2014/main" id="{491F830D-A644-4E3D-92BF-B81AEEE7A428}"/>
              </a:ext>
            </a:extLst>
          </p:cNvPr>
          <p:cNvSpPr>
            <a:spLocks/>
          </p:cNvSpPr>
          <p:nvPr/>
        </p:nvSpPr>
        <p:spPr bwMode="auto">
          <a:xfrm>
            <a:off x="900113" y="4868863"/>
            <a:ext cx="2209800" cy="635000"/>
          </a:xfrm>
          <a:custGeom>
            <a:avLst/>
            <a:gdLst>
              <a:gd name="T0" fmla="*/ 2147483646 w 1392"/>
              <a:gd name="T1" fmla="*/ 2147483646 h 400"/>
              <a:gd name="T2" fmla="*/ 2147483646 w 1392"/>
              <a:gd name="T3" fmla="*/ 2147483646 h 400"/>
              <a:gd name="T4" fmla="*/ 2147483646 w 1392"/>
              <a:gd name="T5" fmla="*/ 2147483646 h 400"/>
              <a:gd name="T6" fmla="*/ 2147483646 w 1392"/>
              <a:gd name="T7" fmla="*/ 2147483646 h 400"/>
              <a:gd name="T8" fmla="*/ 2147483646 w 1392"/>
              <a:gd name="T9" fmla="*/ 2147483646 h 400"/>
              <a:gd name="T10" fmla="*/ 2147483646 w 1392"/>
              <a:gd name="T11" fmla="*/ 2147483646 h 400"/>
              <a:gd name="T12" fmla="*/ 2147483646 w 1392"/>
              <a:gd name="T13" fmla="*/ 2147483646 h 400"/>
              <a:gd name="T14" fmla="*/ 2147483646 w 1392"/>
              <a:gd name="T15" fmla="*/ 2147483646 h 400"/>
              <a:gd name="T16" fmla="*/ 0 w 1392"/>
              <a:gd name="T17" fmla="*/ 2147483646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00"/>
              <a:gd name="T29" fmla="*/ 1392 w 139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00">
                <a:moveTo>
                  <a:pt x="1392" y="16"/>
                </a:moveTo>
                <a:cubicBezTo>
                  <a:pt x="1316" y="44"/>
                  <a:pt x="1240" y="72"/>
                  <a:pt x="1152" y="80"/>
                </a:cubicBezTo>
                <a:cubicBezTo>
                  <a:pt x="1064" y="88"/>
                  <a:pt x="928" y="75"/>
                  <a:pt x="864" y="64"/>
                </a:cubicBezTo>
                <a:cubicBezTo>
                  <a:pt x="800" y="53"/>
                  <a:pt x="800" y="24"/>
                  <a:pt x="768" y="16"/>
                </a:cubicBezTo>
                <a:cubicBezTo>
                  <a:pt x="736" y="8"/>
                  <a:pt x="728" y="0"/>
                  <a:pt x="672" y="16"/>
                </a:cubicBezTo>
                <a:cubicBezTo>
                  <a:pt x="616" y="32"/>
                  <a:pt x="496" y="88"/>
                  <a:pt x="432" y="112"/>
                </a:cubicBezTo>
                <a:cubicBezTo>
                  <a:pt x="368" y="136"/>
                  <a:pt x="336" y="136"/>
                  <a:pt x="288" y="160"/>
                </a:cubicBezTo>
                <a:cubicBezTo>
                  <a:pt x="240" y="184"/>
                  <a:pt x="192" y="216"/>
                  <a:pt x="144" y="256"/>
                </a:cubicBezTo>
                <a:cubicBezTo>
                  <a:pt x="96" y="296"/>
                  <a:pt x="48" y="348"/>
                  <a:pt x="0" y="40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2775" name="Rectangle 6">
            <a:extLst>
              <a:ext uri="{FF2B5EF4-FFF2-40B4-BE49-F238E27FC236}">
                <a16:creationId xmlns:a16="http://schemas.microsoft.com/office/drawing/2014/main" id="{6AFF6A5B-869A-46AF-8C4B-9F6D0373A6E4}"/>
              </a:ext>
            </a:extLst>
          </p:cNvPr>
          <p:cNvSpPr>
            <a:spLocks noChangeArrowheads="1"/>
          </p:cNvSpPr>
          <p:nvPr/>
        </p:nvSpPr>
        <p:spPr bwMode="auto">
          <a:xfrm>
            <a:off x="304800" y="549275"/>
            <a:ext cx="621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2400" b="1">
              <a:latin typeface="Arial" panose="020B0604020202020204" pitchFamily="34" charset="0"/>
            </a:endParaRPr>
          </a:p>
        </p:txBody>
      </p:sp>
      <p:sp>
        <p:nvSpPr>
          <p:cNvPr id="32776" name="Text Box 7">
            <a:extLst>
              <a:ext uri="{FF2B5EF4-FFF2-40B4-BE49-F238E27FC236}">
                <a16:creationId xmlns:a16="http://schemas.microsoft.com/office/drawing/2014/main" id="{662C4FE2-5B37-4D44-BD9D-8ACBBD65E0F4}"/>
              </a:ext>
            </a:extLst>
          </p:cNvPr>
          <p:cNvSpPr txBox="1">
            <a:spLocks noChangeArrowheads="1"/>
          </p:cNvSpPr>
          <p:nvPr/>
        </p:nvSpPr>
        <p:spPr bwMode="auto">
          <a:xfrm>
            <a:off x="1403350" y="4625975"/>
            <a:ext cx="1654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1600" b="1">
                <a:solidFill>
                  <a:srgbClr val="FF3300"/>
                </a:solidFill>
                <a:latin typeface="Arial" panose="020B0604020202020204" pitchFamily="34" charset="0"/>
              </a:rPr>
              <a:t>sulcus lateralis</a:t>
            </a:r>
            <a:endParaRPr lang="en-CA" altLang="sr-Latn-RS" sz="1600" b="1">
              <a:solidFill>
                <a:srgbClr val="FF3300"/>
              </a:solidFill>
              <a:latin typeface="Arial" panose="020B0604020202020204" pitchFamily="34" charset="0"/>
            </a:endParaRPr>
          </a:p>
        </p:txBody>
      </p:sp>
      <p:sp>
        <p:nvSpPr>
          <p:cNvPr id="32777" name="Freeform 8">
            <a:extLst>
              <a:ext uri="{FF2B5EF4-FFF2-40B4-BE49-F238E27FC236}">
                <a16:creationId xmlns:a16="http://schemas.microsoft.com/office/drawing/2014/main" id="{ED589B5B-F6C7-472B-AC6C-95D37B70D58A}"/>
              </a:ext>
            </a:extLst>
          </p:cNvPr>
          <p:cNvSpPr>
            <a:spLocks/>
          </p:cNvSpPr>
          <p:nvPr/>
        </p:nvSpPr>
        <p:spPr bwMode="auto">
          <a:xfrm>
            <a:off x="6084888" y="4868863"/>
            <a:ext cx="1295400" cy="533400"/>
          </a:xfrm>
          <a:custGeom>
            <a:avLst/>
            <a:gdLst>
              <a:gd name="T0" fmla="*/ 2147483646 w 816"/>
              <a:gd name="T1" fmla="*/ 2147483646 h 336"/>
              <a:gd name="T2" fmla="*/ 2147483646 w 816"/>
              <a:gd name="T3" fmla="*/ 2147483646 h 336"/>
              <a:gd name="T4" fmla="*/ 2147483646 w 816"/>
              <a:gd name="T5" fmla="*/ 2147483646 h 336"/>
              <a:gd name="T6" fmla="*/ 2147483646 w 816"/>
              <a:gd name="T7" fmla="*/ 2147483646 h 336"/>
              <a:gd name="T8" fmla="*/ 2147483646 w 816"/>
              <a:gd name="T9" fmla="*/ 0 h 336"/>
              <a:gd name="T10" fmla="*/ 2147483646 w 816"/>
              <a:gd name="T11" fmla="*/ 2147483646 h 336"/>
              <a:gd name="T12" fmla="*/ 2147483646 w 816"/>
              <a:gd name="T13" fmla="*/ 2147483646 h 336"/>
              <a:gd name="T14" fmla="*/ 2147483646 w 816"/>
              <a:gd name="T15" fmla="*/ 2147483646 h 336"/>
              <a:gd name="T16" fmla="*/ 2147483646 w 816"/>
              <a:gd name="T17" fmla="*/ 2147483646 h 336"/>
              <a:gd name="T18" fmla="*/ 2147483646 w 816"/>
              <a:gd name="T19" fmla="*/ 2147483646 h 336"/>
              <a:gd name="T20" fmla="*/ 0 w 816"/>
              <a:gd name="T21" fmla="*/ 2147483646 h 336"/>
              <a:gd name="T22" fmla="*/ 0 w 816"/>
              <a:gd name="T23" fmla="*/ 2147483646 h 3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6"/>
              <a:gd name="T37" fmla="*/ 0 h 336"/>
              <a:gd name="T38" fmla="*/ 816 w 816"/>
              <a:gd name="T39" fmla="*/ 336 h 3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6" h="336">
                <a:moveTo>
                  <a:pt x="48" y="144"/>
                </a:moveTo>
                <a:lnTo>
                  <a:pt x="192" y="48"/>
                </a:lnTo>
                <a:lnTo>
                  <a:pt x="384" y="96"/>
                </a:lnTo>
                <a:lnTo>
                  <a:pt x="624" y="48"/>
                </a:lnTo>
                <a:lnTo>
                  <a:pt x="768" y="0"/>
                </a:lnTo>
                <a:lnTo>
                  <a:pt x="816" y="48"/>
                </a:lnTo>
                <a:lnTo>
                  <a:pt x="720" y="144"/>
                </a:lnTo>
                <a:lnTo>
                  <a:pt x="576" y="240"/>
                </a:lnTo>
                <a:lnTo>
                  <a:pt x="432" y="288"/>
                </a:lnTo>
                <a:lnTo>
                  <a:pt x="192" y="336"/>
                </a:lnTo>
                <a:lnTo>
                  <a:pt x="0" y="288"/>
                </a:lnTo>
                <a:lnTo>
                  <a:pt x="0" y="144"/>
                </a:lnTo>
              </a:path>
            </a:pathLst>
          </a:custGeom>
          <a:solidFill>
            <a:srgbClr val="CC99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pic>
        <p:nvPicPr>
          <p:cNvPr id="32778" name="Picture 9">
            <a:extLst>
              <a:ext uri="{FF2B5EF4-FFF2-40B4-BE49-F238E27FC236}">
                <a16:creationId xmlns:a16="http://schemas.microsoft.com/office/drawing/2014/main" id="{8B013C13-4DF3-496F-BBCE-8749E05BD8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304800"/>
            <a:ext cx="1984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2779" name="Freeform 10">
            <a:extLst>
              <a:ext uri="{FF2B5EF4-FFF2-40B4-BE49-F238E27FC236}">
                <a16:creationId xmlns:a16="http://schemas.microsoft.com/office/drawing/2014/main" id="{FDA619BA-48D5-420C-9044-6E1C73C62562}"/>
              </a:ext>
            </a:extLst>
          </p:cNvPr>
          <p:cNvSpPr>
            <a:spLocks/>
          </p:cNvSpPr>
          <p:nvPr/>
        </p:nvSpPr>
        <p:spPr bwMode="auto">
          <a:xfrm>
            <a:off x="8153400" y="1371600"/>
            <a:ext cx="304800" cy="228600"/>
          </a:xfrm>
          <a:custGeom>
            <a:avLst/>
            <a:gdLst>
              <a:gd name="T0" fmla="*/ 0 w 192"/>
              <a:gd name="T1" fmla="*/ 2147483646 h 144"/>
              <a:gd name="T2" fmla="*/ 2147483646 w 192"/>
              <a:gd name="T3" fmla="*/ 2147483646 h 144"/>
              <a:gd name="T4" fmla="*/ 2147483646 w 192"/>
              <a:gd name="T5" fmla="*/ 0 h 144"/>
              <a:gd name="T6" fmla="*/ 0 60000 65536"/>
              <a:gd name="T7" fmla="*/ 0 60000 65536"/>
              <a:gd name="T8" fmla="*/ 0 60000 65536"/>
              <a:gd name="T9" fmla="*/ 0 w 192"/>
              <a:gd name="T10" fmla="*/ 0 h 144"/>
              <a:gd name="T11" fmla="*/ 192 w 192"/>
              <a:gd name="T12" fmla="*/ 144 h 144"/>
            </a:gdLst>
            <a:ahLst/>
            <a:cxnLst>
              <a:cxn ang="T6">
                <a:pos x="T0" y="T1"/>
              </a:cxn>
              <a:cxn ang="T7">
                <a:pos x="T2" y="T3"/>
              </a:cxn>
              <a:cxn ang="T8">
                <a:pos x="T4" y="T5"/>
              </a:cxn>
            </a:cxnLst>
            <a:rect l="T9" t="T10" r="T11" b="T12"/>
            <a:pathLst>
              <a:path w="192" h="144">
                <a:moveTo>
                  <a:pt x="0" y="144"/>
                </a:moveTo>
                <a:cubicBezTo>
                  <a:pt x="32" y="108"/>
                  <a:pt x="64" y="72"/>
                  <a:pt x="96" y="48"/>
                </a:cubicBezTo>
                <a:cubicBezTo>
                  <a:pt x="128" y="24"/>
                  <a:pt x="160" y="12"/>
                  <a:pt x="192"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2780" name="Oval 11">
            <a:extLst>
              <a:ext uri="{FF2B5EF4-FFF2-40B4-BE49-F238E27FC236}">
                <a16:creationId xmlns:a16="http://schemas.microsoft.com/office/drawing/2014/main" id="{DB817AB8-D06A-42E0-8567-8A7823E15015}"/>
              </a:ext>
            </a:extLst>
          </p:cNvPr>
          <p:cNvSpPr>
            <a:spLocks noChangeArrowheads="1"/>
          </p:cNvSpPr>
          <p:nvPr/>
        </p:nvSpPr>
        <p:spPr bwMode="auto">
          <a:xfrm>
            <a:off x="8077200" y="1219200"/>
            <a:ext cx="195263" cy="350838"/>
          </a:xfrm>
          <a:prstGeom prst="ellipse">
            <a:avLst/>
          </a:prstGeom>
          <a:solidFill>
            <a:srgbClr val="CC99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nchor="ct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32781" name="Oval 12">
            <a:extLst>
              <a:ext uri="{FF2B5EF4-FFF2-40B4-BE49-F238E27FC236}">
                <a16:creationId xmlns:a16="http://schemas.microsoft.com/office/drawing/2014/main" id="{57D7D4DB-21B9-48EE-A204-2C36A856EE62}"/>
              </a:ext>
            </a:extLst>
          </p:cNvPr>
          <p:cNvSpPr>
            <a:spLocks noChangeArrowheads="1"/>
          </p:cNvSpPr>
          <p:nvPr/>
        </p:nvSpPr>
        <p:spPr bwMode="auto">
          <a:xfrm>
            <a:off x="7315200" y="1219200"/>
            <a:ext cx="195263" cy="350838"/>
          </a:xfrm>
          <a:prstGeom prst="ellipse">
            <a:avLst/>
          </a:prstGeom>
          <a:solidFill>
            <a:srgbClr val="CC99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nchor="ct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32782" name="Freeform 13">
            <a:extLst>
              <a:ext uri="{FF2B5EF4-FFF2-40B4-BE49-F238E27FC236}">
                <a16:creationId xmlns:a16="http://schemas.microsoft.com/office/drawing/2014/main" id="{3A0D5414-D37E-4CDA-8789-1C94AFECDE03}"/>
              </a:ext>
            </a:extLst>
          </p:cNvPr>
          <p:cNvSpPr>
            <a:spLocks/>
          </p:cNvSpPr>
          <p:nvPr/>
        </p:nvSpPr>
        <p:spPr bwMode="auto">
          <a:xfrm>
            <a:off x="7010400" y="1524000"/>
            <a:ext cx="152400" cy="1588"/>
          </a:xfrm>
          <a:custGeom>
            <a:avLst/>
            <a:gdLst>
              <a:gd name="T0" fmla="*/ 0 w 96"/>
              <a:gd name="T1" fmla="*/ 0 h 1"/>
              <a:gd name="T2" fmla="*/ 2147483646 w 96"/>
              <a:gd name="T3" fmla="*/ 0 h 1"/>
              <a:gd name="T4" fmla="*/ 0 60000 65536"/>
              <a:gd name="T5" fmla="*/ 0 60000 65536"/>
              <a:gd name="T6" fmla="*/ 0 w 96"/>
              <a:gd name="T7" fmla="*/ 0 h 1"/>
              <a:gd name="T8" fmla="*/ 96 w 96"/>
              <a:gd name="T9" fmla="*/ 1 h 1"/>
            </a:gdLst>
            <a:ahLst/>
            <a:cxnLst>
              <a:cxn ang="T4">
                <a:pos x="T0" y="T1"/>
              </a:cxn>
              <a:cxn ang="T5">
                <a:pos x="T2" y="T3"/>
              </a:cxn>
            </a:cxnLst>
            <a:rect l="T6" t="T7" r="T8" b="T9"/>
            <a:pathLst>
              <a:path w="96" h="1">
                <a:moveTo>
                  <a:pt x="0" y="0"/>
                </a:moveTo>
                <a:cubicBezTo>
                  <a:pt x="40" y="0"/>
                  <a:pt x="80" y="0"/>
                  <a:pt x="96"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5819B73-D693-41B3-9744-BC1E68EF9A38}"/>
              </a:ext>
            </a:extLst>
          </p:cNvPr>
          <p:cNvSpPr>
            <a:spLocks noGrp="1" noChangeArrowheads="1"/>
          </p:cNvSpPr>
          <p:nvPr>
            <p:ph type="title"/>
          </p:nvPr>
        </p:nvSpPr>
        <p:spPr/>
        <p:txBody>
          <a:bodyPr/>
          <a:lstStyle/>
          <a:p>
            <a:pPr eaLnBrk="1" hangingPunct="1"/>
            <a:r>
              <a:rPr lang="sr-Latn-CS" altLang="sr-Latn-RS" sz="3200"/>
              <a:t>sulcus lateralis - </a:t>
            </a:r>
            <a:r>
              <a:rPr lang="en-US" altLang="sr-Latn-RS" sz="3200"/>
              <a:t>Sylvi</a:t>
            </a:r>
            <a:r>
              <a:rPr lang="sr-Latn-CS" altLang="sr-Latn-RS" sz="3200"/>
              <a:t>i</a:t>
            </a:r>
            <a:r>
              <a:rPr lang="sr-Latn-CS" altLang="sr-Latn-RS"/>
              <a:t> </a:t>
            </a:r>
            <a:br>
              <a:rPr lang="sr-Latn-CS" altLang="sr-Latn-RS" sz="3200">
                <a:solidFill>
                  <a:srgbClr val="FF3300"/>
                </a:solidFill>
              </a:rPr>
            </a:br>
            <a:endParaRPr lang="en-US" altLang="sr-Latn-RS" sz="1800"/>
          </a:p>
        </p:txBody>
      </p:sp>
      <p:pic>
        <p:nvPicPr>
          <p:cNvPr id="33795" name="Picture 3" descr="LeftHemisphere">
            <a:extLst>
              <a:ext uri="{FF2B5EF4-FFF2-40B4-BE49-F238E27FC236}">
                <a16:creationId xmlns:a16="http://schemas.microsoft.com/office/drawing/2014/main" id="{18CF0F27-77AD-4B97-B621-C2AB54842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438900"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5956" name="Line 4">
            <a:extLst>
              <a:ext uri="{FF2B5EF4-FFF2-40B4-BE49-F238E27FC236}">
                <a16:creationId xmlns:a16="http://schemas.microsoft.com/office/drawing/2014/main" id="{DD2A2D44-7E1D-44C7-94D6-75C9D224AD5F}"/>
              </a:ext>
            </a:extLst>
          </p:cNvPr>
          <p:cNvSpPr>
            <a:spLocks noChangeShapeType="1"/>
          </p:cNvSpPr>
          <p:nvPr/>
        </p:nvSpPr>
        <p:spPr bwMode="auto">
          <a:xfrm flipV="1">
            <a:off x="3851275" y="4292600"/>
            <a:ext cx="604838" cy="1014413"/>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765959" name="Text Box 7">
            <a:extLst>
              <a:ext uri="{FF2B5EF4-FFF2-40B4-BE49-F238E27FC236}">
                <a16:creationId xmlns:a16="http://schemas.microsoft.com/office/drawing/2014/main" id="{392A87FB-D8F9-4F35-840E-7437688DFC41}"/>
              </a:ext>
            </a:extLst>
          </p:cNvPr>
          <p:cNvSpPr txBox="1">
            <a:spLocks noChangeArrowheads="1"/>
          </p:cNvSpPr>
          <p:nvPr/>
        </p:nvSpPr>
        <p:spPr bwMode="auto">
          <a:xfrm>
            <a:off x="2124075" y="5719763"/>
            <a:ext cx="2005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2000" b="1">
                <a:solidFill>
                  <a:srgbClr val="FF3300"/>
                </a:solidFill>
              </a:rPr>
              <a:t>sulcus lateralis</a:t>
            </a:r>
          </a:p>
          <a:p>
            <a:pPr eaLnBrk="1" hangingPunct="1">
              <a:spcBef>
                <a:spcPct val="0"/>
              </a:spcBef>
              <a:buSzTx/>
              <a:buFontTx/>
              <a:buNone/>
            </a:pPr>
            <a:r>
              <a:rPr lang="sr-Latn-CS" altLang="sr-Latn-RS" sz="2000" b="1">
                <a:solidFill>
                  <a:srgbClr val="FF3300"/>
                </a:solidFill>
                <a:latin typeface="Tahoma" panose="020B0604030504040204" pitchFamily="34" charset="0"/>
              </a:rPr>
              <a:t>      </a:t>
            </a:r>
            <a:r>
              <a:rPr lang="en-US" altLang="sr-Latn-RS" sz="2000" b="1">
                <a:solidFill>
                  <a:srgbClr val="FF3300"/>
                </a:solidFill>
                <a:latin typeface="Tahoma" panose="020B0604030504040204" pitchFamily="34" charset="0"/>
              </a:rPr>
              <a:t>Sylvi</a:t>
            </a:r>
            <a:r>
              <a:rPr lang="sr-Latn-CS" altLang="sr-Latn-RS" sz="2000" b="1">
                <a:solidFill>
                  <a:srgbClr val="FF3300"/>
                </a:solidFill>
                <a:latin typeface="Tahoma" panose="020B0604030504040204" pitchFamily="34" charset="0"/>
              </a:rPr>
              <a:t>i</a:t>
            </a:r>
            <a:endParaRPr lang="en-US" altLang="sr-Latn-RS" sz="2000" b="1">
              <a:solidFill>
                <a:srgbClr val="FF3300"/>
              </a:solidFill>
              <a:latin typeface="Tahoma" panose="020B0604030504040204" pitchFamily="34" charset="0"/>
            </a:endParaRPr>
          </a:p>
        </p:txBody>
      </p:sp>
      <p:sp>
        <p:nvSpPr>
          <p:cNvPr id="765961" name="Freeform 9">
            <a:extLst>
              <a:ext uri="{FF2B5EF4-FFF2-40B4-BE49-F238E27FC236}">
                <a16:creationId xmlns:a16="http://schemas.microsoft.com/office/drawing/2014/main" id="{1A1952DB-96E8-463F-A617-BF7017B3CE0B}"/>
              </a:ext>
            </a:extLst>
          </p:cNvPr>
          <p:cNvSpPr>
            <a:spLocks/>
          </p:cNvSpPr>
          <p:nvPr/>
        </p:nvSpPr>
        <p:spPr bwMode="auto">
          <a:xfrm>
            <a:off x="3581400" y="3505200"/>
            <a:ext cx="2286000" cy="1905000"/>
          </a:xfrm>
          <a:custGeom>
            <a:avLst/>
            <a:gdLst>
              <a:gd name="T0" fmla="*/ 0 w 1440"/>
              <a:gd name="T1" fmla="*/ 2147483646 h 1200"/>
              <a:gd name="T2" fmla="*/ 2147483646 w 1440"/>
              <a:gd name="T3" fmla="*/ 2147483646 h 1200"/>
              <a:gd name="T4" fmla="*/ 2147483646 w 1440"/>
              <a:gd name="T5" fmla="*/ 2147483646 h 1200"/>
              <a:gd name="T6" fmla="*/ 2147483646 w 1440"/>
              <a:gd name="T7" fmla="*/ 2147483646 h 1200"/>
              <a:gd name="T8" fmla="*/ 2147483646 w 1440"/>
              <a:gd name="T9" fmla="*/ 2147483646 h 1200"/>
              <a:gd name="T10" fmla="*/ 2147483646 w 1440"/>
              <a:gd name="T11" fmla="*/ 2147483646 h 1200"/>
              <a:gd name="T12" fmla="*/ 2147483646 w 1440"/>
              <a:gd name="T13" fmla="*/ 2147483646 h 1200"/>
              <a:gd name="T14" fmla="*/ 2147483646 w 1440"/>
              <a:gd name="T15" fmla="*/ 2147483646 h 1200"/>
              <a:gd name="T16" fmla="*/ 2147483646 w 1440"/>
              <a:gd name="T17" fmla="*/ 2147483646 h 1200"/>
              <a:gd name="T18" fmla="*/ 2147483646 w 1440"/>
              <a:gd name="T19" fmla="*/ 2147483646 h 1200"/>
              <a:gd name="T20" fmla="*/ 2147483646 w 1440"/>
              <a:gd name="T21" fmla="*/ 2147483646 h 1200"/>
              <a:gd name="T22" fmla="*/ 2147483646 w 1440"/>
              <a:gd name="T23" fmla="*/ 2147483646 h 1200"/>
              <a:gd name="T24" fmla="*/ 2147483646 w 1440"/>
              <a:gd name="T25" fmla="*/ 2147483646 h 1200"/>
              <a:gd name="T26" fmla="*/ 2147483646 w 1440"/>
              <a:gd name="T27" fmla="*/ 2147483646 h 1200"/>
              <a:gd name="T28" fmla="*/ 2147483646 w 1440"/>
              <a:gd name="T29" fmla="*/ 2147483646 h 1200"/>
              <a:gd name="T30" fmla="*/ 2147483646 w 1440"/>
              <a:gd name="T31" fmla="*/ 2147483646 h 1200"/>
              <a:gd name="T32" fmla="*/ 2147483646 w 1440"/>
              <a:gd name="T33" fmla="*/ 0 h 1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0"/>
              <a:gd name="T52" fmla="*/ 0 h 1200"/>
              <a:gd name="T53" fmla="*/ 1440 w 1440"/>
              <a:gd name="T54" fmla="*/ 1200 h 1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0" h="1200">
                <a:moveTo>
                  <a:pt x="0" y="1200"/>
                </a:moveTo>
                <a:cubicBezTo>
                  <a:pt x="20" y="1148"/>
                  <a:pt x="40" y="1096"/>
                  <a:pt x="48" y="1056"/>
                </a:cubicBezTo>
                <a:cubicBezTo>
                  <a:pt x="56" y="1016"/>
                  <a:pt x="40" y="1008"/>
                  <a:pt x="48" y="960"/>
                </a:cubicBezTo>
                <a:cubicBezTo>
                  <a:pt x="56" y="912"/>
                  <a:pt x="80" y="808"/>
                  <a:pt x="96" y="768"/>
                </a:cubicBezTo>
                <a:cubicBezTo>
                  <a:pt x="112" y="728"/>
                  <a:pt x="128" y="744"/>
                  <a:pt x="144" y="720"/>
                </a:cubicBezTo>
                <a:cubicBezTo>
                  <a:pt x="160" y="696"/>
                  <a:pt x="176" y="648"/>
                  <a:pt x="192" y="624"/>
                </a:cubicBezTo>
                <a:cubicBezTo>
                  <a:pt x="208" y="600"/>
                  <a:pt x="208" y="592"/>
                  <a:pt x="240" y="576"/>
                </a:cubicBezTo>
                <a:cubicBezTo>
                  <a:pt x="272" y="560"/>
                  <a:pt x="336" y="536"/>
                  <a:pt x="384" y="528"/>
                </a:cubicBezTo>
                <a:cubicBezTo>
                  <a:pt x="432" y="520"/>
                  <a:pt x="480" y="536"/>
                  <a:pt x="528" y="528"/>
                </a:cubicBezTo>
                <a:cubicBezTo>
                  <a:pt x="576" y="520"/>
                  <a:pt x="624" y="504"/>
                  <a:pt x="672" y="480"/>
                </a:cubicBezTo>
                <a:cubicBezTo>
                  <a:pt x="720" y="456"/>
                  <a:pt x="768" y="416"/>
                  <a:pt x="816" y="384"/>
                </a:cubicBezTo>
                <a:cubicBezTo>
                  <a:pt x="864" y="352"/>
                  <a:pt x="920" y="312"/>
                  <a:pt x="960" y="288"/>
                </a:cubicBezTo>
                <a:cubicBezTo>
                  <a:pt x="1000" y="264"/>
                  <a:pt x="1024" y="256"/>
                  <a:pt x="1056" y="240"/>
                </a:cubicBezTo>
                <a:cubicBezTo>
                  <a:pt x="1088" y="224"/>
                  <a:pt x="1120" y="200"/>
                  <a:pt x="1152" y="192"/>
                </a:cubicBezTo>
                <a:cubicBezTo>
                  <a:pt x="1184" y="184"/>
                  <a:pt x="1216" y="184"/>
                  <a:pt x="1248" y="192"/>
                </a:cubicBezTo>
                <a:cubicBezTo>
                  <a:pt x="1280" y="200"/>
                  <a:pt x="1312" y="272"/>
                  <a:pt x="1344" y="240"/>
                </a:cubicBezTo>
                <a:cubicBezTo>
                  <a:pt x="1376" y="208"/>
                  <a:pt x="1424" y="40"/>
                  <a:pt x="1440" y="0"/>
                </a:cubicBezTo>
              </a:path>
            </a:pathLst>
          </a:cu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765964" name="Text Box 12">
            <a:extLst>
              <a:ext uri="{FF2B5EF4-FFF2-40B4-BE49-F238E27FC236}">
                <a16:creationId xmlns:a16="http://schemas.microsoft.com/office/drawing/2014/main" id="{8A5668DB-FC10-46AD-BDFB-3B33FF874E5B}"/>
              </a:ext>
            </a:extLst>
          </p:cNvPr>
          <p:cNvSpPr txBox="1">
            <a:spLocks noChangeArrowheads="1"/>
          </p:cNvSpPr>
          <p:nvPr/>
        </p:nvSpPr>
        <p:spPr bwMode="auto">
          <a:xfrm>
            <a:off x="1042988" y="5013325"/>
            <a:ext cx="1657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latinLnBrk="1" hangingPunct="1">
              <a:spcBef>
                <a:spcPct val="50000"/>
              </a:spcBef>
              <a:buSzTx/>
              <a:buFontTx/>
              <a:buNone/>
            </a:pPr>
            <a:r>
              <a:rPr kumimoji="1" lang="en-US" altLang="ko-KR" sz="2000" b="1">
                <a:solidFill>
                  <a:srgbClr val="FF3300"/>
                </a:solidFill>
                <a:ea typeface="굴림" panose="020B0600000101010101" pitchFamily="34" charset="-127"/>
              </a:rPr>
              <a:t>ramus anterior</a:t>
            </a:r>
          </a:p>
        </p:txBody>
      </p:sp>
      <p:sp>
        <p:nvSpPr>
          <p:cNvPr id="765965" name="Line 13">
            <a:extLst>
              <a:ext uri="{FF2B5EF4-FFF2-40B4-BE49-F238E27FC236}">
                <a16:creationId xmlns:a16="http://schemas.microsoft.com/office/drawing/2014/main" id="{7E373254-F0DE-4F95-9BAA-4B625E73CB1E}"/>
              </a:ext>
            </a:extLst>
          </p:cNvPr>
          <p:cNvSpPr>
            <a:spLocks noChangeShapeType="1"/>
          </p:cNvSpPr>
          <p:nvPr/>
        </p:nvSpPr>
        <p:spPr bwMode="auto">
          <a:xfrm>
            <a:off x="2268538" y="3213100"/>
            <a:ext cx="2735262"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1" name="Line 14">
            <a:extLst>
              <a:ext uri="{FF2B5EF4-FFF2-40B4-BE49-F238E27FC236}">
                <a16:creationId xmlns:a16="http://schemas.microsoft.com/office/drawing/2014/main" id="{8D96605A-53A0-4D59-98D8-F3BF6C01E64F}"/>
              </a:ext>
            </a:extLst>
          </p:cNvPr>
          <p:cNvSpPr>
            <a:spLocks noChangeShapeType="1"/>
          </p:cNvSpPr>
          <p:nvPr/>
        </p:nvSpPr>
        <p:spPr bwMode="auto">
          <a:xfrm>
            <a:off x="1619250" y="4941888"/>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5967" name="Line 15">
            <a:extLst>
              <a:ext uri="{FF2B5EF4-FFF2-40B4-BE49-F238E27FC236}">
                <a16:creationId xmlns:a16="http://schemas.microsoft.com/office/drawing/2014/main" id="{EA09B0CD-0DDC-4937-9114-24265D78E6F6}"/>
              </a:ext>
            </a:extLst>
          </p:cNvPr>
          <p:cNvSpPr>
            <a:spLocks noChangeShapeType="1"/>
          </p:cNvSpPr>
          <p:nvPr/>
        </p:nvSpPr>
        <p:spPr bwMode="auto">
          <a:xfrm flipV="1">
            <a:off x="1547813" y="3933825"/>
            <a:ext cx="2160587" cy="646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5968" name="Line 16">
            <a:extLst>
              <a:ext uri="{FF2B5EF4-FFF2-40B4-BE49-F238E27FC236}">
                <a16:creationId xmlns:a16="http://schemas.microsoft.com/office/drawing/2014/main" id="{1829A50D-48A0-42C3-8CE9-50D6FFC53319}"/>
              </a:ext>
            </a:extLst>
          </p:cNvPr>
          <p:cNvSpPr>
            <a:spLocks noChangeShapeType="1"/>
          </p:cNvSpPr>
          <p:nvPr/>
        </p:nvSpPr>
        <p:spPr bwMode="auto">
          <a:xfrm flipV="1">
            <a:off x="2195513" y="4508500"/>
            <a:ext cx="1223962"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5970" name="Text Box 18">
            <a:extLst>
              <a:ext uri="{FF2B5EF4-FFF2-40B4-BE49-F238E27FC236}">
                <a16:creationId xmlns:a16="http://schemas.microsoft.com/office/drawing/2014/main" id="{A371155D-39B7-4B4D-BB17-F0F4DCB4EAC7}"/>
              </a:ext>
            </a:extLst>
          </p:cNvPr>
          <p:cNvSpPr txBox="1">
            <a:spLocks noChangeArrowheads="1"/>
          </p:cNvSpPr>
          <p:nvPr/>
        </p:nvSpPr>
        <p:spPr bwMode="auto">
          <a:xfrm>
            <a:off x="611188" y="2565400"/>
            <a:ext cx="1584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kumimoji="1" lang="en-US" altLang="ko-KR" sz="2000" b="1">
                <a:solidFill>
                  <a:srgbClr val="FF3300"/>
                </a:solidFill>
                <a:ea typeface="굴림" panose="020B0600000101010101" pitchFamily="34" charset="-127"/>
              </a:rPr>
              <a:t>ramus posterior</a:t>
            </a:r>
            <a:endParaRPr kumimoji="1" lang="en-US" altLang="sr-Latn-RS" sz="2000" b="1">
              <a:solidFill>
                <a:srgbClr val="FF3300"/>
              </a:solidFill>
            </a:endParaRPr>
          </a:p>
        </p:txBody>
      </p:sp>
      <p:sp>
        <p:nvSpPr>
          <p:cNvPr id="765971" name="Text Box 19">
            <a:extLst>
              <a:ext uri="{FF2B5EF4-FFF2-40B4-BE49-F238E27FC236}">
                <a16:creationId xmlns:a16="http://schemas.microsoft.com/office/drawing/2014/main" id="{ED48605A-2984-4827-AF45-F7898E9EACC6}"/>
              </a:ext>
            </a:extLst>
          </p:cNvPr>
          <p:cNvSpPr txBox="1">
            <a:spLocks noChangeArrowheads="1"/>
          </p:cNvSpPr>
          <p:nvPr/>
        </p:nvSpPr>
        <p:spPr bwMode="auto">
          <a:xfrm>
            <a:off x="250825" y="4076700"/>
            <a:ext cx="1512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kumimoji="1" lang="en-US" altLang="ko-KR" sz="2000" b="1">
                <a:solidFill>
                  <a:srgbClr val="FF3300"/>
                </a:solidFill>
                <a:ea typeface="굴림" panose="020B0600000101010101" pitchFamily="34" charset="-127"/>
              </a:rPr>
              <a:t>ramus ascendens</a:t>
            </a:r>
            <a:endParaRPr kumimoji="1" lang="en-US" altLang="sr-Latn-RS" sz="2000" b="1">
              <a:solidFill>
                <a:srgbClr val="FF3300"/>
              </a:solidFill>
            </a:endParaRPr>
          </a:p>
        </p:txBody>
      </p:sp>
      <p:sp>
        <p:nvSpPr>
          <p:cNvPr id="765972" name="Freeform 20">
            <a:extLst>
              <a:ext uri="{FF2B5EF4-FFF2-40B4-BE49-F238E27FC236}">
                <a16:creationId xmlns:a16="http://schemas.microsoft.com/office/drawing/2014/main" id="{3EAF9427-7A97-411E-99F0-3387F44EB3F3}"/>
              </a:ext>
            </a:extLst>
          </p:cNvPr>
          <p:cNvSpPr>
            <a:spLocks/>
          </p:cNvSpPr>
          <p:nvPr/>
        </p:nvSpPr>
        <p:spPr bwMode="auto">
          <a:xfrm>
            <a:off x="2963863" y="4333875"/>
            <a:ext cx="914400" cy="222250"/>
          </a:xfrm>
          <a:custGeom>
            <a:avLst/>
            <a:gdLst>
              <a:gd name="T0" fmla="*/ 2147483646 w 576"/>
              <a:gd name="T1" fmla="*/ 2147483646 h 140"/>
              <a:gd name="T2" fmla="*/ 2147483646 w 576"/>
              <a:gd name="T3" fmla="*/ 2147483646 h 140"/>
              <a:gd name="T4" fmla="*/ 2147483646 w 576"/>
              <a:gd name="T5" fmla="*/ 2147483646 h 140"/>
              <a:gd name="T6" fmla="*/ 2147483646 w 576"/>
              <a:gd name="T7" fmla="*/ 2147483646 h 140"/>
              <a:gd name="T8" fmla="*/ 0 w 576"/>
              <a:gd name="T9" fmla="*/ 2147483646 h 140"/>
              <a:gd name="T10" fmla="*/ 2147483646 w 576"/>
              <a:gd name="T11" fmla="*/ 2147483646 h 140"/>
              <a:gd name="T12" fmla="*/ 0 60000 65536"/>
              <a:gd name="T13" fmla="*/ 0 60000 65536"/>
              <a:gd name="T14" fmla="*/ 0 60000 65536"/>
              <a:gd name="T15" fmla="*/ 0 60000 65536"/>
              <a:gd name="T16" fmla="*/ 0 60000 65536"/>
              <a:gd name="T17" fmla="*/ 0 60000 65536"/>
              <a:gd name="T18" fmla="*/ 0 w 576"/>
              <a:gd name="T19" fmla="*/ 0 h 140"/>
              <a:gd name="T20" fmla="*/ 576 w 576"/>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576" h="140">
                <a:moveTo>
                  <a:pt x="576" y="80"/>
                </a:moveTo>
                <a:cubicBezTo>
                  <a:pt x="521" y="0"/>
                  <a:pt x="494" y="33"/>
                  <a:pt x="377" y="41"/>
                </a:cubicBezTo>
                <a:cubicBezTo>
                  <a:pt x="307" y="55"/>
                  <a:pt x="344" y="46"/>
                  <a:pt x="268" y="71"/>
                </a:cubicBezTo>
                <a:cubicBezTo>
                  <a:pt x="228" y="84"/>
                  <a:pt x="192" y="125"/>
                  <a:pt x="149" y="130"/>
                </a:cubicBezTo>
                <a:cubicBezTo>
                  <a:pt x="62" y="140"/>
                  <a:pt x="52" y="140"/>
                  <a:pt x="0" y="140"/>
                </a:cubicBezTo>
                <a:lnTo>
                  <a:pt x="60" y="110"/>
                </a:lnTo>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5973" name="Freeform 21">
            <a:extLst>
              <a:ext uri="{FF2B5EF4-FFF2-40B4-BE49-F238E27FC236}">
                <a16:creationId xmlns:a16="http://schemas.microsoft.com/office/drawing/2014/main" id="{309EEECB-C784-42E6-B318-94B5475731B9}"/>
              </a:ext>
            </a:extLst>
          </p:cNvPr>
          <p:cNvSpPr>
            <a:spLocks/>
          </p:cNvSpPr>
          <p:nvPr/>
        </p:nvSpPr>
        <p:spPr bwMode="auto">
          <a:xfrm>
            <a:off x="3562350" y="3689350"/>
            <a:ext cx="300038" cy="819150"/>
          </a:xfrm>
          <a:custGeom>
            <a:avLst/>
            <a:gdLst>
              <a:gd name="T0" fmla="*/ 2147483646 w 189"/>
              <a:gd name="T1" fmla="*/ 2147483646 h 516"/>
              <a:gd name="T2" fmla="*/ 2147483646 w 189"/>
              <a:gd name="T3" fmla="*/ 2147483646 h 516"/>
              <a:gd name="T4" fmla="*/ 2147483646 w 189"/>
              <a:gd name="T5" fmla="*/ 2147483646 h 516"/>
              <a:gd name="T6" fmla="*/ 2147483646 w 189"/>
              <a:gd name="T7" fmla="*/ 2147483646 h 516"/>
              <a:gd name="T8" fmla="*/ 0 w 189"/>
              <a:gd name="T9" fmla="*/ 0 h 516"/>
              <a:gd name="T10" fmla="*/ 0 60000 65536"/>
              <a:gd name="T11" fmla="*/ 0 60000 65536"/>
              <a:gd name="T12" fmla="*/ 0 60000 65536"/>
              <a:gd name="T13" fmla="*/ 0 60000 65536"/>
              <a:gd name="T14" fmla="*/ 0 60000 65536"/>
              <a:gd name="T15" fmla="*/ 0 w 189"/>
              <a:gd name="T16" fmla="*/ 0 h 516"/>
              <a:gd name="T17" fmla="*/ 189 w 189"/>
              <a:gd name="T18" fmla="*/ 516 h 516"/>
            </a:gdLst>
            <a:ahLst/>
            <a:cxnLst>
              <a:cxn ang="T10">
                <a:pos x="T0" y="T1"/>
              </a:cxn>
              <a:cxn ang="T11">
                <a:pos x="T2" y="T3"/>
              </a:cxn>
              <a:cxn ang="T12">
                <a:pos x="T4" y="T5"/>
              </a:cxn>
              <a:cxn ang="T13">
                <a:pos x="T6" y="T7"/>
              </a:cxn>
              <a:cxn ang="T14">
                <a:pos x="T8" y="T9"/>
              </a:cxn>
            </a:cxnLst>
            <a:rect l="T15" t="T16" r="T17" b="T18"/>
            <a:pathLst>
              <a:path w="189" h="516">
                <a:moveTo>
                  <a:pt x="189" y="516"/>
                </a:moveTo>
                <a:cubicBezTo>
                  <a:pt x="186" y="490"/>
                  <a:pt x="188" y="462"/>
                  <a:pt x="179" y="437"/>
                </a:cubicBezTo>
                <a:cubicBezTo>
                  <a:pt x="171" y="414"/>
                  <a:pt x="139" y="377"/>
                  <a:pt x="139" y="377"/>
                </a:cubicBezTo>
                <a:cubicBezTo>
                  <a:pt x="126" y="335"/>
                  <a:pt x="108" y="292"/>
                  <a:pt x="100" y="248"/>
                </a:cubicBezTo>
                <a:cubicBezTo>
                  <a:pt x="82" y="152"/>
                  <a:pt x="72" y="72"/>
                  <a:pt x="0" y="0"/>
                </a:cubicBezTo>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8" name="Text Box 22">
            <a:extLst>
              <a:ext uri="{FF2B5EF4-FFF2-40B4-BE49-F238E27FC236}">
                <a16:creationId xmlns:a16="http://schemas.microsoft.com/office/drawing/2014/main" id="{96A95A66-7BD0-4319-9789-E44F8200D4CA}"/>
              </a:ext>
            </a:extLst>
          </p:cNvPr>
          <p:cNvSpPr txBox="1">
            <a:spLocks noChangeArrowheads="1"/>
          </p:cNvSpPr>
          <p:nvPr/>
        </p:nvSpPr>
        <p:spPr bwMode="auto">
          <a:xfrm>
            <a:off x="3995738" y="6308725"/>
            <a:ext cx="3671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chemeClr val="tx2"/>
                </a:solidFill>
              </a:rPr>
              <a:t>facies superolateralis cerebri</a:t>
            </a:r>
            <a:endParaRPr lang="en-US" altLang="sr-Latn-RS" sz="1800" b="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65961"/>
                                        </p:tgtEl>
                                        <p:attrNameLst>
                                          <p:attrName>style.visibility</p:attrName>
                                        </p:attrNameLst>
                                      </p:cBhvr>
                                      <p:to>
                                        <p:strVal val="visible"/>
                                      </p:to>
                                    </p:set>
                                    <p:animEffect transition="in" filter="wipe(down)">
                                      <p:cBhvr>
                                        <p:cTn id="7" dur="500"/>
                                        <p:tgtEl>
                                          <p:spTgt spid="765961"/>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9"/>
                                        </p:tgtEl>
                                        <p:attrNameLst>
                                          <p:attrName>style.visibility</p:attrName>
                                        </p:attrNameLst>
                                      </p:cBhvr>
                                      <p:to>
                                        <p:strVal val="visible"/>
                                      </p:to>
                                    </p:set>
                                    <p:animEffect transition="in" filter="wipe(left)">
                                      <p:cBhvr>
                                        <p:cTn id="11" dur="500"/>
                                        <p:tgtEl>
                                          <p:spTgt spid="765959"/>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765956"/>
                                        </p:tgtEl>
                                        <p:attrNameLst>
                                          <p:attrName>style.visibility</p:attrName>
                                        </p:attrNameLst>
                                      </p:cBhvr>
                                      <p:to>
                                        <p:strVal val="visible"/>
                                      </p:to>
                                    </p:set>
                                    <p:animEffect transition="in" filter="wipe(down)">
                                      <p:cBhvr>
                                        <p:cTn id="15" dur="500"/>
                                        <p:tgtEl>
                                          <p:spTgt spid="76595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765968"/>
                                        </p:tgtEl>
                                        <p:attrNameLst>
                                          <p:attrName>style.visibility</p:attrName>
                                        </p:attrNameLst>
                                      </p:cBhvr>
                                      <p:to>
                                        <p:strVal val="visible"/>
                                      </p:to>
                                    </p:set>
                                    <p:animEffect transition="in" filter="blinds(horizontal)">
                                      <p:cBhvr>
                                        <p:cTn id="20" dur="500"/>
                                        <p:tgtEl>
                                          <p:spTgt spid="76596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65964"/>
                                        </p:tgtEl>
                                        <p:attrNameLst>
                                          <p:attrName>style.visibility</p:attrName>
                                        </p:attrNameLst>
                                      </p:cBhvr>
                                      <p:to>
                                        <p:strVal val="visible"/>
                                      </p:to>
                                    </p:set>
                                    <p:animEffect transition="in" filter="blinds(horizontal)">
                                      <p:cBhvr>
                                        <p:cTn id="23" dur="500"/>
                                        <p:tgtEl>
                                          <p:spTgt spid="765964"/>
                                        </p:tgtEl>
                                      </p:cBhvr>
                                    </p:animEffect>
                                  </p:childTnLst>
                                </p:cTn>
                              </p:par>
                              <p:par>
                                <p:cTn id="24" presetID="3" presetClass="entr" presetSubtype="10" fill="hold" nodeType="withEffect">
                                  <p:stCondLst>
                                    <p:cond delay="0"/>
                                  </p:stCondLst>
                                  <p:childTnLst>
                                    <p:set>
                                      <p:cBhvr>
                                        <p:cTn id="25" dur="1" fill="hold">
                                          <p:stCondLst>
                                            <p:cond delay="0"/>
                                          </p:stCondLst>
                                        </p:cTn>
                                        <p:tgtEl>
                                          <p:spTgt spid="765972"/>
                                        </p:tgtEl>
                                        <p:attrNameLst>
                                          <p:attrName>style.visibility</p:attrName>
                                        </p:attrNameLst>
                                      </p:cBhvr>
                                      <p:to>
                                        <p:strVal val="visible"/>
                                      </p:to>
                                    </p:set>
                                    <p:animEffect transition="in" filter="blinds(horizontal)">
                                      <p:cBhvr>
                                        <p:cTn id="26" dur="500"/>
                                        <p:tgtEl>
                                          <p:spTgt spid="76597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765967"/>
                                        </p:tgtEl>
                                        <p:attrNameLst>
                                          <p:attrName>style.visibility</p:attrName>
                                        </p:attrNameLst>
                                      </p:cBhvr>
                                      <p:to>
                                        <p:strVal val="visible"/>
                                      </p:to>
                                    </p:set>
                                    <p:animEffect transition="in" filter="blinds(horizontal)">
                                      <p:cBhvr>
                                        <p:cTn id="31" dur="500"/>
                                        <p:tgtEl>
                                          <p:spTgt spid="76596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765971"/>
                                        </p:tgtEl>
                                        <p:attrNameLst>
                                          <p:attrName>style.visibility</p:attrName>
                                        </p:attrNameLst>
                                      </p:cBhvr>
                                      <p:to>
                                        <p:strVal val="visible"/>
                                      </p:to>
                                    </p:set>
                                    <p:animEffect transition="in" filter="blinds(horizontal)">
                                      <p:cBhvr>
                                        <p:cTn id="34" dur="500"/>
                                        <p:tgtEl>
                                          <p:spTgt spid="765971"/>
                                        </p:tgtEl>
                                      </p:cBhvr>
                                    </p:animEffect>
                                  </p:childTnLst>
                                </p:cTn>
                              </p:par>
                              <p:par>
                                <p:cTn id="35" presetID="3" presetClass="entr" presetSubtype="10" fill="hold" nodeType="withEffect">
                                  <p:stCondLst>
                                    <p:cond delay="0"/>
                                  </p:stCondLst>
                                  <p:childTnLst>
                                    <p:set>
                                      <p:cBhvr>
                                        <p:cTn id="36" dur="1" fill="hold">
                                          <p:stCondLst>
                                            <p:cond delay="0"/>
                                          </p:stCondLst>
                                        </p:cTn>
                                        <p:tgtEl>
                                          <p:spTgt spid="765973"/>
                                        </p:tgtEl>
                                        <p:attrNameLst>
                                          <p:attrName>style.visibility</p:attrName>
                                        </p:attrNameLst>
                                      </p:cBhvr>
                                      <p:to>
                                        <p:strVal val="visible"/>
                                      </p:to>
                                    </p:set>
                                    <p:animEffect transition="in" filter="blinds(horizontal)">
                                      <p:cBhvr>
                                        <p:cTn id="37" dur="500"/>
                                        <p:tgtEl>
                                          <p:spTgt spid="7659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765965"/>
                                        </p:tgtEl>
                                        <p:attrNameLst>
                                          <p:attrName>style.visibility</p:attrName>
                                        </p:attrNameLst>
                                      </p:cBhvr>
                                      <p:to>
                                        <p:strVal val="visible"/>
                                      </p:to>
                                    </p:set>
                                    <p:animEffect transition="in" filter="blinds(horizontal)">
                                      <p:cBhvr>
                                        <p:cTn id="42" dur="500"/>
                                        <p:tgtEl>
                                          <p:spTgt spid="765965"/>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765970"/>
                                        </p:tgtEl>
                                        <p:attrNameLst>
                                          <p:attrName>style.visibility</p:attrName>
                                        </p:attrNameLst>
                                      </p:cBhvr>
                                      <p:to>
                                        <p:strVal val="visible"/>
                                      </p:to>
                                    </p:set>
                                    <p:animEffect transition="in" filter="blinds(horizontal)">
                                      <p:cBhvr>
                                        <p:cTn id="45" dur="500"/>
                                        <p:tgtEl>
                                          <p:spTgt spid="765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9" grpId="0" autoUpdateAnimBg="0"/>
      <p:bldP spid="765964" grpId="0"/>
      <p:bldP spid="765970" grpId="0"/>
      <p:bldP spid="7659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D25FE19-F301-43F0-B320-92D8E0F40F80}"/>
              </a:ext>
            </a:extLst>
          </p:cNvPr>
          <p:cNvSpPr>
            <a:spLocks noGrp="1" noChangeArrowheads="1"/>
          </p:cNvSpPr>
          <p:nvPr>
            <p:ph type="title"/>
          </p:nvPr>
        </p:nvSpPr>
        <p:spPr/>
        <p:txBody>
          <a:bodyPr/>
          <a:lstStyle/>
          <a:p>
            <a:pPr eaLnBrk="1" hangingPunct="1"/>
            <a:r>
              <a:rPr lang="en-US" altLang="sr-Latn-RS" sz="4000"/>
              <a:t>Cerebrum</a:t>
            </a:r>
          </a:p>
        </p:txBody>
      </p:sp>
      <p:sp>
        <p:nvSpPr>
          <p:cNvPr id="6147" name="Rectangle 3">
            <a:extLst>
              <a:ext uri="{FF2B5EF4-FFF2-40B4-BE49-F238E27FC236}">
                <a16:creationId xmlns:a16="http://schemas.microsoft.com/office/drawing/2014/main" id="{7EA6278C-57D1-46C0-A78E-76313BDE95FF}"/>
              </a:ext>
            </a:extLst>
          </p:cNvPr>
          <p:cNvSpPr>
            <a:spLocks noGrp="1" noChangeArrowheads="1"/>
          </p:cNvSpPr>
          <p:nvPr>
            <p:ph type="body" sz="half" idx="1"/>
          </p:nvPr>
        </p:nvSpPr>
        <p:spPr>
          <a:xfrm>
            <a:off x="0" y="1600200"/>
            <a:ext cx="4495800" cy="4525963"/>
          </a:xfrm>
        </p:spPr>
        <p:txBody>
          <a:bodyPr/>
          <a:lstStyle/>
          <a:p>
            <a:pPr eaLnBrk="1" hangingPunct="1">
              <a:lnSpc>
                <a:spcPct val="90000"/>
              </a:lnSpc>
            </a:pPr>
            <a:r>
              <a:rPr lang="sr-Cyrl-CS" altLang="sr-Latn-RS" sz="2400" dirty="0"/>
              <a:t>највећи део мозга, </a:t>
            </a:r>
            <a:endParaRPr lang="sr-Latn-CS" altLang="sr-Latn-RS" sz="2400" dirty="0"/>
          </a:p>
          <a:p>
            <a:pPr eaLnBrk="1" hangingPunct="1">
              <a:lnSpc>
                <a:spcPct val="90000"/>
              </a:lnSpc>
            </a:pPr>
            <a:r>
              <a:rPr lang="sr-Cyrl-CS" altLang="sr-Latn-RS" sz="2400" dirty="0"/>
              <a:t>тежина 1100-1800 гр код мушкарца односно код жена је за 120-150гр лакши</a:t>
            </a:r>
            <a:endParaRPr lang="en-US" altLang="sr-Latn-RS" sz="2400" dirty="0"/>
          </a:p>
          <a:p>
            <a:pPr eaLnBrk="1" hangingPunct="1">
              <a:lnSpc>
                <a:spcPct val="90000"/>
              </a:lnSpc>
            </a:pPr>
            <a:r>
              <a:rPr lang="sr-Cyrl-CS" altLang="sr-Latn-RS" sz="2400" dirty="0"/>
              <a:t>површина људског мозга износи око 2</a:t>
            </a:r>
            <a:r>
              <a:rPr lang="en-US" altLang="sr-Latn-RS" sz="2400" dirty="0"/>
              <a:t>2</a:t>
            </a:r>
            <a:r>
              <a:rPr lang="sr-Cyrl-CS" altLang="sr-Latn-RS" sz="2400" dirty="0"/>
              <a:t>00</a:t>
            </a:r>
            <a:r>
              <a:rPr lang="sr-Latn-CS" altLang="sr-Latn-RS" sz="2400" dirty="0"/>
              <a:t>cm</a:t>
            </a:r>
            <a:r>
              <a:rPr lang="sr-Latn-CS" altLang="sr-Latn-RS" sz="2400" b="1" baseline="30000" dirty="0"/>
              <a:t>2</a:t>
            </a:r>
            <a:endParaRPr lang="sr-Cyrl-CS" altLang="sr-Latn-RS" sz="2400" b="1" dirty="0"/>
          </a:p>
          <a:p>
            <a:pPr eaLnBrk="1" hangingPunct="1">
              <a:lnSpc>
                <a:spcPct val="90000"/>
              </a:lnSpc>
            </a:pPr>
            <a:r>
              <a:rPr lang="sr-Cyrl-CS" altLang="sr-Latn-RS" sz="2400" dirty="0"/>
              <a:t>састоји се из две хемисфере </a:t>
            </a:r>
            <a:r>
              <a:rPr lang="sr-Latn-CS" altLang="sr-Latn-RS" sz="2400" dirty="0"/>
              <a:t> - </a:t>
            </a:r>
            <a:r>
              <a:rPr lang="sr-Latn-CS" altLang="sr-Latn-RS" sz="2400" b="1" dirty="0">
                <a:solidFill>
                  <a:srgbClr val="0070C0"/>
                </a:solidFill>
              </a:rPr>
              <a:t>Hemispheria cerebri</a:t>
            </a:r>
            <a:r>
              <a:rPr lang="sr-Latn-CS" altLang="sr-Latn-RS" sz="2400" dirty="0">
                <a:solidFill>
                  <a:srgbClr val="0070C0"/>
                </a:solidFill>
              </a:rPr>
              <a:t> </a:t>
            </a:r>
            <a:r>
              <a:rPr lang="sr-Cyrl-CS" altLang="sr-Latn-RS" sz="2400" dirty="0"/>
              <a:t>(десне и леве)</a:t>
            </a:r>
            <a:endParaRPr lang="sr-Latn-CS" altLang="sr-Latn-RS" sz="2400" dirty="0"/>
          </a:p>
          <a:p>
            <a:pPr eaLnBrk="1" hangingPunct="1">
              <a:lnSpc>
                <a:spcPct val="90000"/>
              </a:lnSpc>
            </a:pPr>
            <a:r>
              <a:rPr lang="sr-Cyrl-CS" altLang="sr-Latn-RS" sz="2400" b="1" dirty="0"/>
              <a:t>свака хемисфера је подељена у пет режњева</a:t>
            </a:r>
            <a:endParaRPr lang="en-US" altLang="sr-Latn-RS" sz="2400" b="1" dirty="0"/>
          </a:p>
          <a:p>
            <a:pPr eaLnBrk="1" hangingPunct="1">
              <a:lnSpc>
                <a:spcPct val="90000"/>
              </a:lnSpc>
            </a:pPr>
            <a:endParaRPr lang="en-US" altLang="sr-Latn-RS" sz="2400" dirty="0"/>
          </a:p>
          <a:p>
            <a:pPr eaLnBrk="1" hangingPunct="1">
              <a:lnSpc>
                <a:spcPct val="90000"/>
              </a:lnSpc>
              <a:buFontTx/>
              <a:buNone/>
            </a:pPr>
            <a:endParaRPr lang="en-US" altLang="sr-Latn-RS" sz="2400" dirty="0">
              <a:solidFill>
                <a:srgbClr val="FF3300"/>
              </a:solidFill>
            </a:endParaRPr>
          </a:p>
        </p:txBody>
      </p:sp>
      <p:pic>
        <p:nvPicPr>
          <p:cNvPr id="6148" name="Picture 5" descr="he11">
            <a:extLst>
              <a:ext uri="{FF2B5EF4-FFF2-40B4-BE49-F238E27FC236}">
                <a16:creationId xmlns:a16="http://schemas.microsoft.com/office/drawing/2014/main" id="{BD5C0330-9171-4777-9750-3E85DBA495EB}"/>
              </a:ext>
            </a:extLst>
          </p:cNvPr>
          <p:cNvPicPr>
            <a:picLocks noChangeAspect="1" noChangeArrowheads="1"/>
          </p:cNvPicPr>
          <p:nvPr>
            <p:ph type="body" sz="half" idx="2"/>
          </p:nvPr>
        </p:nvPicPr>
        <p:blipFill>
          <a:blip r:embed="rId2" cstate="print">
            <a:extLst>
              <a:ext uri="{28A0092B-C50C-407E-A947-70E740481C1C}">
                <a14:useLocalDpi xmlns:a14="http://schemas.microsoft.com/office/drawing/2010/main" val="0"/>
              </a:ext>
            </a:extLst>
          </a:blip>
          <a:srcRect/>
          <a:stretch>
            <a:fillRect/>
          </a:stretch>
        </p:blipFill>
        <p:spPr>
          <a:xfrm>
            <a:off x="4284663" y="1700213"/>
            <a:ext cx="2482850" cy="3313112"/>
          </a:xfrm>
          <a:noFill/>
        </p:spPr>
      </p:pic>
      <p:pic>
        <p:nvPicPr>
          <p:cNvPr id="6149" name="Picture 6" descr="he10">
            <a:extLst>
              <a:ext uri="{FF2B5EF4-FFF2-40B4-BE49-F238E27FC236}">
                <a16:creationId xmlns:a16="http://schemas.microsoft.com/office/drawing/2014/main" id="{C0836CE5-B737-47D5-8CC1-2CD8440F0F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9563" y="1773238"/>
            <a:ext cx="248443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9000" name="Picture 8" descr="brain">
            <a:extLst>
              <a:ext uri="{FF2B5EF4-FFF2-40B4-BE49-F238E27FC236}">
                <a16:creationId xmlns:a16="http://schemas.microsoft.com/office/drawing/2014/main" id="{77FF7224-93F2-4739-AC99-F514C30E0B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773238"/>
            <a:ext cx="4859337"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69000"/>
                                        </p:tgtEl>
                                        <p:attrNameLst>
                                          <p:attrName>style.visibility</p:attrName>
                                        </p:attrNameLst>
                                      </p:cBhvr>
                                      <p:to>
                                        <p:strVal val="visible"/>
                                      </p:to>
                                    </p:set>
                                    <p:animEffect transition="in" filter="blinds(horizontal)">
                                      <p:cBhvr>
                                        <p:cTn id="7" dur="3000"/>
                                        <p:tgtEl>
                                          <p:spTgt spid="4690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69000"/>
                                        </p:tgtEl>
                                        <p:attrNameLst>
                                          <p:attrName>style.visibility</p:attrName>
                                        </p:attrNameLst>
                                      </p:cBhvr>
                                      <p:to>
                                        <p:strVal val="visible"/>
                                      </p:to>
                                    </p:set>
                                    <p:animEffect transition="in" filter="blinds(horizontal)">
                                      <p:cBhvr>
                                        <p:cTn id="12" dur="500"/>
                                        <p:tgtEl>
                                          <p:spTgt spid="469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AFE9806-59A5-4EB8-B8AA-366DFAFDA0B7}"/>
              </a:ext>
            </a:extLst>
          </p:cNvPr>
          <p:cNvSpPr>
            <a:spLocks noGrp="1" noChangeArrowheads="1"/>
          </p:cNvSpPr>
          <p:nvPr>
            <p:ph type="title"/>
          </p:nvPr>
        </p:nvSpPr>
        <p:spPr/>
        <p:txBody>
          <a:bodyPr>
            <a:normAutofit fontScale="90000"/>
          </a:bodyPr>
          <a:lstStyle/>
          <a:p>
            <a:pPr eaLnBrk="1" hangingPunct="1"/>
            <a:r>
              <a:rPr lang="sr-Latn-CS" altLang="sr-Latn-RS"/>
              <a:t>Sulcus centralis et sulcus lateralis</a:t>
            </a:r>
            <a:br>
              <a:rPr lang="sr-Latn-CS" altLang="sr-Latn-RS"/>
            </a:br>
            <a:endParaRPr lang="en-US" altLang="sr-Latn-RS" sz="2800"/>
          </a:p>
        </p:txBody>
      </p:sp>
      <p:pic>
        <p:nvPicPr>
          <p:cNvPr id="34819" name="Picture 3" descr="LeftHemisphere">
            <a:extLst>
              <a:ext uri="{FF2B5EF4-FFF2-40B4-BE49-F238E27FC236}">
                <a16:creationId xmlns:a16="http://schemas.microsoft.com/office/drawing/2014/main" id="{30F749A7-798D-4600-94D2-EFCE06C04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438900"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76" name="Line 4">
            <a:extLst>
              <a:ext uri="{FF2B5EF4-FFF2-40B4-BE49-F238E27FC236}">
                <a16:creationId xmlns:a16="http://schemas.microsoft.com/office/drawing/2014/main" id="{EEFFEB2D-692A-4F29-A599-6C09372F0675}"/>
              </a:ext>
            </a:extLst>
          </p:cNvPr>
          <p:cNvSpPr>
            <a:spLocks noChangeShapeType="1"/>
          </p:cNvSpPr>
          <p:nvPr/>
        </p:nvSpPr>
        <p:spPr bwMode="auto">
          <a:xfrm flipV="1">
            <a:off x="3924300" y="4292600"/>
            <a:ext cx="576263" cy="1008063"/>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6277" name="Line 5">
            <a:extLst>
              <a:ext uri="{FF2B5EF4-FFF2-40B4-BE49-F238E27FC236}">
                <a16:creationId xmlns:a16="http://schemas.microsoft.com/office/drawing/2014/main" id="{678B6502-2335-44E1-9F2C-8746E8FC10CF}"/>
              </a:ext>
            </a:extLst>
          </p:cNvPr>
          <p:cNvSpPr>
            <a:spLocks noChangeShapeType="1"/>
          </p:cNvSpPr>
          <p:nvPr/>
        </p:nvSpPr>
        <p:spPr bwMode="auto">
          <a:xfrm>
            <a:off x="3635375" y="2133600"/>
            <a:ext cx="708025" cy="987425"/>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6278" name="Text Box 6">
            <a:extLst>
              <a:ext uri="{FF2B5EF4-FFF2-40B4-BE49-F238E27FC236}">
                <a16:creationId xmlns:a16="http://schemas.microsoft.com/office/drawing/2014/main" id="{8BF1C8CE-0F00-4E09-A9D4-654C59EAB4E4}"/>
              </a:ext>
            </a:extLst>
          </p:cNvPr>
          <p:cNvSpPr txBox="1">
            <a:spLocks noChangeArrowheads="1"/>
          </p:cNvSpPr>
          <p:nvPr/>
        </p:nvSpPr>
        <p:spPr bwMode="auto">
          <a:xfrm>
            <a:off x="2727325" y="1555750"/>
            <a:ext cx="24209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b="1">
                <a:solidFill>
                  <a:srgbClr val="000066"/>
                </a:solidFill>
              </a:rPr>
              <a:t>sulcus</a:t>
            </a:r>
            <a:r>
              <a:rPr lang="sr-Latn-CS" altLang="sr-Latn-RS" sz="2000" b="1">
                <a:solidFill>
                  <a:srgbClr val="000066"/>
                </a:solidFill>
              </a:rPr>
              <a:t> </a:t>
            </a:r>
            <a:r>
              <a:rPr lang="en-US" altLang="sr-Latn-RS" sz="2000" b="1">
                <a:solidFill>
                  <a:srgbClr val="000066"/>
                </a:solidFill>
              </a:rPr>
              <a:t>central</a:t>
            </a:r>
            <a:r>
              <a:rPr lang="sr-Latn-CS" altLang="sr-Latn-RS" sz="2000" b="1">
                <a:solidFill>
                  <a:srgbClr val="000066"/>
                </a:solidFill>
              </a:rPr>
              <a:t>is</a:t>
            </a:r>
          </a:p>
          <a:p>
            <a:pPr eaLnBrk="1" hangingPunct="1">
              <a:spcBef>
                <a:spcPct val="0"/>
              </a:spcBef>
              <a:buSzTx/>
              <a:buFontTx/>
              <a:buNone/>
            </a:pPr>
            <a:r>
              <a:rPr lang="sr-Latn-CS" altLang="sr-Latn-RS" sz="2000" b="1">
                <a:solidFill>
                  <a:srgbClr val="000066"/>
                </a:solidFill>
              </a:rPr>
              <a:t>        Rolandi</a:t>
            </a:r>
            <a:endParaRPr lang="en-US" altLang="sr-Latn-RS" sz="2000" b="1">
              <a:solidFill>
                <a:srgbClr val="000066"/>
              </a:solidFill>
            </a:endParaRPr>
          </a:p>
          <a:p>
            <a:pPr eaLnBrk="1" hangingPunct="1">
              <a:spcBef>
                <a:spcPct val="0"/>
              </a:spcBef>
              <a:buSzTx/>
              <a:buFontTx/>
              <a:buNone/>
            </a:pPr>
            <a:endParaRPr lang="en-US" altLang="sr-Latn-RS" sz="2000" b="1">
              <a:solidFill>
                <a:srgbClr val="000066"/>
              </a:solidFill>
            </a:endParaRPr>
          </a:p>
        </p:txBody>
      </p:sp>
      <p:sp>
        <p:nvSpPr>
          <p:cNvPr id="566279" name="Text Box 7">
            <a:extLst>
              <a:ext uri="{FF2B5EF4-FFF2-40B4-BE49-F238E27FC236}">
                <a16:creationId xmlns:a16="http://schemas.microsoft.com/office/drawing/2014/main" id="{D5CE986C-2633-451F-9C86-AC1B74672E4C}"/>
              </a:ext>
            </a:extLst>
          </p:cNvPr>
          <p:cNvSpPr txBox="1">
            <a:spLocks noChangeArrowheads="1"/>
          </p:cNvSpPr>
          <p:nvPr/>
        </p:nvSpPr>
        <p:spPr bwMode="auto">
          <a:xfrm>
            <a:off x="2117725" y="5732463"/>
            <a:ext cx="2005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2000" b="1">
                <a:solidFill>
                  <a:srgbClr val="FF3300"/>
                </a:solidFill>
              </a:rPr>
              <a:t>sulcus lateralis</a:t>
            </a:r>
          </a:p>
          <a:p>
            <a:pPr eaLnBrk="1" hangingPunct="1">
              <a:spcBef>
                <a:spcPct val="0"/>
              </a:spcBef>
              <a:buSzTx/>
              <a:buFontTx/>
              <a:buNone/>
            </a:pPr>
            <a:r>
              <a:rPr lang="sr-Latn-CS" altLang="sr-Latn-RS" sz="2000" b="1">
                <a:solidFill>
                  <a:srgbClr val="FF3300"/>
                </a:solidFill>
              </a:rPr>
              <a:t>      </a:t>
            </a:r>
            <a:r>
              <a:rPr lang="en-US" altLang="sr-Latn-RS" sz="2000" b="1">
                <a:solidFill>
                  <a:srgbClr val="FF3300"/>
                </a:solidFill>
              </a:rPr>
              <a:t>Sylvi</a:t>
            </a:r>
            <a:r>
              <a:rPr lang="sr-Latn-CS" altLang="sr-Latn-RS" sz="2000" b="1">
                <a:solidFill>
                  <a:srgbClr val="FF3300"/>
                </a:solidFill>
              </a:rPr>
              <a:t>i</a:t>
            </a:r>
            <a:endParaRPr lang="en-US" altLang="sr-Latn-RS" sz="2000" b="1">
              <a:solidFill>
                <a:srgbClr val="FF3300"/>
              </a:solidFill>
            </a:endParaRPr>
          </a:p>
        </p:txBody>
      </p:sp>
      <p:sp>
        <p:nvSpPr>
          <p:cNvPr id="566280" name="Freeform 8">
            <a:extLst>
              <a:ext uri="{FF2B5EF4-FFF2-40B4-BE49-F238E27FC236}">
                <a16:creationId xmlns:a16="http://schemas.microsoft.com/office/drawing/2014/main" id="{5D16882A-76F5-47A5-B5FD-FFF67DFD0A92}"/>
              </a:ext>
            </a:extLst>
          </p:cNvPr>
          <p:cNvSpPr>
            <a:spLocks/>
          </p:cNvSpPr>
          <p:nvPr/>
        </p:nvSpPr>
        <p:spPr bwMode="auto">
          <a:xfrm>
            <a:off x="4025900" y="2286000"/>
            <a:ext cx="850900" cy="1981200"/>
          </a:xfrm>
          <a:custGeom>
            <a:avLst/>
            <a:gdLst>
              <a:gd name="T0" fmla="*/ 2147483646 w 536"/>
              <a:gd name="T1" fmla="*/ 0 h 1248"/>
              <a:gd name="T2" fmla="*/ 2147483646 w 536"/>
              <a:gd name="T3" fmla="*/ 2147483646 h 1248"/>
              <a:gd name="T4" fmla="*/ 2147483646 w 536"/>
              <a:gd name="T5" fmla="*/ 2147483646 h 1248"/>
              <a:gd name="T6" fmla="*/ 2147483646 w 536"/>
              <a:gd name="T7" fmla="*/ 2147483646 h 1248"/>
              <a:gd name="T8" fmla="*/ 2147483646 w 536"/>
              <a:gd name="T9" fmla="*/ 2147483646 h 1248"/>
              <a:gd name="T10" fmla="*/ 2147483646 w 536"/>
              <a:gd name="T11" fmla="*/ 2147483646 h 1248"/>
              <a:gd name="T12" fmla="*/ 2147483646 w 536"/>
              <a:gd name="T13" fmla="*/ 2147483646 h 1248"/>
              <a:gd name="T14" fmla="*/ 2147483646 w 536"/>
              <a:gd name="T15" fmla="*/ 2147483646 h 1248"/>
              <a:gd name="T16" fmla="*/ 2147483646 w 536"/>
              <a:gd name="T17" fmla="*/ 2147483646 h 1248"/>
              <a:gd name="T18" fmla="*/ 2147483646 w 536"/>
              <a:gd name="T19" fmla="*/ 2147483646 h 1248"/>
              <a:gd name="T20" fmla="*/ 2147483646 w 536"/>
              <a:gd name="T21" fmla="*/ 2147483646 h 1248"/>
              <a:gd name="T22" fmla="*/ 2147483646 w 536"/>
              <a:gd name="T23" fmla="*/ 2147483646 h 1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6"/>
              <a:gd name="T37" fmla="*/ 0 h 1248"/>
              <a:gd name="T38" fmla="*/ 536 w 536"/>
              <a:gd name="T39" fmla="*/ 1248 h 1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6" h="1248">
                <a:moveTo>
                  <a:pt x="536" y="0"/>
                </a:moveTo>
                <a:cubicBezTo>
                  <a:pt x="472" y="64"/>
                  <a:pt x="408" y="128"/>
                  <a:pt x="392" y="192"/>
                </a:cubicBezTo>
                <a:cubicBezTo>
                  <a:pt x="376" y="256"/>
                  <a:pt x="464" y="336"/>
                  <a:pt x="440" y="384"/>
                </a:cubicBezTo>
                <a:cubicBezTo>
                  <a:pt x="416" y="432"/>
                  <a:pt x="288" y="456"/>
                  <a:pt x="248" y="480"/>
                </a:cubicBezTo>
                <a:cubicBezTo>
                  <a:pt x="208" y="504"/>
                  <a:pt x="216" y="504"/>
                  <a:pt x="200" y="528"/>
                </a:cubicBezTo>
                <a:cubicBezTo>
                  <a:pt x="184" y="552"/>
                  <a:pt x="160" y="560"/>
                  <a:pt x="152" y="624"/>
                </a:cubicBezTo>
                <a:cubicBezTo>
                  <a:pt x="144" y="688"/>
                  <a:pt x="152" y="840"/>
                  <a:pt x="152" y="912"/>
                </a:cubicBezTo>
                <a:cubicBezTo>
                  <a:pt x="152" y="984"/>
                  <a:pt x="160" y="1024"/>
                  <a:pt x="152" y="1056"/>
                </a:cubicBezTo>
                <a:cubicBezTo>
                  <a:pt x="144" y="1088"/>
                  <a:pt x="128" y="1096"/>
                  <a:pt x="104" y="1104"/>
                </a:cubicBezTo>
                <a:cubicBezTo>
                  <a:pt x="80" y="1112"/>
                  <a:pt x="16" y="1096"/>
                  <a:pt x="8" y="1104"/>
                </a:cubicBezTo>
                <a:cubicBezTo>
                  <a:pt x="0" y="1112"/>
                  <a:pt x="40" y="1128"/>
                  <a:pt x="56" y="1152"/>
                </a:cubicBezTo>
                <a:cubicBezTo>
                  <a:pt x="72" y="1176"/>
                  <a:pt x="96" y="1232"/>
                  <a:pt x="104" y="1248"/>
                </a:cubicBezTo>
              </a:path>
            </a:pathLst>
          </a:custGeom>
          <a:noFill/>
          <a:ln w="57150">
            <a:solidFill>
              <a:srgbClr val="B5DEE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6281" name="Freeform 9">
            <a:extLst>
              <a:ext uri="{FF2B5EF4-FFF2-40B4-BE49-F238E27FC236}">
                <a16:creationId xmlns:a16="http://schemas.microsoft.com/office/drawing/2014/main" id="{5A59CF7D-D435-4523-AAAD-4C59A312F77C}"/>
              </a:ext>
            </a:extLst>
          </p:cNvPr>
          <p:cNvSpPr>
            <a:spLocks/>
          </p:cNvSpPr>
          <p:nvPr/>
        </p:nvSpPr>
        <p:spPr bwMode="auto">
          <a:xfrm>
            <a:off x="3581400" y="3505200"/>
            <a:ext cx="2286000" cy="1905000"/>
          </a:xfrm>
          <a:custGeom>
            <a:avLst/>
            <a:gdLst>
              <a:gd name="T0" fmla="*/ 0 w 1440"/>
              <a:gd name="T1" fmla="*/ 2147483646 h 1200"/>
              <a:gd name="T2" fmla="*/ 2147483646 w 1440"/>
              <a:gd name="T3" fmla="*/ 2147483646 h 1200"/>
              <a:gd name="T4" fmla="*/ 2147483646 w 1440"/>
              <a:gd name="T5" fmla="*/ 2147483646 h 1200"/>
              <a:gd name="T6" fmla="*/ 2147483646 w 1440"/>
              <a:gd name="T7" fmla="*/ 2147483646 h 1200"/>
              <a:gd name="T8" fmla="*/ 2147483646 w 1440"/>
              <a:gd name="T9" fmla="*/ 2147483646 h 1200"/>
              <a:gd name="T10" fmla="*/ 2147483646 w 1440"/>
              <a:gd name="T11" fmla="*/ 2147483646 h 1200"/>
              <a:gd name="T12" fmla="*/ 2147483646 w 1440"/>
              <a:gd name="T13" fmla="*/ 2147483646 h 1200"/>
              <a:gd name="T14" fmla="*/ 2147483646 w 1440"/>
              <a:gd name="T15" fmla="*/ 2147483646 h 1200"/>
              <a:gd name="T16" fmla="*/ 2147483646 w 1440"/>
              <a:gd name="T17" fmla="*/ 2147483646 h 1200"/>
              <a:gd name="T18" fmla="*/ 2147483646 w 1440"/>
              <a:gd name="T19" fmla="*/ 2147483646 h 1200"/>
              <a:gd name="T20" fmla="*/ 2147483646 w 1440"/>
              <a:gd name="T21" fmla="*/ 2147483646 h 1200"/>
              <a:gd name="T22" fmla="*/ 2147483646 w 1440"/>
              <a:gd name="T23" fmla="*/ 2147483646 h 1200"/>
              <a:gd name="T24" fmla="*/ 2147483646 w 1440"/>
              <a:gd name="T25" fmla="*/ 2147483646 h 1200"/>
              <a:gd name="T26" fmla="*/ 2147483646 w 1440"/>
              <a:gd name="T27" fmla="*/ 2147483646 h 1200"/>
              <a:gd name="T28" fmla="*/ 2147483646 w 1440"/>
              <a:gd name="T29" fmla="*/ 2147483646 h 1200"/>
              <a:gd name="T30" fmla="*/ 2147483646 w 1440"/>
              <a:gd name="T31" fmla="*/ 2147483646 h 1200"/>
              <a:gd name="T32" fmla="*/ 2147483646 w 1440"/>
              <a:gd name="T33" fmla="*/ 0 h 1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0"/>
              <a:gd name="T52" fmla="*/ 0 h 1200"/>
              <a:gd name="T53" fmla="*/ 1440 w 1440"/>
              <a:gd name="T54" fmla="*/ 1200 h 1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0" h="1200">
                <a:moveTo>
                  <a:pt x="0" y="1200"/>
                </a:moveTo>
                <a:cubicBezTo>
                  <a:pt x="20" y="1148"/>
                  <a:pt x="40" y="1096"/>
                  <a:pt x="48" y="1056"/>
                </a:cubicBezTo>
                <a:cubicBezTo>
                  <a:pt x="56" y="1016"/>
                  <a:pt x="40" y="1008"/>
                  <a:pt x="48" y="960"/>
                </a:cubicBezTo>
                <a:cubicBezTo>
                  <a:pt x="56" y="912"/>
                  <a:pt x="80" y="808"/>
                  <a:pt x="96" y="768"/>
                </a:cubicBezTo>
                <a:cubicBezTo>
                  <a:pt x="112" y="728"/>
                  <a:pt x="128" y="744"/>
                  <a:pt x="144" y="720"/>
                </a:cubicBezTo>
                <a:cubicBezTo>
                  <a:pt x="160" y="696"/>
                  <a:pt x="176" y="648"/>
                  <a:pt x="192" y="624"/>
                </a:cubicBezTo>
                <a:cubicBezTo>
                  <a:pt x="208" y="600"/>
                  <a:pt x="208" y="592"/>
                  <a:pt x="240" y="576"/>
                </a:cubicBezTo>
                <a:cubicBezTo>
                  <a:pt x="272" y="560"/>
                  <a:pt x="336" y="536"/>
                  <a:pt x="384" y="528"/>
                </a:cubicBezTo>
                <a:cubicBezTo>
                  <a:pt x="432" y="520"/>
                  <a:pt x="480" y="536"/>
                  <a:pt x="528" y="528"/>
                </a:cubicBezTo>
                <a:cubicBezTo>
                  <a:pt x="576" y="520"/>
                  <a:pt x="624" y="504"/>
                  <a:pt x="672" y="480"/>
                </a:cubicBezTo>
                <a:cubicBezTo>
                  <a:pt x="720" y="456"/>
                  <a:pt x="768" y="416"/>
                  <a:pt x="816" y="384"/>
                </a:cubicBezTo>
                <a:cubicBezTo>
                  <a:pt x="864" y="352"/>
                  <a:pt x="920" y="312"/>
                  <a:pt x="960" y="288"/>
                </a:cubicBezTo>
                <a:cubicBezTo>
                  <a:pt x="1000" y="264"/>
                  <a:pt x="1024" y="256"/>
                  <a:pt x="1056" y="240"/>
                </a:cubicBezTo>
                <a:cubicBezTo>
                  <a:pt x="1088" y="224"/>
                  <a:pt x="1120" y="200"/>
                  <a:pt x="1152" y="192"/>
                </a:cubicBezTo>
                <a:cubicBezTo>
                  <a:pt x="1184" y="184"/>
                  <a:pt x="1216" y="184"/>
                  <a:pt x="1248" y="192"/>
                </a:cubicBezTo>
                <a:cubicBezTo>
                  <a:pt x="1280" y="200"/>
                  <a:pt x="1312" y="272"/>
                  <a:pt x="1344" y="240"/>
                </a:cubicBezTo>
                <a:cubicBezTo>
                  <a:pt x="1376" y="208"/>
                  <a:pt x="1424" y="40"/>
                  <a:pt x="1440" y="0"/>
                </a:cubicBezTo>
              </a:path>
            </a:pathLst>
          </a:cu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4826" name="Text Box 10">
            <a:extLst>
              <a:ext uri="{FF2B5EF4-FFF2-40B4-BE49-F238E27FC236}">
                <a16:creationId xmlns:a16="http://schemas.microsoft.com/office/drawing/2014/main" id="{2BED389F-2DE3-4DB2-ADED-7E58E83B83CA}"/>
              </a:ext>
            </a:extLst>
          </p:cNvPr>
          <p:cNvSpPr txBox="1">
            <a:spLocks noChangeArrowheads="1"/>
          </p:cNvSpPr>
          <p:nvPr/>
        </p:nvSpPr>
        <p:spPr bwMode="auto">
          <a:xfrm>
            <a:off x="3851275" y="6165850"/>
            <a:ext cx="39608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chemeClr val="tx2"/>
                </a:solidFill>
              </a:rPr>
              <a:t>Facies superolateralis cerebri</a:t>
            </a:r>
            <a:endParaRPr lang="en-US" altLang="sr-Latn-RS" sz="1800" b="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66280"/>
                                        </p:tgtEl>
                                        <p:attrNameLst>
                                          <p:attrName>style.visibility</p:attrName>
                                        </p:attrNameLst>
                                      </p:cBhvr>
                                      <p:to>
                                        <p:strVal val="visible"/>
                                      </p:to>
                                    </p:set>
                                    <p:animEffect transition="in" filter="wipe(up)">
                                      <p:cBhvr>
                                        <p:cTn id="7" dur="500"/>
                                        <p:tgtEl>
                                          <p:spTgt spid="56628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6278"/>
                                        </p:tgtEl>
                                        <p:attrNameLst>
                                          <p:attrName>style.visibility</p:attrName>
                                        </p:attrNameLst>
                                      </p:cBhvr>
                                      <p:to>
                                        <p:strVal val="visible"/>
                                      </p:to>
                                    </p:set>
                                    <p:animEffect transition="in" filter="wipe(left)">
                                      <p:cBhvr>
                                        <p:cTn id="11" dur="500"/>
                                        <p:tgtEl>
                                          <p:spTgt spid="566278"/>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66277"/>
                                        </p:tgtEl>
                                        <p:attrNameLst>
                                          <p:attrName>style.visibility</p:attrName>
                                        </p:attrNameLst>
                                      </p:cBhvr>
                                      <p:to>
                                        <p:strVal val="visible"/>
                                      </p:to>
                                    </p:set>
                                    <p:animEffect transition="in" filter="wipe(up)">
                                      <p:cBhvr>
                                        <p:cTn id="15" dur="500"/>
                                        <p:tgtEl>
                                          <p:spTgt spid="56627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566281"/>
                                        </p:tgtEl>
                                        <p:attrNameLst>
                                          <p:attrName>style.visibility</p:attrName>
                                        </p:attrNameLst>
                                      </p:cBhvr>
                                      <p:to>
                                        <p:strVal val="visible"/>
                                      </p:to>
                                    </p:set>
                                    <p:animEffect transition="in" filter="wipe(down)">
                                      <p:cBhvr>
                                        <p:cTn id="20" dur="500"/>
                                        <p:tgtEl>
                                          <p:spTgt spid="566281"/>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66279"/>
                                        </p:tgtEl>
                                        <p:attrNameLst>
                                          <p:attrName>style.visibility</p:attrName>
                                        </p:attrNameLst>
                                      </p:cBhvr>
                                      <p:to>
                                        <p:strVal val="visible"/>
                                      </p:to>
                                    </p:set>
                                    <p:animEffect transition="in" filter="wipe(left)">
                                      <p:cBhvr>
                                        <p:cTn id="24" dur="500"/>
                                        <p:tgtEl>
                                          <p:spTgt spid="566279"/>
                                        </p:tgtEl>
                                      </p:cBhvr>
                                    </p:animEffect>
                                  </p:childTnLst>
                                </p:cTn>
                              </p:par>
                            </p:childTnLst>
                          </p:cTn>
                        </p:par>
                        <p:par>
                          <p:cTn id="25" fill="hold" nodeType="afterGroup">
                            <p:stCondLst>
                              <p:cond delay="1000"/>
                            </p:stCondLst>
                            <p:childTnLst>
                              <p:par>
                                <p:cTn id="26" presetID="22" presetClass="entr" presetSubtype="4" fill="hold" nodeType="afterEffect">
                                  <p:stCondLst>
                                    <p:cond delay="0"/>
                                  </p:stCondLst>
                                  <p:childTnLst>
                                    <p:set>
                                      <p:cBhvr>
                                        <p:cTn id="27" dur="1" fill="hold">
                                          <p:stCondLst>
                                            <p:cond delay="0"/>
                                          </p:stCondLst>
                                        </p:cTn>
                                        <p:tgtEl>
                                          <p:spTgt spid="566276"/>
                                        </p:tgtEl>
                                        <p:attrNameLst>
                                          <p:attrName>style.visibility</p:attrName>
                                        </p:attrNameLst>
                                      </p:cBhvr>
                                      <p:to>
                                        <p:strVal val="visible"/>
                                      </p:to>
                                    </p:set>
                                    <p:animEffect transition="in" filter="wipe(down)">
                                      <p:cBhvr>
                                        <p:cTn id="28" dur="500"/>
                                        <p:tgtEl>
                                          <p:spTgt spid="56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8" grpId="0" autoUpdateAnimBg="0"/>
      <p:bldP spid="56627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89EC29E-FAC6-41C1-B1A3-06FBC1D4BE13}"/>
              </a:ext>
            </a:extLst>
          </p:cNvPr>
          <p:cNvSpPr>
            <a:spLocks noGrp="1" noChangeArrowheads="1"/>
          </p:cNvSpPr>
          <p:nvPr>
            <p:ph type="title"/>
          </p:nvPr>
        </p:nvSpPr>
        <p:spPr/>
        <p:txBody>
          <a:bodyPr/>
          <a:lstStyle/>
          <a:p>
            <a:pPr eaLnBrk="1" hangingPunct="1"/>
            <a:r>
              <a:rPr lang="sr-Latn-CS" altLang="sr-Latn-RS"/>
              <a:t>Telencephalon – </a:t>
            </a:r>
            <a:r>
              <a:rPr lang="sr-Latn-CS" altLang="sr-Latn-RS" sz="2400"/>
              <a:t>Facies superolateralis</a:t>
            </a:r>
            <a:endParaRPr lang="en-US" altLang="sr-Latn-RS" sz="2400"/>
          </a:p>
        </p:txBody>
      </p:sp>
      <p:pic>
        <p:nvPicPr>
          <p:cNvPr id="35843" name="Picture 3" descr="lobes">
            <a:extLst>
              <a:ext uri="{FF2B5EF4-FFF2-40B4-BE49-F238E27FC236}">
                <a16:creationId xmlns:a16="http://schemas.microsoft.com/office/drawing/2014/main" id="{BBDEA1F5-F032-4F5C-A1BD-6F8F013A2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2341563"/>
            <a:ext cx="4387850" cy="329088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
            <a:extLst>
              <a:ext uri="{FF2B5EF4-FFF2-40B4-BE49-F238E27FC236}">
                <a16:creationId xmlns:a16="http://schemas.microsoft.com/office/drawing/2014/main" id="{9D5BCA45-A633-4931-9E94-2F75EC15CA8C}"/>
              </a:ext>
            </a:extLst>
          </p:cNvPr>
          <p:cNvGrpSpPr>
            <a:grpSpLocks/>
          </p:cNvGrpSpPr>
          <p:nvPr/>
        </p:nvGrpSpPr>
        <p:grpSpPr bwMode="auto">
          <a:xfrm>
            <a:off x="3203575" y="1628775"/>
            <a:ext cx="2590800" cy="2214563"/>
            <a:chOff x="2016" y="624"/>
            <a:chExt cx="1632" cy="1395"/>
          </a:xfrm>
        </p:grpSpPr>
        <p:sp>
          <p:nvSpPr>
            <p:cNvPr id="35854" name="Text Box 5">
              <a:extLst>
                <a:ext uri="{FF2B5EF4-FFF2-40B4-BE49-F238E27FC236}">
                  <a16:creationId xmlns:a16="http://schemas.microsoft.com/office/drawing/2014/main" id="{1420184C-F7D1-4CA0-BE39-2314C6FA5561}"/>
                </a:ext>
              </a:extLst>
            </p:cNvPr>
            <p:cNvSpPr txBox="1">
              <a:spLocks noChangeArrowheads="1"/>
            </p:cNvSpPr>
            <p:nvPr/>
          </p:nvSpPr>
          <p:spPr bwMode="auto">
            <a:xfrm>
              <a:off x="2016" y="624"/>
              <a:ext cx="163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sz="2400" b="1">
                  <a:solidFill>
                    <a:schemeClr val="accent1"/>
                  </a:solidFill>
                  <a:latin typeface="Arial" panose="020B0604020202020204" pitchFamily="34" charset="0"/>
                </a:rPr>
                <a:t>sulcus centralis </a:t>
              </a:r>
            </a:p>
            <a:p>
              <a:pPr algn="ctr" eaLnBrk="1" hangingPunct="1">
                <a:spcBef>
                  <a:spcPct val="0"/>
                </a:spcBef>
                <a:buSzTx/>
                <a:buFontTx/>
                <a:buNone/>
              </a:pPr>
              <a:r>
                <a:rPr lang="sr-Latn-CS" altLang="sr-Latn-RS" sz="2400" b="1">
                  <a:solidFill>
                    <a:schemeClr val="accent1"/>
                  </a:solidFill>
                  <a:latin typeface="Arial" panose="020B0604020202020204" pitchFamily="34" charset="0"/>
                </a:rPr>
                <a:t>Rolandi</a:t>
              </a:r>
              <a:endParaRPr lang="en-US" altLang="sr-Latn-RS" sz="2400" b="1">
                <a:solidFill>
                  <a:schemeClr val="accent1"/>
                </a:solidFill>
                <a:latin typeface="Arial" panose="020B0604020202020204" pitchFamily="34" charset="0"/>
              </a:endParaRPr>
            </a:p>
          </p:txBody>
        </p:sp>
        <p:sp>
          <p:nvSpPr>
            <p:cNvPr id="35855" name="Freeform 6">
              <a:extLst>
                <a:ext uri="{FF2B5EF4-FFF2-40B4-BE49-F238E27FC236}">
                  <a16:creationId xmlns:a16="http://schemas.microsoft.com/office/drawing/2014/main" id="{E3D6DAE9-6C42-475F-A3F2-D33059E4223B}"/>
                </a:ext>
              </a:extLst>
            </p:cNvPr>
            <p:cNvSpPr>
              <a:spLocks/>
            </p:cNvSpPr>
            <p:nvPr/>
          </p:nvSpPr>
          <p:spPr bwMode="auto">
            <a:xfrm>
              <a:off x="2688" y="1248"/>
              <a:ext cx="136" cy="771"/>
            </a:xfrm>
            <a:custGeom>
              <a:avLst/>
              <a:gdLst>
                <a:gd name="T0" fmla="*/ 42 w 136"/>
                <a:gd name="T1" fmla="*/ 771 h 771"/>
                <a:gd name="T2" fmla="*/ 119 w 136"/>
                <a:gd name="T3" fmla="*/ 728 h 771"/>
                <a:gd name="T4" fmla="*/ 136 w 136"/>
                <a:gd name="T5" fmla="*/ 669 h 771"/>
                <a:gd name="T6" fmla="*/ 93 w 136"/>
                <a:gd name="T7" fmla="*/ 533 h 771"/>
                <a:gd name="T8" fmla="*/ 26 w 136"/>
                <a:gd name="T9" fmla="*/ 339 h 771"/>
                <a:gd name="T10" fmla="*/ 0 w 136"/>
                <a:gd name="T11" fmla="*/ 313 h 771"/>
                <a:gd name="T12" fmla="*/ 9 w 136"/>
                <a:gd name="T13" fmla="*/ 237 h 771"/>
                <a:gd name="T14" fmla="*/ 26 w 136"/>
                <a:gd name="T15" fmla="*/ 212 h 771"/>
                <a:gd name="T16" fmla="*/ 0 w 136"/>
                <a:gd name="T17" fmla="*/ 135 h 771"/>
                <a:gd name="T18" fmla="*/ 9 w 136"/>
                <a:gd name="T19" fmla="*/ 68 h 771"/>
                <a:gd name="T20" fmla="*/ 34 w 136"/>
                <a:gd name="T21" fmla="*/ 59 h 771"/>
                <a:gd name="T22" fmla="*/ 42 w 136"/>
                <a:gd name="T23" fmla="*/ 0 h 7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771"/>
                <a:gd name="T38" fmla="*/ 136 w 136"/>
                <a:gd name="T39" fmla="*/ 771 h 7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771">
                  <a:moveTo>
                    <a:pt x="42" y="771"/>
                  </a:moveTo>
                  <a:cubicBezTo>
                    <a:pt x="68" y="754"/>
                    <a:pt x="93" y="745"/>
                    <a:pt x="119" y="728"/>
                  </a:cubicBezTo>
                  <a:cubicBezTo>
                    <a:pt x="122" y="718"/>
                    <a:pt x="136" y="676"/>
                    <a:pt x="136" y="669"/>
                  </a:cubicBezTo>
                  <a:cubicBezTo>
                    <a:pt x="136" y="611"/>
                    <a:pt x="110" y="583"/>
                    <a:pt x="93" y="533"/>
                  </a:cubicBezTo>
                  <a:cubicBezTo>
                    <a:pt x="64" y="263"/>
                    <a:pt x="124" y="437"/>
                    <a:pt x="26" y="339"/>
                  </a:cubicBezTo>
                  <a:cubicBezTo>
                    <a:pt x="17" y="330"/>
                    <a:pt x="9" y="322"/>
                    <a:pt x="0" y="313"/>
                  </a:cubicBezTo>
                  <a:cubicBezTo>
                    <a:pt x="3" y="288"/>
                    <a:pt x="3" y="262"/>
                    <a:pt x="9" y="237"/>
                  </a:cubicBezTo>
                  <a:cubicBezTo>
                    <a:pt x="12" y="227"/>
                    <a:pt x="25" y="222"/>
                    <a:pt x="26" y="212"/>
                  </a:cubicBezTo>
                  <a:cubicBezTo>
                    <a:pt x="30" y="174"/>
                    <a:pt x="18" y="162"/>
                    <a:pt x="0" y="135"/>
                  </a:cubicBezTo>
                  <a:cubicBezTo>
                    <a:pt x="3" y="113"/>
                    <a:pt x="0" y="89"/>
                    <a:pt x="9" y="68"/>
                  </a:cubicBezTo>
                  <a:cubicBezTo>
                    <a:pt x="13" y="60"/>
                    <a:pt x="28" y="65"/>
                    <a:pt x="34" y="59"/>
                  </a:cubicBezTo>
                  <a:cubicBezTo>
                    <a:pt x="45" y="47"/>
                    <a:pt x="42" y="12"/>
                    <a:pt x="42" y="0"/>
                  </a:cubicBezTo>
                </a:path>
              </a:pathLst>
            </a:custGeom>
            <a:noFill/>
            <a:ln w="57150">
              <a:solidFill>
                <a:srgbClr val="B5DEE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7">
            <a:extLst>
              <a:ext uri="{FF2B5EF4-FFF2-40B4-BE49-F238E27FC236}">
                <a16:creationId xmlns:a16="http://schemas.microsoft.com/office/drawing/2014/main" id="{61B6769E-D134-4784-A35D-5F6B0AF8E4CD}"/>
              </a:ext>
            </a:extLst>
          </p:cNvPr>
          <p:cNvGrpSpPr>
            <a:grpSpLocks/>
          </p:cNvGrpSpPr>
          <p:nvPr/>
        </p:nvGrpSpPr>
        <p:grpSpPr bwMode="auto">
          <a:xfrm>
            <a:off x="4140200" y="3789363"/>
            <a:ext cx="4724400" cy="1069975"/>
            <a:chOff x="2544" y="1956"/>
            <a:chExt cx="2976" cy="674"/>
          </a:xfrm>
        </p:grpSpPr>
        <p:sp>
          <p:nvSpPr>
            <p:cNvPr id="35852" name="Text Box 8">
              <a:extLst>
                <a:ext uri="{FF2B5EF4-FFF2-40B4-BE49-F238E27FC236}">
                  <a16:creationId xmlns:a16="http://schemas.microsoft.com/office/drawing/2014/main" id="{43C84A08-1494-47C1-B2E7-6907F2534431}"/>
                </a:ext>
              </a:extLst>
            </p:cNvPr>
            <p:cNvSpPr txBox="1">
              <a:spLocks noChangeArrowheads="1"/>
            </p:cNvSpPr>
            <p:nvPr/>
          </p:nvSpPr>
          <p:spPr bwMode="auto">
            <a:xfrm>
              <a:off x="4176" y="2112"/>
              <a:ext cx="134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sz="2400" b="1">
                  <a:solidFill>
                    <a:srgbClr val="FF3300"/>
                  </a:solidFill>
                  <a:latin typeface="Arial" panose="020B0604020202020204" pitchFamily="34" charset="0"/>
                </a:rPr>
                <a:t>sulcus lateralis</a:t>
              </a:r>
              <a:endParaRPr lang="en-US" altLang="sr-Latn-RS" sz="2400" b="1">
                <a:solidFill>
                  <a:srgbClr val="FF3300"/>
                </a:solidFill>
                <a:latin typeface="Arial" panose="020B0604020202020204" pitchFamily="34" charset="0"/>
              </a:endParaRPr>
            </a:p>
          </p:txBody>
        </p:sp>
        <p:sp>
          <p:nvSpPr>
            <p:cNvPr id="35853" name="Freeform 9">
              <a:extLst>
                <a:ext uri="{FF2B5EF4-FFF2-40B4-BE49-F238E27FC236}">
                  <a16:creationId xmlns:a16="http://schemas.microsoft.com/office/drawing/2014/main" id="{E53FE234-AE37-4C4F-99EC-24DC8C54B789}"/>
                </a:ext>
              </a:extLst>
            </p:cNvPr>
            <p:cNvSpPr>
              <a:spLocks/>
            </p:cNvSpPr>
            <p:nvPr/>
          </p:nvSpPr>
          <p:spPr bwMode="auto">
            <a:xfrm>
              <a:off x="2544" y="1956"/>
              <a:ext cx="619" cy="300"/>
            </a:xfrm>
            <a:custGeom>
              <a:avLst/>
              <a:gdLst>
                <a:gd name="T0" fmla="*/ 619 w 619"/>
                <a:gd name="T1" fmla="*/ 300 h 300"/>
                <a:gd name="T2" fmla="*/ 585 w 619"/>
                <a:gd name="T3" fmla="*/ 291 h 300"/>
                <a:gd name="T4" fmla="*/ 517 w 619"/>
                <a:gd name="T5" fmla="*/ 131 h 300"/>
                <a:gd name="T6" fmla="*/ 314 w 619"/>
                <a:gd name="T7" fmla="*/ 122 h 300"/>
                <a:gd name="T8" fmla="*/ 229 w 619"/>
                <a:gd name="T9" fmla="*/ 97 h 300"/>
                <a:gd name="T10" fmla="*/ 178 w 619"/>
                <a:gd name="T11" fmla="*/ 80 h 300"/>
                <a:gd name="T12" fmla="*/ 68 w 619"/>
                <a:gd name="T13" fmla="*/ 20 h 300"/>
                <a:gd name="T14" fmla="*/ 43 w 619"/>
                <a:gd name="T15" fmla="*/ 3 h 300"/>
                <a:gd name="T16" fmla="*/ 0 w 619"/>
                <a:gd name="T17" fmla="*/ 3 h 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9"/>
                <a:gd name="T28" fmla="*/ 0 h 300"/>
                <a:gd name="T29" fmla="*/ 619 w 619"/>
                <a:gd name="T30" fmla="*/ 300 h 3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9" h="300">
                  <a:moveTo>
                    <a:pt x="619" y="300"/>
                  </a:moveTo>
                  <a:cubicBezTo>
                    <a:pt x="608" y="297"/>
                    <a:pt x="594" y="298"/>
                    <a:pt x="585" y="291"/>
                  </a:cubicBezTo>
                  <a:cubicBezTo>
                    <a:pt x="555" y="268"/>
                    <a:pt x="586" y="136"/>
                    <a:pt x="517" y="131"/>
                  </a:cubicBezTo>
                  <a:cubicBezTo>
                    <a:pt x="449" y="126"/>
                    <a:pt x="382" y="125"/>
                    <a:pt x="314" y="122"/>
                  </a:cubicBezTo>
                  <a:cubicBezTo>
                    <a:pt x="286" y="113"/>
                    <a:pt x="257" y="105"/>
                    <a:pt x="229" y="97"/>
                  </a:cubicBezTo>
                  <a:cubicBezTo>
                    <a:pt x="212" y="92"/>
                    <a:pt x="178" y="80"/>
                    <a:pt x="178" y="80"/>
                  </a:cubicBezTo>
                  <a:cubicBezTo>
                    <a:pt x="138" y="53"/>
                    <a:pt x="108" y="43"/>
                    <a:pt x="68" y="20"/>
                  </a:cubicBezTo>
                  <a:cubicBezTo>
                    <a:pt x="59" y="15"/>
                    <a:pt x="53" y="5"/>
                    <a:pt x="43" y="3"/>
                  </a:cubicBezTo>
                  <a:cubicBezTo>
                    <a:pt x="29" y="0"/>
                    <a:pt x="14" y="3"/>
                    <a:pt x="0" y="3"/>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 name="Group 10">
            <a:extLst>
              <a:ext uri="{FF2B5EF4-FFF2-40B4-BE49-F238E27FC236}">
                <a16:creationId xmlns:a16="http://schemas.microsoft.com/office/drawing/2014/main" id="{F8CD4BC4-C9AD-4DC0-BE31-B17DA316B294}"/>
              </a:ext>
            </a:extLst>
          </p:cNvPr>
          <p:cNvGrpSpPr>
            <a:grpSpLocks/>
          </p:cNvGrpSpPr>
          <p:nvPr/>
        </p:nvGrpSpPr>
        <p:grpSpPr bwMode="auto">
          <a:xfrm>
            <a:off x="539750" y="3141663"/>
            <a:ext cx="7239000" cy="2909887"/>
            <a:chOff x="336" y="1584"/>
            <a:chExt cx="4560" cy="1833"/>
          </a:xfrm>
        </p:grpSpPr>
        <p:sp>
          <p:nvSpPr>
            <p:cNvPr id="35848" name="Freeform 11">
              <a:extLst>
                <a:ext uri="{FF2B5EF4-FFF2-40B4-BE49-F238E27FC236}">
                  <a16:creationId xmlns:a16="http://schemas.microsoft.com/office/drawing/2014/main" id="{95530AB6-A556-4185-8CD8-32CDC2B9681C}"/>
                </a:ext>
              </a:extLst>
            </p:cNvPr>
            <p:cNvSpPr>
              <a:spLocks/>
            </p:cNvSpPr>
            <p:nvPr/>
          </p:nvSpPr>
          <p:spPr bwMode="auto">
            <a:xfrm>
              <a:off x="1872" y="1584"/>
              <a:ext cx="107" cy="279"/>
            </a:xfrm>
            <a:custGeom>
              <a:avLst/>
              <a:gdLst>
                <a:gd name="T0" fmla="*/ 1 w 107"/>
                <a:gd name="T1" fmla="*/ 0 h 279"/>
                <a:gd name="T2" fmla="*/ 10 w 107"/>
                <a:gd name="T3" fmla="*/ 101 h 279"/>
                <a:gd name="T4" fmla="*/ 18 w 107"/>
                <a:gd name="T5" fmla="*/ 178 h 279"/>
                <a:gd name="T6" fmla="*/ 95 w 107"/>
                <a:gd name="T7" fmla="*/ 186 h 279"/>
                <a:gd name="T8" fmla="*/ 103 w 107"/>
                <a:gd name="T9" fmla="*/ 279 h 279"/>
                <a:gd name="T10" fmla="*/ 0 60000 65536"/>
                <a:gd name="T11" fmla="*/ 0 60000 65536"/>
                <a:gd name="T12" fmla="*/ 0 60000 65536"/>
                <a:gd name="T13" fmla="*/ 0 60000 65536"/>
                <a:gd name="T14" fmla="*/ 0 60000 65536"/>
                <a:gd name="T15" fmla="*/ 0 w 107"/>
                <a:gd name="T16" fmla="*/ 0 h 279"/>
                <a:gd name="T17" fmla="*/ 107 w 107"/>
                <a:gd name="T18" fmla="*/ 279 h 279"/>
              </a:gdLst>
              <a:ahLst/>
              <a:cxnLst>
                <a:cxn ang="T10">
                  <a:pos x="T0" y="T1"/>
                </a:cxn>
                <a:cxn ang="T11">
                  <a:pos x="T2" y="T3"/>
                </a:cxn>
                <a:cxn ang="T12">
                  <a:pos x="T4" y="T5"/>
                </a:cxn>
                <a:cxn ang="T13">
                  <a:pos x="T6" y="T7"/>
                </a:cxn>
                <a:cxn ang="T14">
                  <a:pos x="T8" y="T9"/>
                </a:cxn>
              </a:cxnLst>
              <a:rect l="T15" t="T16" r="T17" b="T18"/>
              <a:pathLst>
                <a:path w="107" h="279">
                  <a:moveTo>
                    <a:pt x="1" y="0"/>
                  </a:moveTo>
                  <a:cubicBezTo>
                    <a:pt x="15" y="40"/>
                    <a:pt x="18" y="59"/>
                    <a:pt x="10" y="101"/>
                  </a:cubicBezTo>
                  <a:cubicBezTo>
                    <a:pt x="13" y="127"/>
                    <a:pt x="0" y="160"/>
                    <a:pt x="18" y="178"/>
                  </a:cubicBezTo>
                  <a:cubicBezTo>
                    <a:pt x="36" y="196"/>
                    <a:pt x="71" y="177"/>
                    <a:pt x="95" y="186"/>
                  </a:cubicBezTo>
                  <a:cubicBezTo>
                    <a:pt x="107" y="191"/>
                    <a:pt x="103" y="254"/>
                    <a:pt x="103" y="279"/>
                  </a:cubicBezTo>
                </a:path>
              </a:pathLst>
            </a:custGeom>
            <a:noFill/>
            <a:ln w="57150">
              <a:solidFill>
                <a:srgbClr val="00CC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49" name="Freeform 12">
              <a:extLst>
                <a:ext uri="{FF2B5EF4-FFF2-40B4-BE49-F238E27FC236}">
                  <a16:creationId xmlns:a16="http://schemas.microsoft.com/office/drawing/2014/main" id="{70A8C499-6822-49E2-98C9-3DAD7B581E09}"/>
                </a:ext>
              </a:extLst>
            </p:cNvPr>
            <p:cNvSpPr>
              <a:spLocks/>
            </p:cNvSpPr>
            <p:nvPr/>
          </p:nvSpPr>
          <p:spPr bwMode="auto">
            <a:xfrm>
              <a:off x="1948" y="1872"/>
              <a:ext cx="104" cy="508"/>
            </a:xfrm>
            <a:custGeom>
              <a:avLst/>
              <a:gdLst>
                <a:gd name="T0" fmla="*/ 26 w 104"/>
                <a:gd name="T1" fmla="*/ 0 h 508"/>
                <a:gd name="T2" fmla="*/ 34 w 104"/>
                <a:gd name="T3" fmla="*/ 59 h 508"/>
                <a:gd name="T4" fmla="*/ 68 w 104"/>
                <a:gd name="T5" fmla="*/ 110 h 508"/>
                <a:gd name="T6" fmla="*/ 102 w 104"/>
                <a:gd name="T7" fmla="*/ 186 h 508"/>
                <a:gd name="T8" fmla="*/ 93 w 104"/>
                <a:gd name="T9" fmla="*/ 228 h 508"/>
                <a:gd name="T10" fmla="*/ 68 w 104"/>
                <a:gd name="T11" fmla="*/ 254 h 508"/>
                <a:gd name="T12" fmla="*/ 9 w 104"/>
                <a:gd name="T13" fmla="*/ 432 h 508"/>
                <a:gd name="T14" fmla="*/ 0 w 104"/>
                <a:gd name="T15" fmla="*/ 457 h 508"/>
                <a:gd name="T16" fmla="*/ 9 w 104"/>
                <a:gd name="T17" fmla="*/ 508 h 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508"/>
                <a:gd name="T29" fmla="*/ 104 w 104"/>
                <a:gd name="T30" fmla="*/ 508 h 5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508">
                  <a:moveTo>
                    <a:pt x="26" y="0"/>
                  </a:moveTo>
                  <a:cubicBezTo>
                    <a:pt x="29" y="20"/>
                    <a:pt x="27" y="40"/>
                    <a:pt x="34" y="59"/>
                  </a:cubicBezTo>
                  <a:cubicBezTo>
                    <a:pt x="41" y="78"/>
                    <a:pt x="68" y="110"/>
                    <a:pt x="68" y="110"/>
                  </a:cubicBezTo>
                  <a:cubicBezTo>
                    <a:pt x="88" y="171"/>
                    <a:pt x="75" y="146"/>
                    <a:pt x="102" y="186"/>
                  </a:cubicBezTo>
                  <a:cubicBezTo>
                    <a:pt x="99" y="200"/>
                    <a:pt x="99" y="215"/>
                    <a:pt x="93" y="228"/>
                  </a:cubicBezTo>
                  <a:cubicBezTo>
                    <a:pt x="88" y="239"/>
                    <a:pt x="70" y="242"/>
                    <a:pt x="68" y="254"/>
                  </a:cubicBezTo>
                  <a:cubicBezTo>
                    <a:pt x="29" y="466"/>
                    <a:pt x="104" y="368"/>
                    <a:pt x="9" y="432"/>
                  </a:cubicBezTo>
                  <a:cubicBezTo>
                    <a:pt x="6" y="440"/>
                    <a:pt x="0" y="448"/>
                    <a:pt x="0" y="457"/>
                  </a:cubicBezTo>
                  <a:cubicBezTo>
                    <a:pt x="0" y="474"/>
                    <a:pt x="9" y="508"/>
                    <a:pt x="9" y="508"/>
                  </a:cubicBezTo>
                </a:path>
              </a:pathLst>
            </a:custGeom>
            <a:noFill/>
            <a:ln w="57150">
              <a:solidFill>
                <a:srgbClr val="00CC99"/>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0" name="Text Box 13">
              <a:extLst>
                <a:ext uri="{FF2B5EF4-FFF2-40B4-BE49-F238E27FC236}">
                  <a16:creationId xmlns:a16="http://schemas.microsoft.com/office/drawing/2014/main" id="{E017C8A6-F46E-47CD-9236-E71159E6DB9D}"/>
                </a:ext>
              </a:extLst>
            </p:cNvPr>
            <p:cNvSpPr txBox="1">
              <a:spLocks noChangeArrowheads="1"/>
            </p:cNvSpPr>
            <p:nvPr/>
          </p:nvSpPr>
          <p:spPr bwMode="auto">
            <a:xfrm>
              <a:off x="960" y="3186"/>
              <a:ext cx="39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b="1">
                <a:latin typeface="Arial" panose="020B0604020202020204" pitchFamily="34" charset="0"/>
              </a:endParaRPr>
            </a:p>
          </p:txBody>
        </p:sp>
        <p:sp>
          <p:nvSpPr>
            <p:cNvPr id="35851" name="Text Box 14">
              <a:extLst>
                <a:ext uri="{FF2B5EF4-FFF2-40B4-BE49-F238E27FC236}">
                  <a16:creationId xmlns:a16="http://schemas.microsoft.com/office/drawing/2014/main" id="{C56D57AE-C592-4740-8E81-7250ED06727F}"/>
                </a:ext>
              </a:extLst>
            </p:cNvPr>
            <p:cNvSpPr txBox="1">
              <a:spLocks noChangeArrowheads="1"/>
            </p:cNvSpPr>
            <p:nvPr/>
          </p:nvSpPr>
          <p:spPr bwMode="auto">
            <a:xfrm>
              <a:off x="336" y="1584"/>
              <a:ext cx="115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en-US" altLang="sr-Latn-RS" sz="2000" b="1">
                  <a:latin typeface="Verdana" panose="020B0604030504040204" pitchFamily="34" charset="0"/>
                  <a:cs typeface="Times New Roman" panose="02020603050405020304" pitchFamily="18" charset="0"/>
                </a:rPr>
                <a:t>sulcus</a:t>
              </a:r>
              <a:endParaRPr lang="en-US" altLang="sr-Latn-RS" sz="2000" b="1">
                <a:latin typeface="Arial" panose="020B0604020202020204" pitchFamily="34" charset="0"/>
              </a:endParaRPr>
            </a:p>
            <a:p>
              <a:pPr algn="ctr" eaLnBrk="1" hangingPunct="1">
                <a:spcBef>
                  <a:spcPct val="0"/>
                </a:spcBef>
                <a:buSzTx/>
                <a:buFontTx/>
                <a:buNone/>
              </a:pPr>
              <a:r>
                <a:rPr lang="sr-Latn-CS" altLang="sr-Latn-RS" sz="2000" b="1">
                  <a:latin typeface="Verdana" panose="020B0604030504040204" pitchFamily="34" charset="0"/>
                  <a:cs typeface="Times New Roman" panose="02020603050405020304" pitchFamily="18" charset="0"/>
                </a:rPr>
                <a:t>p</a:t>
              </a:r>
              <a:r>
                <a:rPr lang="en-US" altLang="sr-Latn-RS" sz="2000" b="1">
                  <a:latin typeface="Verdana" panose="020B0604030504040204" pitchFamily="34" charset="0"/>
                  <a:cs typeface="Times New Roman" panose="02020603050405020304" pitchFamily="18" charset="0"/>
                </a:rPr>
                <a:t>arieto-occipital</a:t>
              </a:r>
              <a:r>
                <a:rPr lang="sr-Latn-CS" altLang="sr-Latn-RS" sz="2000" b="1">
                  <a:latin typeface="Verdana" panose="020B0604030504040204" pitchFamily="34" charset="0"/>
                  <a:cs typeface="Times New Roman" panose="02020603050405020304" pitchFamily="18" charset="0"/>
                </a:rPr>
                <a:t>is</a:t>
              </a:r>
            </a:p>
            <a:p>
              <a:pPr algn="ctr" eaLnBrk="1" hangingPunct="1">
                <a:spcBef>
                  <a:spcPct val="0"/>
                </a:spcBef>
                <a:buSzTx/>
                <a:buFontTx/>
                <a:buNone/>
              </a:pPr>
              <a:r>
                <a:rPr lang="sr-Latn-CS" altLang="sr-Latn-RS" sz="2000" b="1">
                  <a:latin typeface="Verdana" panose="020B0604030504040204" pitchFamily="34" charset="0"/>
                  <a:cs typeface="Times New Roman" panose="02020603050405020304" pitchFamily="18" charset="0"/>
                </a:rPr>
                <a:t>*</a:t>
              </a:r>
              <a:r>
                <a:rPr lang="sr-Latn-CS" altLang="sr-Latn-RS" sz="1600" b="1">
                  <a:latin typeface="Verdana" panose="020B0604030504040204" pitchFamily="34" charset="0"/>
                  <a:cs typeface="Times New Roman" panose="02020603050405020304" pitchFamily="18" charset="0"/>
                </a:rPr>
                <a:t>imaginarni</a:t>
              </a:r>
              <a:endParaRPr lang="en-US" altLang="sr-Latn-RS" sz="1600" b="1">
                <a:latin typeface="Verdana" panose="020B0604030504040204" pitchFamily="34" charset="0"/>
                <a:cs typeface="Times New Roman" panose="02020603050405020304" pitchFamily="18" charset="0"/>
              </a:endParaRPr>
            </a:p>
          </p:txBody>
        </p:sp>
      </p:grpSp>
      <p:sp>
        <p:nvSpPr>
          <p:cNvPr id="832527" name="Freeform 15">
            <a:extLst>
              <a:ext uri="{FF2B5EF4-FFF2-40B4-BE49-F238E27FC236}">
                <a16:creationId xmlns:a16="http://schemas.microsoft.com/office/drawing/2014/main" id="{72AD69AA-C200-46BA-B81F-1F8DF3CA0FB6}"/>
              </a:ext>
            </a:extLst>
          </p:cNvPr>
          <p:cNvSpPr>
            <a:spLocks/>
          </p:cNvSpPr>
          <p:nvPr/>
        </p:nvSpPr>
        <p:spPr bwMode="auto">
          <a:xfrm>
            <a:off x="3643313" y="3644900"/>
            <a:ext cx="595312" cy="187325"/>
          </a:xfrm>
          <a:custGeom>
            <a:avLst/>
            <a:gdLst>
              <a:gd name="T0" fmla="*/ 2147483646 w 375"/>
              <a:gd name="T1" fmla="*/ 2147483646 h 118"/>
              <a:gd name="T2" fmla="*/ 0 w 375"/>
              <a:gd name="T3" fmla="*/ 2147483646 h 118"/>
              <a:gd name="T4" fmla="*/ 2147483646 w 375"/>
              <a:gd name="T5" fmla="*/ 0 h 118"/>
              <a:gd name="T6" fmla="*/ 0 60000 65536"/>
              <a:gd name="T7" fmla="*/ 0 60000 65536"/>
              <a:gd name="T8" fmla="*/ 0 60000 65536"/>
              <a:gd name="T9" fmla="*/ 0 w 375"/>
              <a:gd name="T10" fmla="*/ 0 h 118"/>
              <a:gd name="T11" fmla="*/ 375 w 375"/>
              <a:gd name="T12" fmla="*/ 118 h 118"/>
            </a:gdLst>
            <a:ahLst/>
            <a:cxnLst>
              <a:cxn ang="T6">
                <a:pos x="T0" y="T1"/>
              </a:cxn>
              <a:cxn ang="T7">
                <a:pos x="T2" y="T3"/>
              </a:cxn>
              <a:cxn ang="T8">
                <a:pos x="T4" y="T5"/>
              </a:cxn>
            </a:cxnLst>
            <a:rect l="T9" t="T10" r="T11" b="T12"/>
            <a:pathLst>
              <a:path w="375" h="118">
                <a:moveTo>
                  <a:pt x="375" y="118"/>
                </a:moveTo>
                <a:cubicBezTo>
                  <a:pt x="298" y="41"/>
                  <a:pt x="84" y="45"/>
                  <a:pt x="0" y="45"/>
                </a:cubicBezTo>
                <a:lnTo>
                  <a:pt x="86" y="0"/>
                </a:lnTo>
              </a:path>
            </a:pathLst>
          </a:cu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2"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832527"/>
                                        </p:tgtEl>
                                        <p:attrNameLst>
                                          <p:attrName>style.visibility</p:attrName>
                                        </p:attrNameLst>
                                      </p:cBhvr>
                                      <p:to>
                                        <p:strVal val="visible"/>
                                      </p:to>
                                    </p:set>
                                    <p:anim calcmode="lin" valueType="num">
                                      <p:cBhvr additive="base">
                                        <p:cTn id="22" dur="500" fill="hold"/>
                                        <p:tgtEl>
                                          <p:spTgt spid="832527"/>
                                        </p:tgtEl>
                                        <p:attrNameLst>
                                          <p:attrName>ppt_x</p:attrName>
                                        </p:attrNameLst>
                                      </p:cBhvr>
                                      <p:tavLst>
                                        <p:tav tm="0">
                                          <p:val>
                                            <p:strVal val="1+#ppt_w/2"/>
                                          </p:val>
                                        </p:tav>
                                        <p:tav tm="100000">
                                          <p:val>
                                            <p:strVal val="#ppt_x"/>
                                          </p:val>
                                        </p:tav>
                                      </p:tavLst>
                                    </p:anim>
                                    <p:anim calcmode="lin" valueType="num">
                                      <p:cBhvr additive="base">
                                        <p:cTn id="23" dur="500" fill="hold"/>
                                        <p:tgtEl>
                                          <p:spTgt spid="8325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FF751A2-A5B2-4DDB-95DE-7F11CF4C1C37}"/>
              </a:ext>
            </a:extLst>
          </p:cNvPr>
          <p:cNvSpPr>
            <a:spLocks noGrp="1" noChangeArrowheads="1"/>
          </p:cNvSpPr>
          <p:nvPr>
            <p:ph type="title"/>
          </p:nvPr>
        </p:nvSpPr>
        <p:spPr/>
        <p:txBody>
          <a:bodyPr>
            <a:normAutofit fontScale="90000"/>
          </a:bodyPr>
          <a:lstStyle/>
          <a:p>
            <a:pPr eaLnBrk="1" hangingPunct="1"/>
            <a:r>
              <a:rPr lang="sr-Cyrl-CS" altLang="sr-Latn-RS" b="0"/>
              <a:t>Режњеви великог мозга</a:t>
            </a:r>
            <a:br>
              <a:rPr lang="en-US" altLang="sr-Latn-RS" b="0"/>
            </a:br>
            <a:endParaRPr lang="en-US" altLang="sr-Latn-RS" b="0"/>
          </a:p>
        </p:txBody>
      </p:sp>
      <p:pic>
        <p:nvPicPr>
          <p:cNvPr id="36867" name="Picture 3" descr="LeftHemisphere">
            <a:extLst>
              <a:ext uri="{FF2B5EF4-FFF2-40B4-BE49-F238E27FC236}">
                <a16:creationId xmlns:a16="http://schemas.microsoft.com/office/drawing/2014/main" id="{367F9774-66ED-4DFF-B883-BA74CE605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447800"/>
            <a:ext cx="6623050" cy="51800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6868" name="Line 4">
            <a:extLst>
              <a:ext uri="{FF2B5EF4-FFF2-40B4-BE49-F238E27FC236}">
                <a16:creationId xmlns:a16="http://schemas.microsoft.com/office/drawing/2014/main" id="{5A2C144D-17BA-4D57-BA4C-86805BEB8E77}"/>
              </a:ext>
            </a:extLst>
          </p:cNvPr>
          <p:cNvSpPr>
            <a:spLocks noChangeShapeType="1"/>
          </p:cNvSpPr>
          <p:nvPr/>
        </p:nvSpPr>
        <p:spPr bwMode="auto">
          <a:xfrm flipV="1">
            <a:off x="3429000" y="4286250"/>
            <a:ext cx="1100138" cy="1581150"/>
          </a:xfrm>
          <a:prstGeom prst="line">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6869" name="Line 5">
            <a:extLst>
              <a:ext uri="{FF2B5EF4-FFF2-40B4-BE49-F238E27FC236}">
                <a16:creationId xmlns:a16="http://schemas.microsoft.com/office/drawing/2014/main" id="{9FEC578E-AE51-47D3-B10E-559EAB4BAA67}"/>
              </a:ext>
            </a:extLst>
          </p:cNvPr>
          <p:cNvSpPr>
            <a:spLocks noChangeShapeType="1"/>
          </p:cNvSpPr>
          <p:nvPr/>
        </p:nvSpPr>
        <p:spPr bwMode="auto">
          <a:xfrm>
            <a:off x="3505200" y="1831975"/>
            <a:ext cx="838200" cy="1289050"/>
          </a:xfrm>
          <a:prstGeom prst="line">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6870" name="Text Box 6">
            <a:extLst>
              <a:ext uri="{FF2B5EF4-FFF2-40B4-BE49-F238E27FC236}">
                <a16:creationId xmlns:a16="http://schemas.microsoft.com/office/drawing/2014/main" id="{108D4DED-C6F1-496D-A9FD-AC05D25243DE}"/>
              </a:ext>
            </a:extLst>
          </p:cNvPr>
          <p:cNvSpPr txBox="1">
            <a:spLocks noChangeArrowheads="1"/>
          </p:cNvSpPr>
          <p:nvPr/>
        </p:nvSpPr>
        <p:spPr bwMode="auto">
          <a:xfrm>
            <a:off x="2727325" y="1555750"/>
            <a:ext cx="2420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b="1">
                <a:solidFill>
                  <a:schemeClr val="tx2"/>
                </a:solidFill>
              </a:rPr>
              <a:t>Sulcus</a:t>
            </a:r>
            <a:r>
              <a:rPr lang="sr-Cyrl-CS" altLang="sr-Latn-RS" sz="2000" b="1">
                <a:solidFill>
                  <a:schemeClr val="tx2"/>
                </a:solidFill>
              </a:rPr>
              <a:t> </a:t>
            </a:r>
            <a:r>
              <a:rPr lang="en-US" altLang="sr-Latn-RS" sz="2000" b="1">
                <a:solidFill>
                  <a:schemeClr val="tx2"/>
                </a:solidFill>
              </a:rPr>
              <a:t>central</a:t>
            </a:r>
            <a:r>
              <a:rPr lang="sr-Latn-CS" altLang="sr-Latn-RS" sz="2000" b="1">
                <a:solidFill>
                  <a:schemeClr val="tx2"/>
                </a:solidFill>
              </a:rPr>
              <a:t>is</a:t>
            </a:r>
            <a:endParaRPr lang="en-US" altLang="sr-Latn-RS" sz="2000" b="1">
              <a:solidFill>
                <a:schemeClr val="tx2"/>
              </a:solidFill>
            </a:endParaRPr>
          </a:p>
        </p:txBody>
      </p:sp>
      <p:sp>
        <p:nvSpPr>
          <p:cNvPr id="36871" name="Text Box 7">
            <a:extLst>
              <a:ext uri="{FF2B5EF4-FFF2-40B4-BE49-F238E27FC236}">
                <a16:creationId xmlns:a16="http://schemas.microsoft.com/office/drawing/2014/main" id="{9FDCD90C-FEF0-41A7-8B46-95CAF7AB91D6}"/>
              </a:ext>
            </a:extLst>
          </p:cNvPr>
          <p:cNvSpPr txBox="1">
            <a:spLocks noChangeArrowheads="1"/>
          </p:cNvSpPr>
          <p:nvPr/>
        </p:nvSpPr>
        <p:spPr bwMode="auto">
          <a:xfrm>
            <a:off x="2117725" y="5732463"/>
            <a:ext cx="2114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2000" b="1">
                <a:solidFill>
                  <a:srgbClr val="FF3300"/>
                </a:solidFill>
              </a:rPr>
              <a:t>sulcus lateralis </a:t>
            </a:r>
          </a:p>
          <a:p>
            <a:pPr eaLnBrk="1" hangingPunct="1">
              <a:spcBef>
                <a:spcPct val="0"/>
              </a:spcBef>
              <a:buSzTx/>
              <a:buFontTx/>
              <a:buNone/>
            </a:pPr>
            <a:r>
              <a:rPr lang="en-US" altLang="sr-Latn-RS" sz="2000" b="1">
                <a:solidFill>
                  <a:srgbClr val="FF3300"/>
                </a:solidFill>
              </a:rPr>
              <a:t>Sylvi</a:t>
            </a:r>
            <a:r>
              <a:rPr lang="sr-Latn-CS" altLang="sr-Latn-RS" sz="2000" b="1">
                <a:solidFill>
                  <a:srgbClr val="FF3300"/>
                </a:solidFill>
              </a:rPr>
              <a:t>i</a:t>
            </a:r>
            <a:endParaRPr lang="en-US" altLang="sr-Latn-RS" sz="2000" b="1">
              <a:solidFill>
                <a:srgbClr val="FF3300"/>
              </a:solidFill>
            </a:endParaRPr>
          </a:p>
        </p:txBody>
      </p:sp>
      <p:sp>
        <p:nvSpPr>
          <p:cNvPr id="36872" name="Freeform 8">
            <a:extLst>
              <a:ext uri="{FF2B5EF4-FFF2-40B4-BE49-F238E27FC236}">
                <a16:creationId xmlns:a16="http://schemas.microsoft.com/office/drawing/2014/main" id="{DBB27612-0CDB-4A46-829E-AEFB91A07561}"/>
              </a:ext>
            </a:extLst>
          </p:cNvPr>
          <p:cNvSpPr>
            <a:spLocks/>
          </p:cNvSpPr>
          <p:nvPr/>
        </p:nvSpPr>
        <p:spPr bwMode="auto">
          <a:xfrm>
            <a:off x="3924300" y="2276475"/>
            <a:ext cx="850900" cy="1981200"/>
          </a:xfrm>
          <a:custGeom>
            <a:avLst/>
            <a:gdLst>
              <a:gd name="T0" fmla="*/ 2147483646 w 536"/>
              <a:gd name="T1" fmla="*/ 0 h 1248"/>
              <a:gd name="T2" fmla="*/ 2147483646 w 536"/>
              <a:gd name="T3" fmla="*/ 2147483646 h 1248"/>
              <a:gd name="T4" fmla="*/ 2147483646 w 536"/>
              <a:gd name="T5" fmla="*/ 2147483646 h 1248"/>
              <a:gd name="T6" fmla="*/ 2147483646 w 536"/>
              <a:gd name="T7" fmla="*/ 2147483646 h 1248"/>
              <a:gd name="T8" fmla="*/ 2147483646 w 536"/>
              <a:gd name="T9" fmla="*/ 2147483646 h 1248"/>
              <a:gd name="T10" fmla="*/ 2147483646 w 536"/>
              <a:gd name="T11" fmla="*/ 2147483646 h 1248"/>
              <a:gd name="T12" fmla="*/ 2147483646 w 536"/>
              <a:gd name="T13" fmla="*/ 2147483646 h 1248"/>
              <a:gd name="T14" fmla="*/ 2147483646 w 536"/>
              <a:gd name="T15" fmla="*/ 2147483646 h 1248"/>
              <a:gd name="T16" fmla="*/ 2147483646 w 536"/>
              <a:gd name="T17" fmla="*/ 2147483646 h 1248"/>
              <a:gd name="T18" fmla="*/ 2147483646 w 536"/>
              <a:gd name="T19" fmla="*/ 2147483646 h 1248"/>
              <a:gd name="T20" fmla="*/ 2147483646 w 536"/>
              <a:gd name="T21" fmla="*/ 2147483646 h 1248"/>
              <a:gd name="T22" fmla="*/ 2147483646 w 536"/>
              <a:gd name="T23" fmla="*/ 2147483646 h 1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6"/>
              <a:gd name="T37" fmla="*/ 0 h 1248"/>
              <a:gd name="T38" fmla="*/ 536 w 536"/>
              <a:gd name="T39" fmla="*/ 1248 h 1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6" h="1248">
                <a:moveTo>
                  <a:pt x="536" y="0"/>
                </a:moveTo>
                <a:cubicBezTo>
                  <a:pt x="472" y="64"/>
                  <a:pt x="408" y="128"/>
                  <a:pt x="392" y="192"/>
                </a:cubicBezTo>
                <a:cubicBezTo>
                  <a:pt x="376" y="256"/>
                  <a:pt x="464" y="336"/>
                  <a:pt x="440" y="384"/>
                </a:cubicBezTo>
                <a:cubicBezTo>
                  <a:pt x="416" y="432"/>
                  <a:pt x="288" y="456"/>
                  <a:pt x="248" y="480"/>
                </a:cubicBezTo>
                <a:cubicBezTo>
                  <a:pt x="208" y="504"/>
                  <a:pt x="216" y="504"/>
                  <a:pt x="200" y="528"/>
                </a:cubicBezTo>
                <a:cubicBezTo>
                  <a:pt x="184" y="552"/>
                  <a:pt x="160" y="560"/>
                  <a:pt x="152" y="624"/>
                </a:cubicBezTo>
                <a:cubicBezTo>
                  <a:pt x="144" y="688"/>
                  <a:pt x="152" y="840"/>
                  <a:pt x="152" y="912"/>
                </a:cubicBezTo>
                <a:cubicBezTo>
                  <a:pt x="152" y="984"/>
                  <a:pt x="160" y="1024"/>
                  <a:pt x="152" y="1056"/>
                </a:cubicBezTo>
                <a:cubicBezTo>
                  <a:pt x="144" y="1088"/>
                  <a:pt x="128" y="1096"/>
                  <a:pt x="104" y="1104"/>
                </a:cubicBezTo>
                <a:cubicBezTo>
                  <a:pt x="80" y="1112"/>
                  <a:pt x="16" y="1096"/>
                  <a:pt x="8" y="1104"/>
                </a:cubicBezTo>
                <a:cubicBezTo>
                  <a:pt x="0" y="1112"/>
                  <a:pt x="40" y="1128"/>
                  <a:pt x="56" y="1152"/>
                </a:cubicBezTo>
                <a:cubicBezTo>
                  <a:pt x="72" y="1176"/>
                  <a:pt x="96" y="1232"/>
                  <a:pt x="104" y="1248"/>
                </a:cubicBezTo>
              </a:path>
            </a:pathLst>
          </a:custGeom>
          <a:noFill/>
          <a:ln w="57150">
            <a:solidFill>
              <a:srgbClr val="B5DEE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6873" name="Freeform 9">
            <a:extLst>
              <a:ext uri="{FF2B5EF4-FFF2-40B4-BE49-F238E27FC236}">
                <a16:creationId xmlns:a16="http://schemas.microsoft.com/office/drawing/2014/main" id="{CE46B5A8-F215-4EDC-838B-0F98A30350EB}"/>
              </a:ext>
            </a:extLst>
          </p:cNvPr>
          <p:cNvSpPr>
            <a:spLocks/>
          </p:cNvSpPr>
          <p:nvPr/>
        </p:nvSpPr>
        <p:spPr bwMode="auto">
          <a:xfrm>
            <a:off x="3581400" y="3505200"/>
            <a:ext cx="2286000" cy="1905000"/>
          </a:xfrm>
          <a:custGeom>
            <a:avLst/>
            <a:gdLst>
              <a:gd name="T0" fmla="*/ 0 w 1440"/>
              <a:gd name="T1" fmla="*/ 2147483646 h 1200"/>
              <a:gd name="T2" fmla="*/ 2147483646 w 1440"/>
              <a:gd name="T3" fmla="*/ 2147483646 h 1200"/>
              <a:gd name="T4" fmla="*/ 2147483646 w 1440"/>
              <a:gd name="T5" fmla="*/ 2147483646 h 1200"/>
              <a:gd name="T6" fmla="*/ 2147483646 w 1440"/>
              <a:gd name="T7" fmla="*/ 2147483646 h 1200"/>
              <a:gd name="T8" fmla="*/ 2147483646 w 1440"/>
              <a:gd name="T9" fmla="*/ 2147483646 h 1200"/>
              <a:gd name="T10" fmla="*/ 2147483646 w 1440"/>
              <a:gd name="T11" fmla="*/ 2147483646 h 1200"/>
              <a:gd name="T12" fmla="*/ 2147483646 w 1440"/>
              <a:gd name="T13" fmla="*/ 2147483646 h 1200"/>
              <a:gd name="T14" fmla="*/ 2147483646 w 1440"/>
              <a:gd name="T15" fmla="*/ 2147483646 h 1200"/>
              <a:gd name="T16" fmla="*/ 2147483646 w 1440"/>
              <a:gd name="T17" fmla="*/ 2147483646 h 1200"/>
              <a:gd name="T18" fmla="*/ 2147483646 w 1440"/>
              <a:gd name="T19" fmla="*/ 2147483646 h 1200"/>
              <a:gd name="T20" fmla="*/ 2147483646 w 1440"/>
              <a:gd name="T21" fmla="*/ 2147483646 h 1200"/>
              <a:gd name="T22" fmla="*/ 2147483646 w 1440"/>
              <a:gd name="T23" fmla="*/ 2147483646 h 1200"/>
              <a:gd name="T24" fmla="*/ 2147483646 w 1440"/>
              <a:gd name="T25" fmla="*/ 2147483646 h 1200"/>
              <a:gd name="T26" fmla="*/ 2147483646 w 1440"/>
              <a:gd name="T27" fmla="*/ 2147483646 h 1200"/>
              <a:gd name="T28" fmla="*/ 2147483646 w 1440"/>
              <a:gd name="T29" fmla="*/ 2147483646 h 1200"/>
              <a:gd name="T30" fmla="*/ 2147483646 w 1440"/>
              <a:gd name="T31" fmla="*/ 2147483646 h 1200"/>
              <a:gd name="T32" fmla="*/ 2147483646 w 1440"/>
              <a:gd name="T33" fmla="*/ 0 h 1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0"/>
              <a:gd name="T52" fmla="*/ 0 h 1200"/>
              <a:gd name="T53" fmla="*/ 1440 w 1440"/>
              <a:gd name="T54" fmla="*/ 1200 h 1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0" h="1200">
                <a:moveTo>
                  <a:pt x="0" y="1200"/>
                </a:moveTo>
                <a:cubicBezTo>
                  <a:pt x="20" y="1148"/>
                  <a:pt x="40" y="1096"/>
                  <a:pt x="48" y="1056"/>
                </a:cubicBezTo>
                <a:cubicBezTo>
                  <a:pt x="56" y="1016"/>
                  <a:pt x="40" y="1008"/>
                  <a:pt x="48" y="960"/>
                </a:cubicBezTo>
                <a:cubicBezTo>
                  <a:pt x="56" y="912"/>
                  <a:pt x="80" y="808"/>
                  <a:pt x="96" y="768"/>
                </a:cubicBezTo>
                <a:cubicBezTo>
                  <a:pt x="112" y="728"/>
                  <a:pt x="128" y="744"/>
                  <a:pt x="144" y="720"/>
                </a:cubicBezTo>
                <a:cubicBezTo>
                  <a:pt x="160" y="696"/>
                  <a:pt x="176" y="648"/>
                  <a:pt x="192" y="624"/>
                </a:cubicBezTo>
                <a:cubicBezTo>
                  <a:pt x="208" y="600"/>
                  <a:pt x="208" y="592"/>
                  <a:pt x="240" y="576"/>
                </a:cubicBezTo>
                <a:cubicBezTo>
                  <a:pt x="272" y="560"/>
                  <a:pt x="336" y="536"/>
                  <a:pt x="384" y="528"/>
                </a:cubicBezTo>
                <a:cubicBezTo>
                  <a:pt x="432" y="520"/>
                  <a:pt x="480" y="536"/>
                  <a:pt x="528" y="528"/>
                </a:cubicBezTo>
                <a:cubicBezTo>
                  <a:pt x="576" y="520"/>
                  <a:pt x="624" y="504"/>
                  <a:pt x="672" y="480"/>
                </a:cubicBezTo>
                <a:cubicBezTo>
                  <a:pt x="720" y="456"/>
                  <a:pt x="768" y="416"/>
                  <a:pt x="816" y="384"/>
                </a:cubicBezTo>
                <a:cubicBezTo>
                  <a:pt x="864" y="352"/>
                  <a:pt x="920" y="312"/>
                  <a:pt x="960" y="288"/>
                </a:cubicBezTo>
                <a:cubicBezTo>
                  <a:pt x="1000" y="264"/>
                  <a:pt x="1024" y="256"/>
                  <a:pt x="1056" y="240"/>
                </a:cubicBezTo>
                <a:cubicBezTo>
                  <a:pt x="1088" y="224"/>
                  <a:pt x="1120" y="200"/>
                  <a:pt x="1152" y="192"/>
                </a:cubicBezTo>
                <a:cubicBezTo>
                  <a:pt x="1184" y="184"/>
                  <a:pt x="1216" y="184"/>
                  <a:pt x="1248" y="192"/>
                </a:cubicBezTo>
                <a:cubicBezTo>
                  <a:pt x="1280" y="200"/>
                  <a:pt x="1312" y="272"/>
                  <a:pt x="1344" y="240"/>
                </a:cubicBezTo>
                <a:cubicBezTo>
                  <a:pt x="1376" y="208"/>
                  <a:pt x="1424" y="40"/>
                  <a:pt x="1440" y="0"/>
                </a:cubicBezTo>
              </a:path>
            </a:pathLst>
          </a:cu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8330" name="Text Box 10">
            <a:extLst>
              <a:ext uri="{FF2B5EF4-FFF2-40B4-BE49-F238E27FC236}">
                <a16:creationId xmlns:a16="http://schemas.microsoft.com/office/drawing/2014/main" id="{762AA1DD-0E4C-455F-A1E8-AD927ACA2B3A}"/>
              </a:ext>
            </a:extLst>
          </p:cNvPr>
          <p:cNvSpPr txBox="1">
            <a:spLocks noChangeArrowheads="1"/>
          </p:cNvSpPr>
          <p:nvPr/>
        </p:nvSpPr>
        <p:spPr bwMode="auto">
          <a:xfrm>
            <a:off x="2339975" y="3444875"/>
            <a:ext cx="15382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800" b="1">
                <a:solidFill>
                  <a:schemeClr val="tx2"/>
                </a:solidFill>
              </a:rPr>
              <a:t>чеони</a:t>
            </a:r>
          </a:p>
          <a:p>
            <a:pPr eaLnBrk="1" hangingPunct="1">
              <a:spcBef>
                <a:spcPct val="0"/>
              </a:spcBef>
              <a:buSzTx/>
              <a:buFontTx/>
              <a:buNone/>
            </a:pPr>
            <a:r>
              <a:rPr lang="sr-Cyrl-CS" altLang="sr-Latn-RS" sz="2800" b="1">
                <a:solidFill>
                  <a:schemeClr val="tx2"/>
                </a:solidFill>
              </a:rPr>
              <a:t>режањ</a:t>
            </a:r>
            <a:endParaRPr lang="en-US" altLang="sr-Latn-RS" sz="2800" b="1">
              <a:solidFill>
                <a:schemeClr val="tx2"/>
              </a:solidFill>
            </a:endParaRPr>
          </a:p>
        </p:txBody>
      </p:sp>
      <p:sp>
        <p:nvSpPr>
          <p:cNvPr id="568331" name="Text Box 11">
            <a:extLst>
              <a:ext uri="{FF2B5EF4-FFF2-40B4-BE49-F238E27FC236}">
                <a16:creationId xmlns:a16="http://schemas.microsoft.com/office/drawing/2014/main" id="{CB849592-87E6-4304-A915-50DFAE83F083}"/>
              </a:ext>
            </a:extLst>
          </p:cNvPr>
          <p:cNvSpPr txBox="1">
            <a:spLocks noChangeArrowheads="1"/>
          </p:cNvSpPr>
          <p:nvPr/>
        </p:nvSpPr>
        <p:spPr bwMode="auto">
          <a:xfrm>
            <a:off x="4859338" y="2636838"/>
            <a:ext cx="16065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800" b="1">
                <a:solidFill>
                  <a:schemeClr val="tx2"/>
                </a:solidFill>
              </a:rPr>
              <a:t>темени</a:t>
            </a:r>
          </a:p>
          <a:p>
            <a:pPr eaLnBrk="1" hangingPunct="1">
              <a:spcBef>
                <a:spcPct val="0"/>
              </a:spcBef>
              <a:buSzTx/>
              <a:buFontTx/>
              <a:buNone/>
            </a:pPr>
            <a:r>
              <a:rPr lang="sr-Cyrl-CS" altLang="sr-Latn-RS" sz="2800" b="1">
                <a:solidFill>
                  <a:schemeClr val="tx2"/>
                </a:solidFill>
              </a:rPr>
              <a:t>режањ</a:t>
            </a:r>
            <a:endParaRPr lang="en-US" altLang="sr-Latn-RS" sz="2800" b="1">
              <a:solidFill>
                <a:schemeClr val="tx2"/>
              </a:solidFill>
            </a:endParaRPr>
          </a:p>
        </p:txBody>
      </p:sp>
      <p:sp>
        <p:nvSpPr>
          <p:cNvPr id="568332" name="Text Box 12">
            <a:extLst>
              <a:ext uri="{FF2B5EF4-FFF2-40B4-BE49-F238E27FC236}">
                <a16:creationId xmlns:a16="http://schemas.microsoft.com/office/drawing/2014/main" id="{350F493C-0788-4FB1-A78B-7BB0DDDB3B32}"/>
              </a:ext>
            </a:extLst>
          </p:cNvPr>
          <p:cNvSpPr txBox="1">
            <a:spLocks noChangeArrowheads="1"/>
          </p:cNvSpPr>
          <p:nvPr/>
        </p:nvSpPr>
        <p:spPr bwMode="auto">
          <a:xfrm>
            <a:off x="4267200" y="4283075"/>
            <a:ext cx="20605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800" b="1">
                <a:solidFill>
                  <a:schemeClr val="tx2"/>
                </a:solidFill>
              </a:rPr>
              <a:t>слепоочни</a:t>
            </a:r>
          </a:p>
          <a:p>
            <a:pPr eaLnBrk="1" hangingPunct="1">
              <a:spcBef>
                <a:spcPct val="0"/>
              </a:spcBef>
              <a:buSzTx/>
              <a:buFontTx/>
              <a:buNone/>
            </a:pPr>
            <a:r>
              <a:rPr lang="sr-Cyrl-CS" altLang="sr-Latn-RS" sz="2800" b="1">
                <a:solidFill>
                  <a:schemeClr val="tx2"/>
                </a:solidFill>
              </a:rPr>
              <a:t>режањ</a:t>
            </a:r>
            <a:endParaRPr lang="en-US" altLang="sr-Latn-RS" sz="2800" b="1">
              <a:solidFill>
                <a:schemeClr val="tx2"/>
              </a:solidFill>
            </a:endParaRPr>
          </a:p>
        </p:txBody>
      </p:sp>
      <p:sp>
        <p:nvSpPr>
          <p:cNvPr id="36877" name="Rectangle 14">
            <a:extLst>
              <a:ext uri="{FF2B5EF4-FFF2-40B4-BE49-F238E27FC236}">
                <a16:creationId xmlns:a16="http://schemas.microsoft.com/office/drawing/2014/main" id="{C4E899EF-E0E4-4B6E-ABA5-741316AFE915}"/>
              </a:ext>
            </a:extLst>
          </p:cNvPr>
          <p:cNvSpPr>
            <a:spLocks noChangeArrowheads="1"/>
          </p:cNvSpPr>
          <p:nvPr/>
        </p:nvSpPr>
        <p:spPr bwMode="auto">
          <a:xfrm>
            <a:off x="7740650" y="1412875"/>
            <a:ext cx="576263" cy="51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36878" name="Text Box 15">
            <a:extLst>
              <a:ext uri="{FF2B5EF4-FFF2-40B4-BE49-F238E27FC236}">
                <a16:creationId xmlns:a16="http://schemas.microsoft.com/office/drawing/2014/main" id="{A44277CC-7DFE-44C9-BB9E-44B9AFCD5294}"/>
              </a:ext>
            </a:extLst>
          </p:cNvPr>
          <p:cNvSpPr txBox="1">
            <a:spLocks noChangeArrowheads="1"/>
          </p:cNvSpPr>
          <p:nvPr/>
        </p:nvSpPr>
        <p:spPr bwMode="auto">
          <a:xfrm>
            <a:off x="6372225" y="3789363"/>
            <a:ext cx="1871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endParaRPr lang="sr-Latn-RS" altLang="sr-Latn-RS" sz="1800">
              <a:solidFill>
                <a:schemeClr val="tx1"/>
              </a:solidFill>
            </a:endParaRPr>
          </a:p>
        </p:txBody>
      </p:sp>
      <p:sp>
        <p:nvSpPr>
          <p:cNvPr id="568336" name="Text Box 16">
            <a:extLst>
              <a:ext uri="{FF2B5EF4-FFF2-40B4-BE49-F238E27FC236}">
                <a16:creationId xmlns:a16="http://schemas.microsoft.com/office/drawing/2014/main" id="{EF91DE4E-2B9C-4E85-AFE6-E2F0AF392C5B}"/>
              </a:ext>
            </a:extLst>
          </p:cNvPr>
          <p:cNvSpPr txBox="1">
            <a:spLocks noChangeArrowheads="1"/>
          </p:cNvSpPr>
          <p:nvPr/>
        </p:nvSpPr>
        <p:spPr bwMode="auto">
          <a:xfrm>
            <a:off x="6516688" y="3670300"/>
            <a:ext cx="2016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400" b="1">
                <a:solidFill>
                  <a:schemeClr val="tx2"/>
                </a:solidFill>
              </a:rPr>
              <a:t>потиљачни</a:t>
            </a:r>
          </a:p>
          <a:p>
            <a:pPr eaLnBrk="1" hangingPunct="1">
              <a:spcBef>
                <a:spcPct val="0"/>
              </a:spcBef>
              <a:buSzTx/>
              <a:buFontTx/>
              <a:buNone/>
            </a:pPr>
            <a:r>
              <a:rPr lang="sr-Cyrl-CS" altLang="sr-Latn-RS" sz="2400" b="1">
                <a:solidFill>
                  <a:schemeClr val="tx2"/>
                </a:solidFill>
              </a:rPr>
              <a:t>режањ</a:t>
            </a:r>
            <a:endParaRPr lang="en-US" altLang="sr-Latn-RS" sz="2400" b="1">
              <a:solidFill>
                <a:schemeClr val="tx2"/>
              </a:solidFill>
            </a:endParaRPr>
          </a:p>
        </p:txBody>
      </p:sp>
      <p:sp>
        <p:nvSpPr>
          <p:cNvPr id="36880" name="Rectangle 18">
            <a:extLst>
              <a:ext uri="{FF2B5EF4-FFF2-40B4-BE49-F238E27FC236}">
                <a16:creationId xmlns:a16="http://schemas.microsoft.com/office/drawing/2014/main" id="{A5163F94-7E68-46D2-B996-CBB25647E913}"/>
              </a:ext>
            </a:extLst>
          </p:cNvPr>
          <p:cNvSpPr>
            <a:spLocks noChangeArrowheads="1"/>
          </p:cNvSpPr>
          <p:nvPr/>
        </p:nvSpPr>
        <p:spPr bwMode="auto">
          <a:xfrm>
            <a:off x="1187450" y="1412875"/>
            <a:ext cx="7129463" cy="518477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36881" name="Rectangle 19">
            <a:extLst>
              <a:ext uri="{FF2B5EF4-FFF2-40B4-BE49-F238E27FC236}">
                <a16:creationId xmlns:a16="http://schemas.microsoft.com/office/drawing/2014/main" id="{33830B03-B1E7-4966-8722-7F24FA909635}"/>
              </a:ext>
            </a:extLst>
          </p:cNvPr>
          <p:cNvSpPr>
            <a:spLocks noChangeArrowheads="1"/>
          </p:cNvSpPr>
          <p:nvPr/>
        </p:nvSpPr>
        <p:spPr bwMode="auto">
          <a:xfrm>
            <a:off x="1187450" y="1412875"/>
            <a:ext cx="7129463" cy="71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68330"/>
                                        </p:tgtEl>
                                        <p:attrNameLst>
                                          <p:attrName>style.visibility</p:attrName>
                                        </p:attrNameLst>
                                      </p:cBhvr>
                                      <p:to>
                                        <p:strVal val="visible"/>
                                      </p:to>
                                    </p:set>
                                    <p:animEffect transition="in" filter="wipe(up)">
                                      <p:cBhvr>
                                        <p:cTn id="7" dur="500"/>
                                        <p:tgtEl>
                                          <p:spTgt spid="5683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68331"/>
                                        </p:tgtEl>
                                        <p:attrNameLst>
                                          <p:attrName>style.visibility</p:attrName>
                                        </p:attrNameLst>
                                      </p:cBhvr>
                                      <p:to>
                                        <p:strVal val="visible"/>
                                      </p:to>
                                    </p:set>
                                    <p:animEffect transition="in" filter="wipe(up)">
                                      <p:cBhvr>
                                        <p:cTn id="12" dur="500"/>
                                        <p:tgtEl>
                                          <p:spTgt spid="5683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68332"/>
                                        </p:tgtEl>
                                        <p:attrNameLst>
                                          <p:attrName>style.visibility</p:attrName>
                                        </p:attrNameLst>
                                      </p:cBhvr>
                                      <p:to>
                                        <p:strVal val="visible"/>
                                      </p:to>
                                    </p:set>
                                    <p:animEffect transition="in" filter="wipe(up)">
                                      <p:cBhvr>
                                        <p:cTn id="17" dur="500"/>
                                        <p:tgtEl>
                                          <p:spTgt spid="5683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68336"/>
                                        </p:tgtEl>
                                        <p:attrNameLst>
                                          <p:attrName>style.visibility</p:attrName>
                                        </p:attrNameLst>
                                      </p:cBhvr>
                                      <p:to>
                                        <p:strVal val="visible"/>
                                      </p:to>
                                    </p:set>
                                    <p:animEffect transition="in" filter="wipe(up)">
                                      <p:cBhvr>
                                        <p:cTn id="22" dur="500"/>
                                        <p:tgtEl>
                                          <p:spTgt spid="568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30" grpId="0" autoUpdateAnimBg="0"/>
      <p:bldP spid="568331" grpId="0" autoUpdateAnimBg="0"/>
      <p:bldP spid="568332" grpId="0" autoUpdateAnimBg="0"/>
      <p:bldP spid="56833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63F5D04F-54A7-4007-B4D7-FD77E0884216}"/>
              </a:ext>
            </a:extLst>
          </p:cNvPr>
          <p:cNvSpPr>
            <a:spLocks noGrp="1" noChangeArrowheads="1"/>
          </p:cNvSpPr>
          <p:nvPr>
            <p:ph type="title"/>
          </p:nvPr>
        </p:nvSpPr>
        <p:spPr>
          <a:xfrm>
            <a:off x="457200" y="0"/>
            <a:ext cx="8291513" cy="765175"/>
          </a:xfrm>
        </p:spPr>
        <p:txBody>
          <a:bodyPr/>
          <a:lstStyle/>
          <a:p>
            <a:pPr eaLnBrk="1" hangingPunct="1"/>
            <a:r>
              <a:rPr lang="sr-Cyrl-CS" altLang="sr-Latn-RS"/>
              <a:t>Режњеви великог мозга</a:t>
            </a:r>
            <a:endParaRPr lang="en-US" altLang="sr-Latn-RS"/>
          </a:p>
        </p:txBody>
      </p:sp>
      <p:sp>
        <p:nvSpPr>
          <p:cNvPr id="37891" name="Rectangle 3">
            <a:extLst>
              <a:ext uri="{FF2B5EF4-FFF2-40B4-BE49-F238E27FC236}">
                <a16:creationId xmlns:a16="http://schemas.microsoft.com/office/drawing/2014/main" id="{B9C5FD2D-D566-4D76-BD6E-8A32739C6E95}"/>
              </a:ext>
            </a:extLst>
          </p:cNvPr>
          <p:cNvSpPr>
            <a:spLocks noGrp="1" noChangeArrowheads="1"/>
          </p:cNvSpPr>
          <p:nvPr>
            <p:ph type="body" idx="1"/>
          </p:nvPr>
        </p:nvSpPr>
        <p:spPr>
          <a:xfrm>
            <a:off x="5364163" y="1600200"/>
            <a:ext cx="3779837" cy="4525963"/>
          </a:xfrm>
        </p:spPr>
        <p:txBody>
          <a:bodyPr/>
          <a:lstStyle/>
          <a:p>
            <a:pPr eaLnBrk="1" hangingPunct="1"/>
            <a:br>
              <a:rPr lang="en-US" altLang="sr-Latn-RS" sz="2000"/>
            </a:br>
            <a:endParaRPr lang="en-US" altLang="sr-Latn-RS" sz="2000"/>
          </a:p>
        </p:txBody>
      </p:sp>
      <p:pic>
        <p:nvPicPr>
          <p:cNvPr id="37892" name="Picture 4" descr="suplat-lobes">
            <a:extLst>
              <a:ext uri="{FF2B5EF4-FFF2-40B4-BE49-F238E27FC236}">
                <a16:creationId xmlns:a16="http://schemas.microsoft.com/office/drawing/2014/main" id="{0AC6A674-168D-497D-9ADF-A2F81C6D3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00088"/>
            <a:ext cx="7524750" cy="615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5">
            <a:extLst>
              <a:ext uri="{FF2B5EF4-FFF2-40B4-BE49-F238E27FC236}">
                <a16:creationId xmlns:a16="http://schemas.microsoft.com/office/drawing/2014/main" id="{D5B6A212-1F60-449A-9FCE-B55DEB7B72D7}"/>
              </a:ext>
            </a:extLst>
          </p:cNvPr>
          <p:cNvSpPr>
            <a:spLocks noChangeArrowheads="1"/>
          </p:cNvSpPr>
          <p:nvPr/>
        </p:nvSpPr>
        <p:spPr bwMode="auto">
          <a:xfrm>
            <a:off x="2051050" y="2708275"/>
            <a:ext cx="16557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t>Lobus frontalis</a:t>
            </a:r>
          </a:p>
        </p:txBody>
      </p:sp>
      <p:sp>
        <p:nvSpPr>
          <p:cNvPr id="37894" name="Rectangle 6">
            <a:extLst>
              <a:ext uri="{FF2B5EF4-FFF2-40B4-BE49-F238E27FC236}">
                <a16:creationId xmlns:a16="http://schemas.microsoft.com/office/drawing/2014/main" id="{9979982B-6F0D-4EBD-9904-2E85233B4052}"/>
              </a:ext>
            </a:extLst>
          </p:cNvPr>
          <p:cNvSpPr>
            <a:spLocks noChangeArrowheads="1"/>
          </p:cNvSpPr>
          <p:nvPr/>
        </p:nvSpPr>
        <p:spPr bwMode="auto">
          <a:xfrm>
            <a:off x="5148263" y="2492375"/>
            <a:ext cx="15843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t>Lobus parietalis</a:t>
            </a:r>
            <a:br>
              <a:rPr lang="en-US" altLang="sr-Latn-RS" sz="2400" b="1"/>
            </a:br>
            <a:endParaRPr lang="en-US" altLang="sr-Latn-RS" sz="2400" b="1"/>
          </a:p>
        </p:txBody>
      </p:sp>
      <p:sp>
        <p:nvSpPr>
          <p:cNvPr id="37895" name="Rectangle 7">
            <a:extLst>
              <a:ext uri="{FF2B5EF4-FFF2-40B4-BE49-F238E27FC236}">
                <a16:creationId xmlns:a16="http://schemas.microsoft.com/office/drawing/2014/main" id="{EDC078A8-9410-46CD-BAFD-505AFE874446}"/>
              </a:ext>
            </a:extLst>
          </p:cNvPr>
          <p:cNvSpPr>
            <a:spLocks noChangeArrowheads="1"/>
          </p:cNvSpPr>
          <p:nvPr/>
        </p:nvSpPr>
        <p:spPr bwMode="auto">
          <a:xfrm>
            <a:off x="6732588" y="4149725"/>
            <a:ext cx="1800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buSzPct val="70000"/>
              <a:buFontTx/>
              <a:buNone/>
            </a:pPr>
            <a:r>
              <a:rPr lang="en-US" altLang="sr-Latn-RS" sz="2400" b="1"/>
              <a:t>Lobus occipitalis</a:t>
            </a:r>
          </a:p>
        </p:txBody>
      </p:sp>
      <p:sp>
        <p:nvSpPr>
          <p:cNvPr id="37896" name="Rectangle 8">
            <a:extLst>
              <a:ext uri="{FF2B5EF4-FFF2-40B4-BE49-F238E27FC236}">
                <a16:creationId xmlns:a16="http://schemas.microsoft.com/office/drawing/2014/main" id="{C223841E-8C50-4ED1-97FD-16764262A04E}"/>
              </a:ext>
            </a:extLst>
          </p:cNvPr>
          <p:cNvSpPr>
            <a:spLocks noChangeArrowheads="1"/>
          </p:cNvSpPr>
          <p:nvPr/>
        </p:nvSpPr>
        <p:spPr bwMode="auto">
          <a:xfrm>
            <a:off x="3708400" y="5013325"/>
            <a:ext cx="24066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t>Lobus temporalis</a:t>
            </a:r>
            <a:br>
              <a:rPr lang="en-US" altLang="sr-Latn-RS" sz="2400" b="1"/>
            </a:br>
            <a:endParaRPr lang="en-US" altLang="sr-Latn-RS" sz="2400"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A913A3D-7C5C-4FBB-AECA-C4A1D95B0B1A}"/>
              </a:ext>
            </a:extLst>
          </p:cNvPr>
          <p:cNvSpPr>
            <a:spLocks noChangeArrowheads="1"/>
          </p:cNvSpPr>
          <p:nvPr/>
        </p:nvSpPr>
        <p:spPr bwMode="auto">
          <a:xfrm>
            <a:off x="0" y="1052513"/>
            <a:ext cx="9144000" cy="5805487"/>
          </a:xfrm>
          <a:prstGeom prst="rect">
            <a:avLst/>
          </a:prstGeom>
          <a:solidFill>
            <a:schemeClr val="tx1"/>
          </a:solidFill>
          <a:ln w="9525" algn="ctr">
            <a:solidFill>
              <a:schemeClr val="tx1"/>
            </a:solidFill>
            <a:miter lim="800000"/>
            <a:headEnd/>
            <a:tailEnd/>
          </a:ln>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en-US" altLang="sr-Latn-RS" sz="1800">
                <a:solidFill>
                  <a:schemeClr val="tx1"/>
                </a:solidFill>
              </a:rPr>
              <a:t>3</a:t>
            </a:r>
          </a:p>
        </p:txBody>
      </p:sp>
      <p:sp>
        <p:nvSpPr>
          <p:cNvPr id="38915" name="Rectangle 3">
            <a:extLst>
              <a:ext uri="{FF2B5EF4-FFF2-40B4-BE49-F238E27FC236}">
                <a16:creationId xmlns:a16="http://schemas.microsoft.com/office/drawing/2014/main" id="{261ADAE1-40CE-4D07-97DE-CAD3BF63C32B}"/>
              </a:ext>
            </a:extLst>
          </p:cNvPr>
          <p:cNvSpPr>
            <a:spLocks noChangeArrowheads="1"/>
          </p:cNvSpPr>
          <p:nvPr/>
        </p:nvSpPr>
        <p:spPr bwMode="auto">
          <a:xfrm>
            <a:off x="0" y="0"/>
            <a:ext cx="9144000" cy="112553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38916" name="Rectangle 4">
            <a:extLst>
              <a:ext uri="{FF2B5EF4-FFF2-40B4-BE49-F238E27FC236}">
                <a16:creationId xmlns:a16="http://schemas.microsoft.com/office/drawing/2014/main" id="{D82F516C-3944-4A28-9D6A-EAE0BAEA8AEB}"/>
              </a:ext>
            </a:extLst>
          </p:cNvPr>
          <p:cNvSpPr>
            <a:spLocks noChangeArrowheads="1"/>
          </p:cNvSpPr>
          <p:nvPr/>
        </p:nvSpPr>
        <p:spPr bwMode="auto">
          <a:xfrm>
            <a:off x="2843213" y="0"/>
            <a:ext cx="3673475" cy="1109663"/>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en-CA" altLang="sr-Latn-RS" sz="3600" b="1">
                <a:solidFill>
                  <a:srgbClr val="FFFF00"/>
                </a:solidFill>
              </a:rPr>
              <a:t>Insula</a:t>
            </a:r>
            <a:br>
              <a:rPr lang="en-CA" altLang="sr-Latn-RS" sz="3600" b="1">
                <a:solidFill>
                  <a:srgbClr val="FFFF00"/>
                </a:solidFill>
              </a:rPr>
            </a:br>
            <a:endParaRPr lang="en-US" altLang="sr-Latn-RS" sz="3600" b="1">
              <a:solidFill>
                <a:srgbClr val="FFFF00"/>
              </a:solidFill>
            </a:endParaRPr>
          </a:p>
        </p:txBody>
      </p:sp>
      <p:pic>
        <p:nvPicPr>
          <p:cNvPr id="38917" name="Picture 5" descr="superior_lateral_surface">
            <a:extLst>
              <a:ext uri="{FF2B5EF4-FFF2-40B4-BE49-F238E27FC236}">
                <a16:creationId xmlns:a16="http://schemas.microsoft.com/office/drawing/2014/main" id="{3EE7394C-7DFB-4B0A-BE71-6A3DE161B5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1844675"/>
            <a:ext cx="507365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58" name="Picture 6" descr="insula_exposed_DISSECTION">
            <a:extLst>
              <a:ext uri="{FF2B5EF4-FFF2-40B4-BE49-F238E27FC236}">
                <a16:creationId xmlns:a16="http://schemas.microsoft.com/office/drawing/2014/main" id="{922FE6B0-3CAD-4C9E-8868-0EBD11CB46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1844675"/>
            <a:ext cx="51847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id="{B1770770-3FF9-4E3B-8C73-02D2F5D4CC97}"/>
              </a:ext>
            </a:extLst>
          </p:cNvPr>
          <p:cNvGrpSpPr>
            <a:grpSpLocks/>
          </p:cNvGrpSpPr>
          <p:nvPr/>
        </p:nvGrpSpPr>
        <p:grpSpPr bwMode="auto">
          <a:xfrm>
            <a:off x="5148263" y="2205038"/>
            <a:ext cx="3527425" cy="1079500"/>
            <a:chOff x="3243" y="1389"/>
            <a:chExt cx="2222" cy="680"/>
          </a:xfrm>
        </p:grpSpPr>
        <p:sp>
          <p:nvSpPr>
            <p:cNvPr id="38922" name="Line 8">
              <a:extLst>
                <a:ext uri="{FF2B5EF4-FFF2-40B4-BE49-F238E27FC236}">
                  <a16:creationId xmlns:a16="http://schemas.microsoft.com/office/drawing/2014/main" id="{233814A6-E415-425B-8C60-3AC6647F421B}"/>
                </a:ext>
              </a:extLst>
            </p:cNvPr>
            <p:cNvSpPr>
              <a:spLocks noChangeShapeType="1"/>
            </p:cNvSpPr>
            <p:nvPr/>
          </p:nvSpPr>
          <p:spPr bwMode="auto">
            <a:xfrm flipH="1">
              <a:off x="3243" y="1616"/>
              <a:ext cx="1451" cy="453"/>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3" name="Text Box 9">
              <a:extLst>
                <a:ext uri="{FF2B5EF4-FFF2-40B4-BE49-F238E27FC236}">
                  <a16:creationId xmlns:a16="http://schemas.microsoft.com/office/drawing/2014/main" id="{337043EE-FAA4-4684-A414-51593DF3BF57}"/>
                </a:ext>
              </a:extLst>
            </p:cNvPr>
            <p:cNvSpPr txBox="1">
              <a:spLocks noChangeArrowheads="1"/>
            </p:cNvSpPr>
            <p:nvPr/>
          </p:nvSpPr>
          <p:spPr bwMode="auto">
            <a:xfrm>
              <a:off x="4377" y="1389"/>
              <a:ext cx="10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US" altLang="sr-Latn-RS" sz="2400">
                  <a:solidFill>
                    <a:schemeClr val="bg1"/>
                  </a:solidFill>
                </a:rPr>
                <a:t>Insula</a:t>
              </a:r>
            </a:p>
          </p:txBody>
        </p:sp>
      </p:grpSp>
      <p:pic>
        <p:nvPicPr>
          <p:cNvPr id="561162" name="Picture 10" descr="insula_exposed_netter">
            <a:extLst>
              <a:ext uri="{FF2B5EF4-FFF2-40B4-BE49-F238E27FC236}">
                <a16:creationId xmlns:a16="http://schemas.microsoft.com/office/drawing/2014/main" id="{B49BC1A7-47B6-4BE5-AC7A-35C3B5403D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3475" y="4111625"/>
            <a:ext cx="26066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63" name="Line 11">
            <a:extLst>
              <a:ext uri="{FF2B5EF4-FFF2-40B4-BE49-F238E27FC236}">
                <a16:creationId xmlns:a16="http://schemas.microsoft.com/office/drawing/2014/main" id="{0744C358-94E8-4DF9-8F5A-BF90F9A62307}"/>
              </a:ext>
            </a:extLst>
          </p:cNvPr>
          <p:cNvSpPr>
            <a:spLocks noChangeShapeType="1"/>
          </p:cNvSpPr>
          <p:nvPr/>
        </p:nvSpPr>
        <p:spPr bwMode="auto">
          <a:xfrm>
            <a:off x="7451725" y="2565400"/>
            <a:ext cx="433388" cy="2951163"/>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1158"/>
                                        </p:tgtEl>
                                        <p:attrNameLst>
                                          <p:attrName>style.visibility</p:attrName>
                                        </p:attrNameLst>
                                      </p:cBhvr>
                                      <p:to>
                                        <p:strVal val="visible"/>
                                      </p:to>
                                    </p:set>
                                    <p:animEffect transition="in" filter="dissolve">
                                      <p:cBhvr>
                                        <p:cTn id="7" dur="500"/>
                                        <p:tgtEl>
                                          <p:spTgt spid="5611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56116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561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CB11349-426C-4FF8-844D-7C0DBC19EBE3}"/>
              </a:ext>
            </a:extLst>
          </p:cNvPr>
          <p:cNvSpPr>
            <a:spLocks noGrp="1" noChangeArrowheads="1"/>
          </p:cNvSpPr>
          <p:nvPr>
            <p:ph type="title"/>
          </p:nvPr>
        </p:nvSpPr>
        <p:spPr>
          <a:xfrm>
            <a:off x="457200" y="274638"/>
            <a:ext cx="8229600" cy="777875"/>
          </a:xfrm>
        </p:spPr>
        <p:txBody>
          <a:bodyPr/>
          <a:lstStyle/>
          <a:p>
            <a:pPr eaLnBrk="1" hangingPunct="1"/>
            <a:r>
              <a:rPr lang="en-US" altLang="sr-Latn-RS">
                <a:solidFill>
                  <a:srgbClr val="00FF00"/>
                </a:solidFill>
                <a:cs typeface="Times New Roman" panose="02020603050405020304" pitchFamily="18" charset="0"/>
              </a:rPr>
              <a:t>Insula</a:t>
            </a:r>
          </a:p>
        </p:txBody>
      </p:sp>
      <p:pic>
        <p:nvPicPr>
          <p:cNvPr id="40963" name="Picture 4" descr="insula">
            <a:extLst>
              <a:ext uri="{FF2B5EF4-FFF2-40B4-BE49-F238E27FC236}">
                <a16:creationId xmlns:a16="http://schemas.microsoft.com/office/drawing/2014/main" id="{552C3BED-9B07-495C-A9F9-406D39CA9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66863"/>
            <a:ext cx="6192837"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5">
            <a:extLst>
              <a:ext uri="{FF2B5EF4-FFF2-40B4-BE49-F238E27FC236}">
                <a16:creationId xmlns:a16="http://schemas.microsoft.com/office/drawing/2014/main" id="{017D44EE-DBF0-497A-A3E6-0905564DD8C2}"/>
              </a:ext>
            </a:extLst>
          </p:cNvPr>
          <p:cNvSpPr txBox="1">
            <a:spLocks noChangeArrowheads="1"/>
          </p:cNvSpPr>
          <p:nvPr/>
        </p:nvSpPr>
        <p:spPr bwMode="auto">
          <a:xfrm>
            <a:off x="830263" y="1169988"/>
            <a:ext cx="794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latin typeface="Arial" panose="020B0604020202020204" pitchFamily="34" charset="0"/>
            </a:endParaRPr>
          </a:p>
        </p:txBody>
      </p:sp>
      <p:sp>
        <p:nvSpPr>
          <p:cNvPr id="40965" name="AutoShape 6">
            <a:extLst>
              <a:ext uri="{FF2B5EF4-FFF2-40B4-BE49-F238E27FC236}">
                <a16:creationId xmlns:a16="http://schemas.microsoft.com/office/drawing/2014/main" id="{8729F78A-1EF6-45A9-850A-6080456939C3}"/>
              </a:ext>
            </a:extLst>
          </p:cNvPr>
          <p:cNvSpPr>
            <a:spLocks noChangeArrowheads="1"/>
          </p:cNvSpPr>
          <p:nvPr/>
        </p:nvSpPr>
        <p:spPr bwMode="auto">
          <a:xfrm rot="8988669">
            <a:off x="4792663" y="3443288"/>
            <a:ext cx="1219200"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9890" y="5399"/>
                  <a:pt x="8995" y="5629"/>
                  <a:pt x="8198" y="6067"/>
                </a:cubicBezTo>
                <a:lnTo>
                  <a:pt x="5597" y="1335"/>
                </a:lnTo>
                <a:cubicBezTo>
                  <a:pt x="7191" y="459"/>
                  <a:pt x="8980"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40966" name="Rectangle 7">
            <a:extLst>
              <a:ext uri="{FF2B5EF4-FFF2-40B4-BE49-F238E27FC236}">
                <a16:creationId xmlns:a16="http://schemas.microsoft.com/office/drawing/2014/main" id="{9A502308-E563-4826-B28D-184923970181}"/>
              </a:ext>
            </a:extLst>
          </p:cNvPr>
          <p:cNvSpPr>
            <a:spLocks noChangeArrowheads="1"/>
          </p:cNvSpPr>
          <p:nvPr/>
        </p:nvSpPr>
        <p:spPr bwMode="auto">
          <a:xfrm>
            <a:off x="906463" y="471488"/>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endParaRPr lang="sr-Latn-RS" altLang="sr-Latn-RS" sz="36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251343E7-0F0E-4692-999F-BA4C22CFD261}"/>
              </a:ext>
            </a:extLst>
          </p:cNvPr>
          <p:cNvSpPr>
            <a:spLocks noGrp="1" noChangeArrowheads="1"/>
          </p:cNvSpPr>
          <p:nvPr>
            <p:ph type="title"/>
          </p:nvPr>
        </p:nvSpPr>
        <p:spPr/>
        <p:txBody>
          <a:bodyPr/>
          <a:lstStyle/>
          <a:p>
            <a:pPr eaLnBrk="1" hangingPunct="1"/>
            <a:r>
              <a:rPr lang="sr-Latn-CS" altLang="sr-Latn-RS" sz="3200"/>
              <a:t>Sulcus centralis, p</a:t>
            </a:r>
            <a:r>
              <a:rPr lang="en-US" altLang="sr-Latn-RS" sz="3200"/>
              <a:t>ostcentral</a:t>
            </a:r>
            <a:r>
              <a:rPr lang="sr-Latn-CS" altLang="sr-Latn-RS" sz="3200"/>
              <a:t>is </a:t>
            </a:r>
            <a:r>
              <a:rPr lang="sr-Cyrl-CS" altLang="sr-Latn-RS" sz="3200"/>
              <a:t>и</a:t>
            </a:r>
            <a:r>
              <a:rPr lang="en-US" altLang="sr-Latn-RS" sz="3200"/>
              <a:t> </a:t>
            </a:r>
            <a:r>
              <a:rPr lang="sr-Latn-CS" altLang="sr-Latn-RS" sz="3200"/>
              <a:t>sulcus p</a:t>
            </a:r>
            <a:r>
              <a:rPr lang="en-US" altLang="sr-Latn-RS" sz="3200"/>
              <a:t>recentral</a:t>
            </a:r>
            <a:r>
              <a:rPr lang="sr-Latn-CS" altLang="sr-Latn-RS" sz="3200"/>
              <a:t>is</a:t>
            </a:r>
            <a:endParaRPr lang="en-CA" altLang="sr-Latn-RS" sz="3200"/>
          </a:p>
        </p:txBody>
      </p:sp>
      <p:pic>
        <p:nvPicPr>
          <p:cNvPr id="41987" name="Picture 4" descr="duvernoy_lateral_Lhem">
            <a:extLst>
              <a:ext uri="{FF2B5EF4-FFF2-40B4-BE49-F238E27FC236}">
                <a16:creationId xmlns:a16="http://schemas.microsoft.com/office/drawing/2014/main" id="{029C23EF-FEAE-45E6-9C1E-0CE25755C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860800"/>
            <a:ext cx="44958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a:extLst>
              <a:ext uri="{FF2B5EF4-FFF2-40B4-BE49-F238E27FC236}">
                <a16:creationId xmlns:a16="http://schemas.microsoft.com/office/drawing/2014/main" id="{637A8818-6706-44DF-AFD1-1659720C8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28" t="4285" r="2864" b="2856"/>
          <a:stretch>
            <a:fillRect/>
          </a:stretch>
        </p:blipFill>
        <p:spPr bwMode="auto">
          <a:xfrm>
            <a:off x="5181600" y="2603500"/>
            <a:ext cx="35845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1989" name="Freeform 6">
            <a:extLst>
              <a:ext uri="{FF2B5EF4-FFF2-40B4-BE49-F238E27FC236}">
                <a16:creationId xmlns:a16="http://schemas.microsoft.com/office/drawing/2014/main" id="{BFEBA23D-A3DF-494B-9458-CADFB387CEEB}"/>
              </a:ext>
            </a:extLst>
          </p:cNvPr>
          <p:cNvSpPr>
            <a:spLocks/>
          </p:cNvSpPr>
          <p:nvPr/>
        </p:nvSpPr>
        <p:spPr bwMode="auto">
          <a:xfrm>
            <a:off x="2209800" y="4127500"/>
            <a:ext cx="838200" cy="1143000"/>
          </a:xfrm>
          <a:custGeom>
            <a:avLst/>
            <a:gdLst>
              <a:gd name="T0" fmla="*/ 2147483646 w 528"/>
              <a:gd name="T1" fmla="*/ 0 h 720"/>
              <a:gd name="T2" fmla="*/ 2147483646 w 528"/>
              <a:gd name="T3" fmla="*/ 2147483646 h 720"/>
              <a:gd name="T4" fmla="*/ 2147483646 w 528"/>
              <a:gd name="T5" fmla="*/ 2147483646 h 720"/>
              <a:gd name="T6" fmla="*/ 2147483646 w 528"/>
              <a:gd name="T7" fmla="*/ 2147483646 h 720"/>
              <a:gd name="T8" fmla="*/ 2147483646 w 528"/>
              <a:gd name="T9" fmla="*/ 2147483646 h 720"/>
              <a:gd name="T10" fmla="*/ 0 w 528"/>
              <a:gd name="T11" fmla="*/ 2147483646 h 720"/>
              <a:gd name="T12" fmla="*/ 0 60000 65536"/>
              <a:gd name="T13" fmla="*/ 0 60000 65536"/>
              <a:gd name="T14" fmla="*/ 0 60000 65536"/>
              <a:gd name="T15" fmla="*/ 0 60000 65536"/>
              <a:gd name="T16" fmla="*/ 0 60000 65536"/>
              <a:gd name="T17" fmla="*/ 0 60000 65536"/>
              <a:gd name="T18" fmla="*/ 0 w 528"/>
              <a:gd name="T19" fmla="*/ 0 h 720"/>
              <a:gd name="T20" fmla="*/ 528 w 528"/>
              <a:gd name="T21" fmla="*/ 720 h 720"/>
            </a:gdLst>
            <a:ahLst/>
            <a:cxnLst>
              <a:cxn ang="T12">
                <a:pos x="T0" y="T1"/>
              </a:cxn>
              <a:cxn ang="T13">
                <a:pos x="T2" y="T3"/>
              </a:cxn>
              <a:cxn ang="T14">
                <a:pos x="T4" y="T5"/>
              </a:cxn>
              <a:cxn ang="T15">
                <a:pos x="T6" y="T7"/>
              </a:cxn>
              <a:cxn ang="T16">
                <a:pos x="T8" y="T9"/>
              </a:cxn>
              <a:cxn ang="T17">
                <a:pos x="T10" y="T11"/>
              </a:cxn>
            </a:cxnLst>
            <a:rect l="T18" t="T19" r="T20" b="T21"/>
            <a:pathLst>
              <a:path w="528" h="720">
                <a:moveTo>
                  <a:pt x="528" y="0"/>
                </a:moveTo>
                <a:cubicBezTo>
                  <a:pt x="452" y="20"/>
                  <a:pt x="376" y="40"/>
                  <a:pt x="336" y="96"/>
                </a:cubicBezTo>
                <a:cubicBezTo>
                  <a:pt x="296" y="152"/>
                  <a:pt x="320" y="280"/>
                  <a:pt x="288" y="336"/>
                </a:cubicBezTo>
                <a:cubicBezTo>
                  <a:pt x="256" y="392"/>
                  <a:pt x="184" y="408"/>
                  <a:pt x="144" y="432"/>
                </a:cubicBezTo>
                <a:cubicBezTo>
                  <a:pt x="104" y="456"/>
                  <a:pt x="72" y="432"/>
                  <a:pt x="48" y="480"/>
                </a:cubicBezTo>
                <a:cubicBezTo>
                  <a:pt x="24" y="528"/>
                  <a:pt x="12" y="624"/>
                  <a:pt x="0" y="72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1990" name="Freeform 7">
            <a:extLst>
              <a:ext uri="{FF2B5EF4-FFF2-40B4-BE49-F238E27FC236}">
                <a16:creationId xmlns:a16="http://schemas.microsoft.com/office/drawing/2014/main" id="{C09CE305-1EF1-4C70-86D2-914166D0A18C}"/>
              </a:ext>
            </a:extLst>
          </p:cNvPr>
          <p:cNvSpPr>
            <a:spLocks/>
          </p:cNvSpPr>
          <p:nvPr/>
        </p:nvSpPr>
        <p:spPr bwMode="auto">
          <a:xfrm>
            <a:off x="5410200" y="4330700"/>
            <a:ext cx="1447800" cy="558800"/>
          </a:xfrm>
          <a:custGeom>
            <a:avLst/>
            <a:gdLst>
              <a:gd name="T0" fmla="*/ 2147483646 w 912"/>
              <a:gd name="T1" fmla="*/ 2147483646 h 352"/>
              <a:gd name="T2" fmla="*/ 2147483646 w 912"/>
              <a:gd name="T3" fmla="*/ 2147483646 h 352"/>
              <a:gd name="T4" fmla="*/ 2147483646 w 912"/>
              <a:gd name="T5" fmla="*/ 2147483646 h 352"/>
              <a:gd name="T6" fmla="*/ 2147483646 w 912"/>
              <a:gd name="T7" fmla="*/ 2147483646 h 352"/>
              <a:gd name="T8" fmla="*/ 2147483646 w 912"/>
              <a:gd name="T9" fmla="*/ 2147483646 h 352"/>
              <a:gd name="T10" fmla="*/ 2147483646 w 912"/>
              <a:gd name="T11" fmla="*/ 2147483646 h 352"/>
              <a:gd name="T12" fmla="*/ 2147483646 w 912"/>
              <a:gd name="T13" fmla="*/ 2147483646 h 352"/>
              <a:gd name="T14" fmla="*/ 2147483646 w 912"/>
              <a:gd name="T15" fmla="*/ 2147483646 h 352"/>
              <a:gd name="T16" fmla="*/ 2147483646 w 912"/>
              <a:gd name="T17" fmla="*/ 2147483646 h 352"/>
              <a:gd name="T18" fmla="*/ 2147483646 w 912"/>
              <a:gd name="T19" fmla="*/ 2147483646 h 352"/>
              <a:gd name="T20" fmla="*/ 2147483646 w 912"/>
              <a:gd name="T21" fmla="*/ 2147483646 h 352"/>
              <a:gd name="T22" fmla="*/ 0 w 912"/>
              <a:gd name="T23" fmla="*/ 2147483646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2"/>
              <a:gd name="T37" fmla="*/ 0 h 352"/>
              <a:gd name="T38" fmla="*/ 912 w 912"/>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2" h="352">
                <a:moveTo>
                  <a:pt x="912" y="352"/>
                </a:moveTo>
                <a:cubicBezTo>
                  <a:pt x="880" y="316"/>
                  <a:pt x="848" y="280"/>
                  <a:pt x="816" y="256"/>
                </a:cubicBezTo>
                <a:cubicBezTo>
                  <a:pt x="784" y="232"/>
                  <a:pt x="752" y="216"/>
                  <a:pt x="720" y="208"/>
                </a:cubicBezTo>
                <a:cubicBezTo>
                  <a:pt x="688" y="200"/>
                  <a:pt x="648" y="224"/>
                  <a:pt x="624" y="208"/>
                </a:cubicBezTo>
                <a:cubicBezTo>
                  <a:pt x="600" y="192"/>
                  <a:pt x="600" y="136"/>
                  <a:pt x="576" y="112"/>
                </a:cubicBezTo>
                <a:cubicBezTo>
                  <a:pt x="552" y="88"/>
                  <a:pt x="512" y="64"/>
                  <a:pt x="480" y="64"/>
                </a:cubicBezTo>
                <a:cubicBezTo>
                  <a:pt x="448" y="64"/>
                  <a:pt x="416" y="112"/>
                  <a:pt x="384" y="112"/>
                </a:cubicBezTo>
                <a:cubicBezTo>
                  <a:pt x="352" y="112"/>
                  <a:pt x="312" y="80"/>
                  <a:pt x="288" y="64"/>
                </a:cubicBezTo>
                <a:cubicBezTo>
                  <a:pt x="264" y="48"/>
                  <a:pt x="256" y="24"/>
                  <a:pt x="240" y="16"/>
                </a:cubicBezTo>
                <a:cubicBezTo>
                  <a:pt x="224" y="8"/>
                  <a:pt x="216" y="0"/>
                  <a:pt x="192" y="16"/>
                </a:cubicBezTo>
                <a:cubicBezTo>
                  <a:pt x="168" y="32"/>
                  <a:pt x="128" y="96"/>
                  <a:pt x="96" y="112"/>
                </a:cubicBezTo>
                <a:cubicBezTo>
                  <a:pt x="64" y="128"/>
                  <a:pt x="32" y="120"/>
                  <a:pt x="0" y="1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1991" name="Freeform 8">
            <a:extLst>
              <a:ext uri="{FF2B5EF4-FFF2-40B4-BE49-F238E27FC236}">
                <a16:creationId xmlns:a16="http://schemas.microsoft.com/office/drawing/2014/main" id="{F4474A96-F349-44AE-90ED-58B10EC49E64}"/>
              </a:ext>
            </a:extLst>
          </p:cNvPr>
          <p:cNvSpPr>
            <a:spLocks/>
          </p:cNvSpPr>
          <p:nvPr/>
        </p:nvSpPr>
        <p:spPr bwMode="auto">
          <a:xfrm>
            <a:off x="2641600" y="4127500"/>
            <a:ext cx="863600" cy="1219200"/>
          </a:xfrm>
          <a:custGeom>
            <a:avLst/>
            <a:gdLst>
              <a:gd name="T0" fmla="*/ 2147483646 w 544"/>
              <a:gd name="T1" fmla="*/ 2147483646 h 768"/>
              <a:gd name="T2" fmla="*/ 2147483646 w 544"/>
              <a:gd name="T3" fmla="*/ 2147483646 h 768"/>
              <a:gd name="T4" fmla="*/ 2147483646 w 544"/>
              <a:gd name="T5" fmla="*/ 2147483646 h 768"/>
              <a:gd name="T6" fmla="*/ 2147483646 w 544"/>
              <a:gd name="T7" fmla="*/ 2147483646 h 768"/>
              <a:gd name="T8" fmla="*/ 2147483646 w 544"/>
              <a:gd name="T9" fmla="*/ 2147483646 h 768"/>
              <a:gd name="T10" fmla="*/ 2147483646 w 544"/>
              <a:gd name="T11" fmla="*/ 2147483646 h 768"/>
              <a:gd name="T12" fmla="*/ 2147483646 w 544"/>
              <a:gd name="T13" fmla="*/ 2147483646 h 768"/>
              <a:gd name="T14" fmla="*/ 2147483646 w 544"/>
              <a:gd name="T15" fmla="*/ 2147483646 h 768"/>
              <a:gd name="T16" fmla="*/ 2147483646 w 544"/>
              <a:gd name="T17" fmla="*/ 2147483646 h 768"/>
              <a:gd name="T18" fmla="*/ 2147483646 w 544"/>
              <a:gd name="T19" fmla="*/ 0 h 7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4"/>
              <a:gd name="T31" fmla="*/ 0 h 768"/>
              <a:gd name="T32" fmla="*/ 544 w 544"/>
              <a:gd name="T33" fmla="*/ 768 h 7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4" h="768">
                <a:moveTo>
                  <a:pt x="16" y="768"/>
                </a:moveTo>
                <a:cubicBezTo>
                  <a:pt x="16" y="732"/>
                  <a:pt x="16" y="696"/>
                  <a:pt x="16" y="672"/>
                </a:cubicBezTo>
                <a:cubicBezTo>
                  <a:pt x="16" y="648"/>
                  <a:pt x="0" y="640"/>
                  <a:pt x="16" y="624"/>
                </a:cubicBezTo>
                <a:cubicBezTo>
                  <a:pt x="32" y="608"/>
                  <a:pt x="72" y="608"/>
                  <a:pt x="112" y="576"/>
                </a:cubicBezTo>
                <a:cubicBezTo>
                  <a:pt x="152" y="544"/>
                  <a:pt x="224" y="472"/>
                  <a:pt x="256" y="432"/>
                </a:cubicBezTo>
                <a:cubicBezTo>
                  <a:pt x="288" y="392"/>
                  <a:pt x="304" y="360"/>
                  <a:pt x="304" y="336"/>
                </a:cubicBezTo>
                <a:cubicBezTo>
                  <a:pt x="304" y="312"/>
                  <a:pt x="248" y="312"/>
                  <a:pt x="256" y="288"/>
                </a:cubicBezTo>
                <a:cubicBezTo>
                  <a:pt x="264" y="264"/>
                  <a:pt x="312" y="232"/>
                  <a:pt x="352" y="192"/>
                </a:cubicBezTo>
                <a:cubicBezTo>
                  <a:pt x="392" y="152"/>
                  <a:pt x="464" y="80"/>
                  <a:pt x="496" y="48"/>
                </a:cubicBezTo>
                <a:cubicBezTo>
                  <a:pt x="528" y="16"/>
                  <a:pt x="536" y="8"/>
                  <a:pt x="544" y="0"/>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1992" name="Freeform 9">
            <a:extLst>
              <a:ext uri="{FF2B5EF4-FFF2-40B4-BE49-F238E27FC236}">
                <a16:creationId xmlns:a16="http://schemas.microsoft.com/office/drawing/2014/main" id="{0463B8A2-FE25-4E59-8378-FB93F3DC0AF3}"/>
              </a:ext>
            </a:extLst>
          </p:cNvPr>
          <p:cNvSpPr>
            <a:spLocks/>
          </p:cNvSpPr>
          <p:nvPr/>
        </p:nvSpPr>
        <p:spPr bwMode="auto">
          <a:xfrm>
            <a:off x="5257800" y="4813300"/>
            <a:ext cx="457200" cy="165100"/>
          </a:xfrm>
          <a:custGeom>
            <a:avLst/>
            <a:gdLst>
              <a:gd name="T0" fmla="*/ 0 w 288"/>
              <a:gd name="T1" fmla="*/ 0 h 104"/>
              <a:gd name="T2" fmla="*/ 2147483646 w 288"/>
              <a:gd name="T3" fmla="*/ 2147483646 h 104"/>
              <a:gd name="T4" fmla="*/ 2147483646 w 288"/>
              <a:gd name="T5" fmla="*/ 2147483646 h 104"/>
              <a:gd name="T6" fmla="*/ 2147483646 w 288"/>
              <a:gd name="T7" fmla="*/ 2147483646 h 104"/>
              <a:gd name="T8" fmla="*/ 0 60000 65536"/>
              <a:gd name="T9" fmla="*/ 0 60000 65536"/>
              <a:gd name="T10" fmla="*/ 0 60000 65536"/>
              <a:gd name="T11" fmla="*/ 0 60000 65536"/>
              <a:gd name="T12" fmla="*/ 0 w 288"/>
              <a:gd name="T13" fmla="*/ 0 h 104"/>
              <a:gd name="T14" fmla="*/ 288 w 288"/>
              <a:gd name="T15" fmla="*/ 104 h 104"/>
            </a:gdLst>
            <a:ahLst/>
            <a:cxnLst>
              <a:cxn ang="T8">
                <a:pos x="T0" y="T1"/>
              </a:cxn>
              <a:cxn ang="T9">
                <a:pos x="T2" y="T3"/>
              </a:cxn>
              <a:cxn ang="T10">
                <a:pos x="T4" y="T5"/>
              </a:cxn>
              <a:cxn ang="T11">
                <a:pos x="T6" y="T7"/>
              </a:cxn>
            </a:cxnLst>
            <a:rect l="T12" t="T13" r="T14" b="T15"/>
            <a:pathLst>
              <a:path w="288" h="104">
                <a:moveTo>
                  <a:pt x="0" y="0"/>
                </a:moveTo>
                <a:cubicBezTo>
                  <a:pt x="52" y="44"/>
                  <a:pt x="104" y="88"/>
                  <a:pt x="144" y="96"/>
                </a:cubicBezTo>
                <a:cubicBezTo>
                  <a:pt x="184" y="104"/>
                  <a:pt x="216" y="56"/>
                  <a:pt x="240" y="48"/>
                </a:cubicBezTo>
                <a:cubicBezTo>
                  <a:pt x="264" y="40"/>
                  <a:pt x="276" y="44"/>
                  <a:pt x="288" y="48"/>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1993" name="Freeform 10">
            <a:extLst>
              <a:ext uri="{FF2B5EF4-FFF2-40B4-BE49-F238E27FC236}">
                <a16:creationId xmlns:a16="http://schemas.microsoft.com/office/drawing/2014/main" id="{48AE59D5-9FC2-483B-AE37-8C15B031080F}"/>
              </a:ext>
            </a:extLst>
          </p:cNvPr>
          <p:cNvSpPr>
            <a:spLocks/>
          </p:cNvSpPr>
          <p:nvPr/>
        </p:nvSpPr>
        <p:spPr bwMode="auto">
          <a:xfrm>
            <a:off x="5843588" y="4845050"/>
            <a:ext cx="457200" cy="241300"/>
          </a:xfrm>
          <a:custGeom>
            <a:avLst/>
            <a:gdLst>
              <a:gd name="T0" fmla="*/ 0 w 288"/>
              <a:gd name="T1" fmla="*/ 2147483646 h 152"/>
              <a:gd name="T2" fmla="*/ 2147483646 w 288"/>
              <a:gd name="T3" fmla="*/ 2147483646 h 152"/>
              <a:gd name="T4" fmla="*/ 2147483646 w 288"/>
              <a:gd name="T5" fmla="*/ 2147483646 h 152"/>
              <a:gd name="T6" fmla="*/ 0 60000 65536"/>
              <a:gd name="T7" fmla="*/ 0 60000 65536"/>
              <a:gd name="T8" fmla="*/ 0 60000 65536"/>
              <a:gd name="T9" fmla="*/ 0 w 288"/>
              <a:gd name="T10" fmla="*/ 0 h 152"/>
              <a:gd name="T11" fmla="*/ 288 w 288"/>
              <a:gd name="T12" fmla="*/ 152 h 152"/>
            </a:gdLst>
            <a:ahLst/>
            <a:cxnLst>
              <a:cxn ang="T6">
                <a:pos x="T0" y="T1"/>
              </a:cxn>
              <a:cxn ang="T7">
                <a:pos x="T2" y="T3"/>
              </a:cxn>
              <a:cxn ang="T8">
                <a:pos x="T4" y="T5"/>
              </a:cxn>
            </a:cxnLst>
            <a:rect l="T9" t="T10" r="T11" b="T12"/>
            <a:pathLst>
              <a:path w="288" h="152">
                <a:moveTo>
                  <a:pt x="0" y="152"/>
                </a:moveTo>
                <a:cubicBezTo>
                  <a:pt x="48" y="84"/>
                  <a:pt x="96" y="16"/>
                  <a:pt x="144" y="8"/>
                </a:cubicBezTo>
                <a:cubicBezTo>
                  <a:pt x="192" y="0"/>
                  <a:pt x="240" y="52"/>
                  <a:pt x="288" y="104"/>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1994" name="Freeform 11">
            <a:extLst>
              <a:ext uri="{FF2B5EF4-FFF2-40B4-BE49-F238E27FC236}">
                <a16:creationId xmlns:a16="http://schemas.microsoft.com/office/drawing/2014/main" id="{0E8CAA0F-3C30-46AB-AAC0-17B419504A7B}"/>
              </a:ext>
            </a:extLst>
          </p:cNvPr>
          <p:cNvSpPr>
            <a:spLocks/>
          </p:cNvSpPr>
          <p:nvPr/>
        </p:nvSpPr>
        <p:spPr bwMode="auto">
          <a:xfrm>
            <a:off x="5638800" y="4051300"/>
            <a:ext cx="1066800" cy="381000"/>
          </a:xfrm>
          <a:custGeom>
            <a:avLst/>
            <a:gdLst>
              <a:gd name="T0" fmla="*/ 2147483646 w 672"/>
              <a:gd name="T1" fmla="*/ 2147483646 h 240"/>
              <a:gd name="T2" fmla="*/ 2147483646 w 672"/>
              <a:gd name="T3" fmla="*/ 2147483646 h 240"/>
              <a:gd name="T4" fmla="*/ 2147483646 w 672"/>
              <a:gd name="T5" fmla="*/ 2147483646 h 240"/>
              <a:gd name="T6" fmla="*/ 2147483646 w 672"/>
              <a:gd name="T7" fmla="*/ 2147483646 h 240"/>
              <a:gd name="T8" fmla="*/ 2147483646 w 672"/>
              <a:gd name="T9" fmla="*/ 0 h 240"/>
              <a:gd name="T10" fmla="*/ 2147483646 w 672"/>
              <a:gd name="T11" fmla="*/ 2147483646 h 240"/>
              <a:gd name="T12" fmla="*/ 2147483646 w 672"/>
              <a:gd name="T13" fmla="*/ 2147483646 h 240"/>
              <a:gd name="T14" fmla="*/ 0 w 672"/>
              <a:gd name="T15" fmla="*/ 0 h 240"/>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240"/>
              <a:gd name="T26" fmla="*/ 672 w 672"/>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240">
                <a:moveTo>
                  <a:pt x="672" y="240"/>
                </a:moveTo>
                <a:cubicBezTo>
                  <a:pt x="660" y="204"/>
                  <a:pt x="648" y="168"/>
                  <a:pt x="624" y="144"/>
                </a:cubicBezTo>
                <a:cubicBezTo>
                  <a:pt x="600" y="120"/>
                  <a:pt x="552" y="112"/>
                  <a:pt x="528" y="96"/>
                </a:cubicBezTo>
                <a:cubicBezTo>
                  <a:pt x="504" y="80"/>
                  <a:pt x="520" y="64"/>
                  <a:pt x="480" y="48"/>
                </a:cubicBezTo>
                <a:cubicBezTo>
                  <a:pt x="440" y="32"/>
                  <a:pt x="344" y="0"/>
                  <a:pt x="288" y="0"/>
                </a:cubicBezTo>
                <a:cubicBezTo>
                  <a:pt x="232" y="0"/>
                  <a:pt x="184" y="40"/>
                  <a:pt x="144" y="48"/>
                </a:cubicBezTo>
                <a:cubicBezTo>
                  <a:pt x="104" y="56"/>
                  <a:pt x="72" y="56"/>
                  <a:pt x="48" y="48"/>
                </a:cubicBezTo>
                <a:cubicBezTo>
                  <a:pt x="24" y="40"/>
                  <a:pt x="12" y="20"/>
                  <a:pt x="0" y="0"/>
                </a:cubicBezTo>
              </a:path>
            </a:pathLst>
          </a:custGeom>
          <a:noFill/>
          <a:ln w="254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1995" name="Freeform 12">
            <a:extLst>
              <a:ext uri="{FF2B5EF4-FFF2-40B4-BE49-F238E27FC236}">
                <a16:creationId xmlns:a16="http://schemas.microsoft.com/office/drawing/2014/main" id="{48934E40-346B-4801-9412-E6A8E8B36FDB}"/>
              </a:ext>
            </a:extLst>
          </p:cNvPr>
          <p:cNvSpPr>
            <a:spLocks/>
          </p:cNvSpPr>
          <p:nvPr/>
        </p:nvSpPr>
        <p:spPr bwMode="auto">
          <a:xfrm>
            <a:off x="2362200" y="3975100"/>
            <a:ext cx="381000" cy="469900"/>
          </a:xfrm>
          <a:custGeom>
            <a:avLst/>
            <a:gdLst>
              <a:gd name="T0" fmla="*/ 0 w 240"/>
              <a:gd name="T1" fmla="*/ 2147483646 h 296"/>
              <a:gd name="T2" fmla="*/ 2147483646 w 240"/>
              <a:gd name="T3" fmla="*/ 2147483646 h 296"/>
              <a:gd name="T4" fmla="*/ 2147483646 w 240"/>
              <a:gd name="T5" fmla="*/ 2147483646 h 296"/>
              <a:gd name="T6" fmla="*/ 2147483646 w 240"/>
              <a:gd name="T7" fmla="*/ 2147483646 h 296"/>
              <a:gd name="T8" fmla="*/ 2147483646 w 240"/>
              <a:gd name="T9" fmla="*/ 0 h 296"/>
              <a:gd name="T10" fmla="*/ 0 60000 65536"/>
              <a:gd name="T11" fmla="*/ 0 60000 65536"/>
              <a:gd name="T12" fmla="*/ 0 60000 65536"/>
              <a:gd name="T13" fmla="*/ 0 60000 65536"/>
              <a:gd name="T14" fmla="*/ 0 60000 65536"/>
              <a:gd name="T15" fmla="*/ 0 w 240"/>
              <a:gd name="T16" fmla="*/ 0 h 296"/>
              <a:gd name="T17" fmla="*/ 240 w 240"/>
              <a:gd name="T18" fmla="*/ 296 h 296"/>
            </a:gdLst>
            <a:ahLst/>
            <a:cxnLst>
              <a:cxn ang="T10">
                <a:pos x="T0" y="T1"/>
              </a:cxn>
              <a:cxn ang="T11">
                <a:pos x="T2" y="T3"/>
              </a:cxn>
              <a:cxn ang="T12">
                <a:pos x="T4" y="T5"/>
              </a:cxn>
              <a:cxn ang="T13">
                <a:pos x="T6" y="T7"/>
              </a:cxn>
              <a:cxn ang="T14">
                <a:pos x="T8" y="T9"/>
              </a:cxn>
            </a:cxnLst>
            <a:rect l="T15" t="T16" r="T17" b="T18"/>
            <a:pathLst>
              <a:path w="240" h="296">
                <a:moveTo>
                  <a:pt x="0" y="288"/>
                </a:moveTo>
                <a:cubicBezTo>
                  <a:pt x="16" y="292"/>
                  <a:pt x="32" y="296"/>
                  <a:pt x="48" y="288"/>
                </a:cubicBezTo>
                <a:cubicBezTo>
                  <a:pt x="64" y="280"/>
                  <a:pt x="88" y="272"/>
                  <a:pt x="96" y="240"/>
                </a:cubicBezTo>
                <a:cubicBezTo>
                  <a:pt x="104" y="208"/>
                  <a:pt x="72" y="136"/>
                  <a:pt x="96" y="96"/>
                </a:cubicBezTo>
                <a:cubicBezTo>
                  <a:pt x="120" y="56"/>
                  <a:pt x="180" y="28"/>
                  <a:pt x="240" y="0"/>
                </a:cubicBezTo>
              </a:path>
            </a:pathLst>
          </a:custGeom>
          <a:noFill/>
          <a:ln w="254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1996" name="Freeform 13">
            <a:extLst>
              <a:ext uri="{FF2B5EF4-FFF2-40B4-BE49-F238E27FC236}">
                <a16:creationId xmlns:a16="http://schemas.microsoft.com/office/drawing/2014/main" id="{AFEBFFFA-2C3E-4707-A4EA-0613E9B49D46}"/>
              </a:ext>
            </a:extLst>
          </p:cNvPr>
          <p:cNvSpPr>
            <a:spLocks/>
          </p:cNvSpPr>
          <p:nvPr/>
        </p:nvSpPr>
        <p:spPr bwMode="auto">
          <a:xfrm>
            <a:off x="1752600" y="4584700"/>
            <a:ext cx="381000" cy="1066800"/>
          </a:xfrm>
          <a:custGeom>
            <a:avLst/>
            <a:gdLst>
              <a:gd name="T0" fmla="*/ 2147483646 w 240"/>
              <a:gd name="T1" fmla="*/ 0 h 672"/>
              <a:gd name="T2" fmla="*/ 2147483646 w 240"/>
              <a:gd name="T3" fmla="*/ 2147483646 h 672"/>
              <a:gd name="T4" fmla="*/ 2147483646 w 240"/>
              <a:gd name="T5" fmla="*/ 2147483646 h 672"/>
              <a:gd name="T6" fmla="*/ 2147483646 w 240"/>
              <a:gd name="T7" fmla="*/ 2147483646 h 672"/>
              <a:gd name="T8" fmla="*/ 2147483646 w 240"/>
              <a:gd name="T9" fmla="*/ 2147483646 h 672"/>
              <a:gd name="T10" fmla="*/ 0 w 240"/>
              <a:gd name="T11" fmla="*/ 2147483646 h 672"/>
              <a:gd name="T12" fmla="*/ 0 60000 65536"/>
              <a:gd name="T13" fmla="*/ 0 60000 65536"/>
              <a:gd name="T14" fmla="*/ 0 60000 65536"/>
              <a:gd name="T15" fmla="*/ 0 60000 65536"/>
              <a:gd name="T16" fmla="*/ 0 60000 65536"/>
              <a:gd name="T17" fmla="*/ 0 60000 65536"/>
              <a:gd name="T18" fmla="*/ 0 w 240"/>
              <a:gd name="T19" fmla="*/ 0 h 672"/>
              <a:gd name="T20" fmla="*/ 240 w 240"/>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240" h="672">
                <a:moveTo>
                  <a:pt x="240" y="0"/>
                </a:moveTo>
                <a:cubicBezTo>
                  <a:pt x="184" y="72"/>
                  <a:pt x="128" y="144"/>
                  <a:pt x="96" y="192"/>
                </a:cubicBezTo>
                <a:cubicBezTo>
                  <a:pt x="64" y="240"/>
                  <a:pt x="56" y="248"/>
                  <a:pt x="48" y="288"/>
                </a:cubicBezTo>
                <a:cubicBezTo>
                  <a:pt x="40" y="328"/>
                  <a:pt x="48" y="400"/>
                  <a:pt x="48" y="432"/>
                </a:cubicBezTo>
                <a:cubicBezTo>
                  <a:pt x="48" y="464"/>
                  <a:pt x="56" y="440"/>
                  <a:pt x="48" y="480"/>
                </a:cubicBezTo>
                <a:cubicBezTo>
                  <a:pt x="40" y="520"/>
                  <a:pt x="20" y="596"/>
                  <a:pt x="0" y="672"/>
                </a:cubicBezTo>
              </a:path>
            </a:pathLst>
          </a:custGeom>
          <a:noFill/>
          <a:ln w="254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1997" name="Freeform 16">
            <a:extLst>
              <a:ext uri="{FF2B5EF4-FFF2-40B4-BE49-F238E27FC236}">
                <a16:creationId xmlns:a16="http://schemas.microsoft.com/office/drawing/2014/main" id="{E051E618-C140-42A3-BFC6-31F7F3C86D3E}"/>
              </a:ext>
            </a:extLst>
          </p:cNvPr>
          <p:cNvSpPr>
            <a:spLocks/>
          </p:cNvSpPr>
          <p:nvPr/>
        </p:nvSpPr>
        <p:spPr bwMode="auto">
          <a:xfrm>
            <a:off x="2209800" y="3975100"/>
            <a:ext cx="1295400" cy="1524000"/>
          </a:xfrm>
          <a:custGeom>
            <a:avLst/>
            <a:gdLst>
              <a:gd name="T0" fmla="*/ 0 w 816"/>
              <a:gd name="T1" fmla="*/ 2147483646 h 960"/>
              <a:gd name="T2" fmla="*/ 0 w 816"/>
              <a:gd name="T3" fmla="*/ 2147483646 h 960"/>
              <a:gd name="T4" fmla="*/ 2147483646 w 816"/>
              <a:gd name="T5" fmla="*/ 2147483646 h 960"/>
              <a:gd name="T6" fmla="*/ 2147483646 w 816"/>
              <a:gd name="T7" fmla="*/ 2147483646 h 960"/>
              <a:gd name="T8" fmla="*/ 2147483646 w 816"/>
              <a:gd name="T9" fmla="*/ 2147483646 h 960"/>
              <a:gd name="T10" fmla="*/ 2147483646 w 816"/>
              <a:gd name="T11" fmla="*/ 2147483646 h 960"/>
              <a:gd name="T12" fmla="*/ 2147483646 w 816"/>
              <a:gd name="T13" fmla="*/ 0 h 960"/>
              <a:gd name="T14" fmla="*/ 2147483646 w 816"/>
              <a:gd name="T15" fmla="*/ 2147483646 h 960"/>
              <a:gd name="T16" fmla="*/ 2147483646 w 816"/>
              <a:gd name="T17" fmla="*/ 2147483646 h 960"/>
              <a:gd name="T18" fmla="*/ 2147483646 w 816"/>
              <a:gd name="T19" fmla="*/ 2147483646 h 960"/>
              <a:gd name="T20" fmla="*/ 2147483646 w 816"/>
              <a:gd name="T21" fmla="*/ 2147483646 h 960"/>
              <a:gd name="T22" fmla="*/ 2147483646 w 816"/>
              <a:gd name="T23" fmla="*/ 2147483646 h 960"/>
              <a:gd name="T24" fmla="*/ 2147483646 w 816"/>
              <a:gd name="T25" fmla="*/ 2147483646 h 960"/>
              <a:gd name="T26" fmla="*/ 2147483646 w 816"/>
              <a:gd name="T27" fmla="*/ 2147483646 h 960"/>
              <a:gd name="T28" fmla="*/ 2147483646 w 816"/>
              <a:gd name="T29" fmla="*/ 2147483646 h 960"/>
              <a:gd name="T30" fmla="*/ 2147483646 w 816"/>
              <a:gd name="T31" fmla="*/ 2147483646 h 960"/>
              <a:gd name="T32" fmla="*/ 2147483646 w 816"/>
              <a:gd name="T33" fmla="*/ 2147483646 h 960"/>
              <a:gd name="T34" fmla="*/ 0 w 816"/>
              <a:gd name="T35" fmla="*/ 2147483646 h 960"/>
              <a:gd name="T36" fmla="*/ 0 w 816"/>
              <a:gd name="T37" fmla="*/ 2147483646 h 9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6"/>
              <a:gd name="T58" fmla="*/ 0 h 960"/>
              <a:gd name="T59" fmla="*/ 816 w 816"/>
              <a:gd name="T60" fmla="*/ 960 h 9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6" h="960">
                <a:moveTo>
                  <a:pt x="0" y="912"/>
                </a:moveTo>
                <a:lnTo>
                  <a:pt x="0" y="768"/>
                </a:lnTo>
                <a:lnTo>
                  <a:pt x="48" y="576"/>
                </a:lnTo>
                <a:lnTo>
                  <a:pt x="288" y="480"/>
                </a:lnTo>
                <a:lnTo>
                  <a:pt x="336" y="336"/>
                </a:lnTo>
                <a:lnTo>
                  <a:pt x="336" y="192"/>
                </a:lnTo>
                <a:lnTo>
                  <a:pt x="672" y="0"/>
                </a:lnTo>
                <a:lnTo>
                  <a:pt x="816" y="48"/>
                </a:lnTo>
                <a:lnTo>
                  <a:pt x="720" y="192"/>
                </a:lnTo>
                <a:lnTo>
                  <a:pt x="576" y="336"/>
                </a:lnTo>
                <a:lnTo>
                  <a:pt x="528" y="384"/>
                </a:lnTo>
                <a:lnTo>
                  <a:pt x="576" y="432"/>
                </a:lnTo>
                <a:lnTo>
                  <a:pt x="480" y="576"/>
                </a:lnTo>
                <a:lnTo>
                  <a:pt x="384" y="672"/>
                </a:lnTo>
                <a:lnTo>
                  <a:pt x="336" y="720"/>
                </a:lnTo>
                <a:lnTo>
                  <a:pt x="288" y="720"/>
                </a:lnTo>
                <a:lnTo>
                  <a:pt x="288" y="864"/>
                </a:lnTo>
                <a:lnTo>
                  <a:pt x="0" y="960"/>
                </a:lnTo>
                <a:lnTo>
                  <a:pt x="0" y="768"/>
                </a:lnTo>
              </a:path>
            </a:pathLst>
          </a:custGeom>
          <a:solidFill>
            <a:srgbClr val="CC00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41998" name="Freeform 17">
            <a:extLst>
              <a:ext uri="{FF2B5EF4-FFF2-40B4-BE49-F238E27FC236}">
                <a16:creationId xmlns:a16="http://schemas.microsoft.com/office/drawing/2014/main" id="{E2B8E777-AB84-4C9B-BDD2-44BE40D72773}"/>
              </a:ext>
            </a:extLst>
          </p:cNvPr>
          <p:cNvSpPr>
            <a:spLocks/>
          </p:cNvSpPr>
          <p:nvPr/>
        </p:nvSpPr>
        <p:spPr bwMode="auto">
          <a:xfrm>
            <a:off x="1752600" y="3898900"/>
            <a:ext cx="1447800" cy="1828800"/>
          </a:xfrm>
          <a:custGeom>
            <a:avLst/>
            <a:gdLst>
              <a:gd name="T0" fmla="*/ 0 w 912"/>
              <a:gd name="T1" fmla="*/ 2147483646 h 1152"/>
              <a:gd name="T2" fmla="*/ 2147483646 w 912"/>
              <a:gd name="T3" fmla="*/ 2147483646 h 1152"/>
              <a:gd name="T4" fmla="*/ 2147483646 w 912"/>
              <a:gd name="T5" fmla="*/ 2147483646 h 1152"/>
              <a:gd name="T6" fmla="*/ 2147483646 w 912"/>
              <a:gd name="T7" fmla="*/ 2147483646 h 1152"/>
              <a:gd name="T8" fmla="*/ 2147483646 w 912"/>
              <a:gd name="T9" fmla="*/ 2147483646 h 1152"/>
              <a:gd name="T10" fmla="*/ 2147483646 w 912"/>
              <a:gd name="T11" fmla="*/ 2147483646 h 1152"/>
              <a:gd name="T12" fmla="*/ 2147483646 w 912"/>
              <a:gd name="T13" fmla="*/ 2147483646 h 1152"/>
              <a:gd name="T14" fmla="*/ 2147483646 w 912"/>
              <a:gd name="T15" fmla="*/ 0 h 1152"/>
              <a:gd name="T16" fmla="*/ 2147483646 w 912"/>
              <a:gd name="T17" fmla="*/ 2147483646 h 1152"/>
              <a:gd name="T18" fmla="*/ 2147483646 w 912"/>
              <a:gd name="T19" fmla="*/ 2147483646 h 1152"/>
              <a:gd name="T20" fmla="*/ 2147483646 w 912"/>
              <a:gd name="T21" fmla="*/ 2147483646 h 1152"/>
              <a:gd name="T22" fmla="*/ 2147483646 w 912"/>
              <a:gd name="T23" fmla="*/ 2147483646 h 1152"/>
              <a:gd name="T24" fmla="*/ 2147483646 w 912"/>
              <a:gd name="T25" fmla="*/ 2147483646 h 1152"/>
              <a:gd name="T26" fmla="*/ 2147483646 w 912"/>
              <a:gd name="T27" fmla="*/ 2147483646 h 1152"/>
              <a:gd name="T28" fmla="*/ 2147483646 w 912"/>
              <a:gd name="T29" fmla="*/ 2147483646 h 1152"/>
              <a:gd name="T30" fmla="*/ 2147483646 w 912"/>
              <a:gd name="T31" fmla="*/ 2147483646 h 1152"/>
              <a:gd name="T32" fmla="*/ 2147483646 w 912"/>
              <a:gd name="T33" fmla="*/ 2147483646 h 1152"/>
              <a:gd name="T34" fmla="*/ 2147483646 w 912"/>
              <a:gd name="T35" fmla="*/ 2147483646 h 1152"/>
              <a:gd name="T36" fmla="*/ 0 w 912"/>
              <a:gd name="T37" fmla="*/ 2147483646 h 1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2"/>
              <a:gd name="T58" fmla="*/ 0 h 1152"/>
              <a:gd name="T59" fmla="*/ 912 w 912"/>
              <a:gd name="T60" fmla="*/ 1152 h 1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2" h="1152">
                <a:moveTo>
                  <a:pt x="0" y="1104"/>
                </a:moveTo>
                <a:lnTo>
                  <a:pt x="48" y="864"/>
                </a:lnTo>
                <a:lnTo>
                  <a:pt x="48" y="672"/>
                </a:lnTo>
                <a:lnTo>
                  <a:pt x="240" y="432"/>
                </a:lnTo>
                <a:lnTo>
                  <a:pt x="432" y="336"/>
                </a:lnTo>
                <a:lnTo>
                  <a:pt x="480" y="192"/>
                </a:lnTo>
                <a:lnTo>
                  <a:pt x="528" y="96"/>
                </a:lnTo>
                <a:lnTo>
                  <a:pt x="720" y="0"/>
                </a:lnTo>
                <a:lnTo>
                  <a:pt x="912" y="48"/>
                </a:lnTo>
                <a:lnTo>
                  <a:pt x="768" y="144"/>
                </a:lnTo>
                <a:lnTo>
                  <a:pt x="672" y="192"/>
                </a:lnTo>
                <a:lnTo>
                  <a:pt x="624" y="240"/>
                </a:lnTo>
                <a:lnTo>
                  <a:pt x="576" y="432"/>
                </a:lnTo>
                <a:lnTo>
                  <a:pt x="576" y="480"/>
                </a:lnTo>
                <a:lnTo>
                  <a:pt x="432" y="576"/>
                </a:lnTo>
                <a:lnTo>
                  <a:pt x="336" y="624"/>
                </a:lnTo>
                <a:lnTo>
                  <a:pt x="288" y="816"/>
                </a:lnTo>
                <a:lnTo>
                  <a:pt x="240" y="1008"/>
                </a:lnTo>
                <a:lnTo>
                  <a:pt x="0" y="1152"/>
                </a:lnTo>
              </a:path>
            </a:pathLst>
          </a:custGeom>
          <a:solidFill>
            <a:srgbClr val="FFFF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41999" name="Freeform 18">
            <a:extLst>
              <a:ext uri="{FF2B5EF4-FFF2-40B4-BE49-F238E27FC236}">
                <a16:creationId xmlns:a16="http://schemas.microsoft.com/office/drawing/2014/main" id="{0FC15F2A-627A-439C-A361-071C84485C5C}"/>
              </a:ext>
            </a:extLst>
          </p:cNvPr>
          <p:cNvSpPr>
            <a:spLocks/>
          </p:cNvSpPr>
          <p:nvPr/>
        </p:nvSpPr>
        <p:spPr bwMode="auto">
          <a:xfrm>
            <a:off x="5181600" y="4343400"/>
            <a:ext cx="1752600" cy="914400"/>
          </a:xfrm>
          <a:custGeom>
            <a:avLst/>
            <a:gdLst>
              <a:gd name="T0" fmla="*/ 2147483646 w 1104"/>
              <a:gd name="T1" fmla="*/ 2147483646 h 576"/>
              <a:gd name="T2" fmla="*/ 2147483646 w 1104"/>
              <a:gd name="T3" fmla="*/ 2147483646 h 576"/>
              <a:gd name="T4" fmla="*/ 2147483646 w 1104"/>
              <a:gd name="T5" fmla="*/ 2147483646 h 576"/>
              <a:gd name="T6" fmla="*/ 2147483646 w 1104"/>
              <a:gd name="T7" fmla="*/ 2147483646 h 576"/>
              <a:gd name="T8" fmla="*/ 2147483646 w 1104"/>
              <a:gd name="T9" fmla="*/ 2147483646 h 576"/>
              <a:gd name="T10" fmla="*/ 2147483646 w 1104"/>
              <a:gd name="T11" fmla="*/ 2147483646 h 576"/>
              <a:gd name="T12" fmla="*/ 2147483646 w 1104"/>
              <a:gd name="T13" fmla="*/ 2147483646 h 576"/>
              <a:gd name="T14" fmla="*/ 0 w 1104"/>
              <a:gd name="T15" fmla="*/ 2147483646 h 576"/>
              <a:gd name="T16" fmla="*/ 2147483646 w 1104"/>
              <a:gd name="T17" fmla="*/ 2147483646 h 576"/>
              <a:gd name="T18" fmla="*/ 2147483646 w 1104"/>
              <a:gd name="T19" fmla="*/ 2147483646 h 576"/>
              <a:gd name="T20" fmla="*/ 2147483646 w 1104"/>
              <a:gd name="T21" fmla="*/ 2147483646 h 576"/>
              <a:gd name="T22" fmla="*/ 2147483646 w 1104"/>
              <a:gd name="T23" fmla="*/ 0 h 576"/>
              <a:gd name="T24" fmla="*/ 2147483646 w 1104"/>
              <a:gd name="T25" fmla="*/ 2147483646 h 576"/>
              <a:gd name="T26" fmla="*/ 2147483646 w 1104"/>
              <a:gd name="T27" fmla="*/ 2147483646 h 576"/>
              <a:gd name="T28" fmla="*/ 2147483646 w 1104"/>
              <a:gd name="T29" fmla="*/ 2147483646 h 576"/>
              <a:gd name="T30" fmla="*/ 2147483646 w 1104"/>
              <a:gd name="T31" fmla="*/ 2147483646 h 576"/>
              <a:gd name="T32" fmla="*/ 2147483646 w 1104"/>
              <a:gd name="T33" fmla="*/ 2147483646 h 576"/>
              <a:gd name="T34" fmla="*/ 2147483646 w 1104"/>
              <a:gd name="T35" fmla="*/ 2147483646 h 576"/>
              <a:gd name="T36" fmla="*/ 2147483646 w 1104"/>
              <a:gd name="T37" fmla="*/ 2147483646 h 5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4"/>
              <a:gd name="T58" fmla="*/ 0 h 576"/>
              <a:gd name="T59" fmla="*/ 1104 w 1104"/>
              <a:gd name="T60" fmla="*/ 576 h 5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4" h="576">
                <a:moveTo>
                  <a:pt x="1056" y="528"/>
                </a:moveTo>
                <a:lnTo>
                  <a:pt x="720" y="432"/>
                </a:lnTo>
                <a:lnTo>
                  <a:pt x="624" y="336"/>
                </a:lnTo>
                <a:lnTo>
                  <a:pt x="528" y="288"/>
                </a:lnTo>
                <a:lnTo>
                  <a:pt x="432" y="432"/>
                </a:lnTo>
                <a:lnTo>
                  <a:pt x="336" y="336"/>
                </a:lnTo>
                <a:lnTo>
                  <a:pt x="192" y="384"/>
                </a:lnTo>
                <a:lnTo>
                  <a:pt x="0" y="288"/>
                </a:lnTo>
                <a:lnTo>
                  <a:pt x="96" y="96"/>
                </a:lnTo>
                <a:lnTo>
                  <a:pt x="192" y="96"/>
                </a:lnTo>
                <a:lnTo>
                  <a:pt x="288" y="96"/>
                </a:lnTo>
                <a:lnTo>
                  <a:pt x="336" y="0"/>
                </a:lnTo>
                <a:lnTo>
                  <a:pt x="528" y="96"/>
                </a:lnTo>
                <a:lnTo>
                  <a:pt x="672" y="96"/>
                </a:lnTo>
                <a:lnTo>
                  <a:pt x="768" y="192"/>
                </a:lnTo>
                <a:lnTo>
                  <a:pt x="912" y="240"/>
                </a:lnTo>
                <a:lnTo>
                  <a:pt x="1104" y="384"/>
                </a:lnTo>
                <a:lnTo>
                  <a:pt x="1104" y="576"/>
                </a:lnTo>
                <a:lnTo>
                  <a:pt x="1056" y="528"/>
                </a:lnTo>
                <a:close/>
              </a:path>
            </a:pathLst>
          </a:custGeom>
          <a:solidFill>
            <a:srgbClr val="FF00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42000" name="Freeform 19">
            <a:extLst>
              <a:ext uri="{FF2B5EF4-FFF2-40B4-BE49-F238E27FC236}">
                <a16:creationId xmlns:a16="http://schemas.microsoft.com/office/drawing/2014/main" id="{05D52EF2-0A2F-410F-A5B4-2C9F94FBFE91}"/>
              </a:ext>
            </a:extLst>
          </p:cNvPr>
          <p:cNvSpPr>
            <a:spLocks/>
          </p:cNvSpPr>
          <p:nvPr/>
        </p:nvSpPr>
        <p:spPr bwMode="auto">
          <a:xfrm>
            <a:off x="5334000" y="4038600"/>
            <a:ext cx="1600200" cy="914400"/>
          </a:xfrm>
          <a:custGeom>
            <a:avLst/>
            <a:gdLst>
              <a:gd name="T0" fmla="*/ 2147483646 w 1008"/>
              <a:gd name="T1" fmla="*/ 0 h 576"/>
              <a:gd name="T2" fmla="*/ 0 w 1008"/>
              <a:gd name="T3" fmla="*/ 2147483646 h 576"/>
              <a:gd name="T4" fmla="*/ 2147483646 w 1008"/>
              <a:gd name="T5" fmla="*/ 2147483646 h 576"/>
              <a:gd name="T6" fmla="*/ 2147483646 w 1008"/>
              <a:gd name="T7" fmla="*/ 2147483646 h 576"/>
              <a:gd name="T8" fmla="*/ 2147483646 w 1008"/>
              <a:gd name="T9" fmla="*/ 2147483646 h 576"/>
              <a:gd name="T10" fmla="*/ 2147483646 w 1008"/>
              <a:gd name="T11" fmla="*/ 2147483646 h 576"/>
              <a:gd name="T12" fmla="*/ 2147483646 w 1008"/>
              <a:gd name="T13" fmla="*/ 2147483646 h 576"/>
              <a:gd name="T14" fmla="*/ 2147483646 w 1008"/>
              <a:gd name="T15" fmla="*/ 2147483646 h 576"/>
              <a:gd name="T16" fmla="*/ 2147483646 w 1008"/>
              <a:gd name="T17" fmla="*/ 2147483646 h 576"/>
              <a:gd name="T18" fmla="*/ 2147483646 w 1008"/>
              <a:gd name="T19" fmla="*/ 2147483646 h 576"/>
              <a:gd name="T20" fmla="*/ 2147483646 w 1008"/>
              <a:gd name="T21" fmla="*/ 2147483646 h 576"/>
              <a:gd name="T22" fmla="*/ 2147483646 w 1008"/>
              <a:gd name="T23" fmla="*/ 2147483646 h 576"/>
              <a:gd name="T24" fmla="*/ 2147483646 w 1008"/>
              <a:gd name="T25" fmla="*/ 2147483646 h 576"/>
              <a:gd name="T26" fmla="*/ 2147483646 w 1008"/>
              <a:gd name="T27" fmla="*/ 2147483646 h 576"/>
              <a:gd name="T28" fmla="*/ 2147483646 w 1008"/>
              <a:gd name="T29" fmla="*/ 2147483646 h 576"/>
              <a:gd name="T30" fmla="*/ 2147483646 w 1008"/>
              <a:gd name="T31" fmla="*/ 2147483646 h 576"/>
              <a:gd name="T32" fmla="*/ 2147483646 w 1008"/>
              <a:gd name="T33" fmla="*/ 0 h 576"/>
              <a:gd name="T34" fmla="*/ 2147483646 w 1008"/>
              <a:gd name="T35" fmla="*/ 2147483646 h 576"/>
              <a:gd name="T36" fmla="*/ 2147483646 w 1008"/>
              <a:gd name="T37" fmla="*/ 2147483646 h 576"/>
              <a:gd name="T38" fmla="*/ 2147483646 w 1008"/>
              <a:gd name="T39" fmla="*/ 0 h 5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08"/>
              <a:gd name="T61" fmla="*/ 0 h 576"/>
              <a:gd name="T62" fmla="*/ 1008 w 1008"/>
              <a:gd name="T63" fmla="*/ 576 h 5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08" h="576">
                <a:moveTo>
                  <a:pt x="96" y="0"/>
                </a:moveTo>
                <a:lnTo>
                  <a:pt x="0" y="288"/>
                </a:lnTo>
                <a:lnTo>
                  <a:pt x="144" y="288"/>
                </a:lnTo>
                <a:lnTo>
                  <a:pt x="240" y="192"/>
                </a:lnTo>
                <a:lnTo>
                  <a:pt x="384" y="288"/>
                </a:lnTo>
                <a:lnTo>
                  <a:pt x="480" y="288"/>
                </a:lnTo>
                <a:lnTo>
                  <a:pt x="576" y="240"/>
                </a:lnTo>
                <a:lnTo>
                  <a:pt x="672" y="336"/>
                </a:lnTo>
                <a:lnTo>
                  <a:pt x="672" y="384"/>
                </a:lnTo>
                <a:lnTo>
                  <a:pt x="768" y="384"/>
                </a:lnTo>
                <a:lnTo>
                  <a:pt x="960" y="528"/>
                </a:lnTo>
                <a:lnTo>
                  <a:pt x="1008" y="576"/>
                </a:lnTo>
                <a:lnTo>
                  <a:pt x="1008" y="288"/>
                </a:lnTo>
                <a:lnTo>
                  <a:pt x="864" y="192"/>
                </a:lnTo>
                <a:lnTo>
                  <a:pt x="720" y="96"/>
                </a:lnTo>
                <a:lnTo>
                  <a:pt x="576" y="48"/>
                </a:lnTo>
                <a:lnTo>
                  <a:pt x="480" y="0"/>
                </a:lnTo>
                <a:lnTo>
                  <a:pt x="336" y="48"/>
                </a:lnTo>
                <a:lnTo>
                  <a:pt x="240" y="48"/>
                </a:lnTo>
                <a:lnTo>
                  <a:pt x="96" y="0"/>
                </a:lnTo>
                <a:close/>
              </a:path>
            </a:pathLst>
          </a:custGeom>
          <a:solidFill>
            <a:srgbClr val="FFFF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42001" name="Text Box 24">
            <a:extLst>
              <a:ext uri="{FF2B5EF4-FFF2-40B4-BE49-F238E27FC236}">
                <a16:creationId xmlns:a16="http://schemas.microsoft.com/office/drawing/2014/main" id="{3942880E-43F6-40AE-979E-052F2B7A644B}"/>
              </a:ext>
            </a:extLst>
          </p:cNvPr>
          <p:cNvSpPr>
            <a:spLocks noChangeArrowheads="1"/>
          </p:cNvSpPr>
          <p:nvPr>
            <p:ph type="body" sz="half" idx="1"/>
          </p:nvPr>
        </p:nvSpPr>
        <p:spPr>
          <a:xfrm>
            <a:off x="179388" y="1557338"/>
            <a:ext cx="7272337" cy="2260600"/>
          </a:xfrm>
          <a:noFill/>
        </p:spPr>
        <p:txBody>
          <a:bodyPr/>
          <a:lstStyle/>
          <a:p>
            <a:pPr eaLnBrk="1" hangingPunct="1">
              <a:lnSpc>
                <a:spcPct val="90000"/>
              </a:lnSpc>
            </a:pPr>
            <a:r>
              <a:rPr lang="en-US" altLang="sr-Latn-RS" sz="2000"/>
              <a:t>sulcus central</a:t>
            </a:r>
            <a:r>
              <a:rPr lang="sr-Latn-CS" altLang="sr-Latn-RS" sz="2000"/>
              <a:t>is</a:t>
            </a:r>
            <a:r>
              <a:rPr lang="en-US" altLang="sr-Latn-RS" sz="2000"/>
              <a:t> (</a:t>
            </a:r>
            <a:r>
              <a:rPr lang="sr-Cyrl-CS" altLang="sr-Latn-RS" sz="2000">
                <a:solidFill>
                  <a:srgbClr val="FF3300"/>
                </a:solidFill>
              </a:rPr>
              <a:t>црвен)</a:t>
            </a:r>
            <a:endParaRPr lang="en-US" altLang="sr-Latn-RS" sz="2000">
              <a:solidFill>
                <a:srgbClr val="FF3300"/>
              </a:solidFill>
            </a:endParaRPr>
          </a:p>
          <a:p>
            <a:pPr eaLnBrk="1" hangingPunct="1">
              <a:lnSpc>
                <a:spcPct val="90000"/>
              </a:lnSpc>
            </a:pPr>
            <a:r>
              <a:rPr lang="sr-Latn-CS" altLang="sr-Latn-RS" sz="2000"/>
              <a:t>sulcus precentralis (</a:t>
            </a:r>
            <a:r>
              <a:rPr lang="sr-Cyrl-CS" altLang="sr-Latn-RS" sz="2000"/>
              <a:t>зелен)</a:t>
            </a:r>
            <a:endParaRPr lang="sr-Latn-CS" altLang="sr-Latn-RS" sz="2000"/>
          </a:p>
          <a:p>
            <a:pPr eaLnBrk="1" hangingPunct="1">
              <a:lnSpc>
                <a:spcPct val="90000"/>
              </a:lnSpc>
            </a:pPr>
            <a:r>
              <a:rPr lang="sr-Latn-CS" altLang="sr-Latn-RS" sz="2000"/>
              <a:t>sulcus postcentralis</a:t>
            </a:r>
            <a:endParaRPr lang="sr-Cyrl-CS" altLang="sr-Latn-RS" sz="2000"/>
          </a:p>
          <a:p>
            <a:pPr eaLnBrk="1" hangingPunct="1">
              <a:lnSpc>
                <a:spcPct val="90000"/>
              </a:lnSpc>
              <a:buFontTx/>
              <a:buNone/>
            </a:pPr>
            <a:r>
              <a:rPr lang="sr-Cyrl-CS" altLang="sr-Latn-RS" sz="2000">
                <a:solidFill>
                  <a:srgbClr val="66FFFF"/>
                </a:solidFill>
              </a:rPr>
              <a:t>(плав</a:t>
            </a:r>
            <a:r>
              <a:rPr lang="sr-Cyrl-CS" altLang="sr-Latn-RS" sz="2000"/>
              <a:t>)</a:t>
            </a:r>
            <a:r>
              <a:rPr lang="sr-Latn-CS" altLang="sr-Latn-RS" sz="2000"/>
              <a:t> </a:t>
            </a:r>
            <a:endParaRPr lang="en-US" altLang="sr-Latn-RS" sz="2000"/>
          </a:p>
          <a:p>
            <a:pPr eaLnBrk="1" hangingPunct="1">
              <a:lnSpc>
                <a:spcPct val="90000"/>
              </a:lnSpc>
              <a:spcBef>
                <a:spcPct val="0"/>
              </a:spcBef>
              <a:buSzTx/>
              <a:buFontTx/>
              <a:buNone/>
            </a:pPr>
            <a:endParaRPr lang="en-US" altLang="sr-Latn-RS" sz="1800">
              <a:latin typeface="Arial" panose="020B0604020202020204" pitchFamily="34" charset="0"/>
            </a:endParaRPr>
          </a:p>
        </p:txBody>
      </p:sp>
      <p:sp>
        <p:nvSpPr>
          <p:cNvPr id="42002" name="Rectangle 25">
            <a:extLst>
              <a:ext uri="{FF2B5EF4-FFF2-40B4-BE49-F238E27FC236}">
                <a16:creationId xmlns:a16="http://schemas.microsoft.com/office/drawing/2014/main" id="{9E929C8B-7B51-4FC5-A217-381AA884DC5F}"/>
              </a:ext>
            </a:extLst>
          </p:cNvPr>
          <p:cNvSpPr>
            <a:spLocks noGrp="1" noChangeArrowheads="1"/>
          </p:cNvSpPr>
          <p:nvPr>
            <p:ph type="body" sz="half" idx="2"/>
          </p:nvPr>
        </p:nvSpPr>
        <p:spPr>
          <a:xfrm>
            <a:off x="5076825" y="1600200"/>
            <a:ext cx="4067175" cy="1108075"/>
          </a:xfrm>
        </p:spPr>
        <p:txBody>
          <a:bodyPr/>
          <a:lstStyle/>
          <a:p>
            <a:pPr eaLnBrk="1" hangingPunct="1">
              <a:lnSpc>
                <a:spcPct val="90000"/>
              </a:lnSpc>
            </a:pPr>
            <a:r>
              <a:rPr lang="sr-Latn-CS" altLang="sr-Latn-RS" sz="2000"/>
              <a:t> gyrus precentralis</a:t>
            </a:r>
            <a:r>
              <a:rPr lang="sr-Cyrl-CS" altLang="sr-Latn-RS" sz="2000"/>
              <a:t> (</a:t>
            </a:r>
            <a:r>
              <a:rPr lang="sr-Cyrl-CS" altLang="sr-Latn-RS" sz="2000">
                <a:solidFill>
                  <a:srgbClr val="FFFF00"/>
                </a:solidFill>
              </a:rPr>
              <a:t>жут</a:t>
            </a:r>
            <a:r>
              <a:rPr lang="sr-Cyrl-CS" altLang="sr-Latn-RS" sz="2000"/>
              <a:t>)</a:t>
            </a:r>
            <a:r>
              <a:rPr lang="sr-Latn-CS" altLang="sr-Latn-RS" sz="2000"/>
              <a:t> </a:t>
            </a:r>
          </a:p>
          <a:p>
            <a:pPr eaLnBrk="1" hangingPunct="1">
              <a:lnSpc>
                <a:spcPct val="90000"/>
              </a:lnSpc>
            </a:pPr>
            <a:r>
              <a:rPr lang="sr-Latn-CS" altLang="sr-Latn-RS" sz="2000"/>
              <a:t>gyrus postcentralis</a:t>
            </a:r>
            <a:r>
              <a:rPr lang="sr-Cyrl-CS" altLang="sr-Latn-RS" sz="2000"/>
              <a:t> (</a:t>
            </a:r>
            <a:r>
              <a:rPr lang="sr-Cyrl-CS" altLang="sr-Latn-RS" sz="2000">
                <a:solidFill>
                  <a:srgbClr val="FF00FF"/>
                </a:solidFill>
              </a:rPr>
              <a:t>пинк</a:t>
            </a:r>
            <a:r>
              <a:rPr lang="sr-Cyrl-CS" altLang="sr-Latn-RS" sz="2000"/>
              <a:t>)</a:t>
            </a:r>
            <a:endParaRPr lang="en-US" altLang="sr-Latn-RS" sz="2000"/>
          </a:p>
        </p:txBody>
      </p:sp>
      <p:sp>
        <p:nvSpPr>
          <p:cNvPr id="42003" name="Text Box 26">
            <a:extLst>
              <a:ext uri="{FF2B5EF4-FFF2-40B4-BE49-F238E27FC236}">
                <a16:creationId xmlns:a16="http://schemas.microsoft.com/office/drawing/2014/main" id="{69AB427F-90E8-4986-8D7B-4C61F98355DC}"/>
              </a:ext>
            </a:extLst>
          </p:cNvPr>
          <p:cNvSpPr txBox="1">
            <a:spLocks noChangeArrowheads="1"/>
          </p:cNvSpPr>
          <p:nvPr/>
        </p:nvSpPr>
        <p:spPr bwMode="auto">
          <a:xfrm>
            <a:off x="1403350" y="3500438"/>
            <a:ext cx="3529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66FF33"/>
                </a:solidFill>
              </a:rPr>
              <a:t>facies superolateralis cerebri</a:t>
            </a:r>
            <a:endParaRPr lang="en-US" altLang="sr-Latn-RS" sz="1800">
              <a:solidFill>
                <a:srgbClr val="66FF33"/>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7E54571F-18B7-4E5D-A53A-7D57CE5693A7}"/>
              </a:ext>
            </a:extLst>
          </p:cNvPr>
          <p:cNvSpPr>
            <a:spLocks noGrp="1" noChangeArrowheads="1"/>
          </p:cNvSpPr>
          <p:nvPr>
            <p:ph type="title"/>
          </p:nvPr>
        </p:nvSpPr>
        <p:spPr>
          <a:xfrm>
            <a:off x="457200" y="115888"/>
            <a:ext cx="8229600" cy="649287"/>
          </a:xfrm>
        </p:spPr>
        <p:txBody>
          <a:bodyPr/>
          <a:lstStyle/>
          <a:p>
            <a:pPr eaLnBrk="1" hangingPunct="1"/>
            <a:r>
              <a:rPr lang="sr-Latn-CS" altLang="sr-Latn-RS" sz="3200"/>
              <a:t>sulcus postcentralis et sulcus intraparietalis</a:t>
            </a:r>
            <a:endParaRPr lang="en-CA" altLang="sr-Latn-RS" sz="3200"/>
          </a:p>
        </p:txBody>
      </p:sp>
      <p:sp>
        <p:nvSpPr>
          <p:cNvPr id="43011" name="Rectangle 21">
            <a:extLst>
              <a:ext uri="{FF2B5EF4-FFF2-40B4-BE49-F238E27FC236}">
                <a16:creationId xmlns:a16="http://schemas.microsoft.com/office/drawing/2014/main" id="{7CDC1C33-433C-4844-99BA-04A87742373A}"/>
              </a:ext>
            </a:extLst>
          </p:cNvPr>
          <p:cNvSpPr>
            <a:spLocks noGrp="1" noChangeArrowheads="1"/>
          </p:cNvSpPr>
          <p:nvPr>
            <p:ph type="body" sz="half" idx="1"/>
          </p:nvPr>
        </p:nvSpPr>
        <p:spPr>
          <a:xfrm>
            <a:off x="457200" y="981075"/>
            <a:ext cx="4038600" cy="1800225"/>
          </a:xfrm>
          <a:solidFill>
            <a:schemeClr val="tx2">
              <a:lumMod val="20000"/>
              <a:lumOff val="80000"/>
            </a:schemeClr>
          </a:solidFill>
        </p:spPr>
        <p:txBody>
          <a:bodyPr/>
          <a:lstStyle/>
          <a:p>
            <a:pPr eaLnBrk="1" hangingPunct="1">
              <a:lnSpc>
                <a:spcPct val="80000"/>
              </a:lnSpc>
            </a:pPr>
            <a:r>
              <a:rPr lang="sr-Latn-CS" altLang="sr-Latn-RS" sz="2400" dirty="0"/>
              <a:t>Sulcus postcentralis (</a:t>
            </a:r>
            <a:r>
              <a:rPr lang="sr-Cyrl-CS" altLang="sr-Latn-RS" sz="2400" dirty="0">
                <a:solidFill>
                  <a:srgbClr val="66FFFF"/>
                </a:solidFill>
              </a:rPr>
              <a:t>плав</a:t>
            </a:r>
            <a:r>
              <a:rPr lang="sr-Cyrl-CS" altLang="sr-Latn-RS" sz="2400" dirty="0"/>
              <a:t>)</a:t>
            </a:r>
            <a:endParaRPr lang="sr-Latn-CS" altLang="sr-Latn-RS" sz="2400" dirty="0"/>
          </a:p>
          <a:p>
            <a:pPr eaLnBrk="1" hangingPunct="1">
              <a:lnSpc>
                <a:spcPct val="80000"/>
              </a:lnSpc>
            </a:pPr>
            <a:r>
              <a:rPr lang="en-US" altLang="sr-Latn-RS" sz="2400" dirty="0"/>
              <a:t>Sulcus intraparietal</a:t>
            </a:r>
            <a:r>
              <a:rPr lang="sr-Latn-CS" altLang="sr-Latn-RS" sz="2400" dirty="0"/>
              <a:t>is</a:t>
            </a:r>
            <a:endParaRPr lang="en-US" altLang="sr-Latn-RS" sz="2400" dirty="0"/>
          </a:p>
          <a:p>
            <a:pPr eaLnBrk="1" hangingPunct="1">
              <a:lnSpc>
                <a:spcPct val="80000"/>
              </a:lnSpc>
              <a:buFontTx/>
              <a:buNone/>
            </a:pPr>
            <a:r>
              <a:rPr lang="sr-Cyrl-CS" altLang="sr-Latn-RS" sz="2400" dirty="0"/>
              <a:t>     </a:t>
            </a:r>
            <a:r>
              <a:rPr lang="en-US" altLang="sr-Latn-RS" sz="2400" dirty="0"/>
              <a:t>(</a:t>
            </a:r>
            <a:r>
              <a:rPr lang="sr-Cyrl-CS" altLang="sr-Latn-RS" sz="2400" dirty="0">
                <a:solidFill>
                  <a:srgbClr val="FFFF00"/>
                </a:solidFill>
              </a:rPr>
              <a:t>жут</a:t>
            </a:r>
            <a:r>
              <a:rPr lang="sr-Cyrl-CS" altLang="sr-Latn-RS" sz="2400" dirty="0"/>
              <a:t>)</a:t>
            </a:r>
            <a:endParaRPr lang="en-US" altLang="sr-Latn-RS" sz="2400" dirty="0"/>
          </a:p>
        </p:txBody>
      </p:sp>
      <p:sp>
        <p:nvSpPr>
          <p:cNvPr id="43012" name="Rectangle 22">
            <a:extLst>
              <a:ext uri="{FF2B5EF4-FFF2-40B4-BE49-F238E27FC236}">
                <a16:creationId xmlns:a16="http://schemas.microsoft.com/office/drawing/2014/main" id="{BBCD625B-AE76-4418-ADC2-CE1134F01486}"/>
              </a:ext>
            </a:extLst>
          </p:cNvPr>
          <p:cNvSpPr>
            <a:spLocks noGrp="1" noChangeArrowheads="1"/>
          </p:cNvSpPr>
          <p:nvPr>
            <p:ph type="body" sz="half" idx="2"/>
          </p:nvPr>
        </p:nvSpPr>
        <p:spPr>
          <a:xfrm>
            <a:off x="4648200" y="1052513"/>
            <a:ext cx="4244975" cy="1439862"/>
          </a:xfrm>
        </p:spPr>
        <p:txBody>
          <a:bodyPr/>
          <a:lstStyle/>
          <a:p>
            <a:pPr eaLnBrk="1" hangingPunct="1">
              <a:lnSpc>
                <a:spcPct val="80000"/>
              </a:lnSpc>
            </a:pPr>
            <a:r>
              <a:rPr lang="sr-Latn-CS" altLang="sr-Latn-RS" sz="2400"/>
              <a:t>lobulus parietalis superior</a:t>
            </a:r>
            <a:r>
              <a:rPr lang="sr-Cyrl-CS" altLang="sr-Latn-RS" sz="2400"/>
              <a:t> (</a:t>
            </a:r>
            <a:r>
              <a:rPr lang="sr-Cyrl-CS" altLang="sr-Latn-RS" sz="2400">
                <a:solidFill>
                  <a:srgbClr val="FF00FF"/>
                </a:solidFill>
              </a:rPr>
              <a:t>пинк</a:t>
            </a:r>
            <a:r>
              <a:rPr lang="sr-Cyrl-CS" altLang="sr-Latn-RS" sz="2400"/>
              <a:t>)</a:t>
            </a:r>
            <a:endParaRPr lang="sr-Latn-CS" altLang="sr-Latn-RS" sz="2400"/>
          </a:p>
          <a:p>
            <a:pPr eaLnBrk="1" hangingPunct="1">
              <a:lnSpc>
                <a:spcPct val="80000"/>
              </a:lnSpc>
            </a:pPr>
            <a:r>
              <a:rPr lang="sr-Latn-CS" altLang="sr-Latn-RS" sz="2400"/>
              <a:t>lobulus parietalis inferior</a:t>
            </a:r>
            <a:r>
              <a:rPr lang="sr-Cyrl-CS" altLang="sr-Latn-RS" sz="2400"/>
              <a:t> </a:t>
            </a:r>
            <a:r>
              <a:rPr lang="sr-Latn-CS" altLang="sr-Latn-RS" sz="2400"/>
              <a:t>(</a:t>
            </a:r>
            <a:r>
              <a:rPr lang="sr-Cyrl-CS" altLang="sr-Latn-RS" sz="2400">
                <a:solidFill>
                  <a:schemeClr val="folHlink"/>
                </a:solidFill>
              </a:rPr>
              <a:t>зеленкаст</a:t>
            </a:r>
            <a:r>
              <a:rPr lang="sr-Cyrl-CS" altLang="sr-Latn-RS" sz="2400"/>
              <a:t>)</a:t>
            </a:r>
            <a:endParaRPr lang="sr-Latn-CS" altLang="sr-Latn-RS" sz="2400"/>
          </a:p>
        </p:txBody>
      </p:sp>
      <p:pic>
        <p:nvPicPr>
          <p:cNvPr id="43013" name="Picture 4">
            <a:extLst>
              <a:ext uri="{FF2B5EF4-FFF2-40B4-BE49-F238E27FC236}">
                <a16:creationId xmlns:a16="http://schemas.microsoft.com/office/drawing/2014/main" id="{248246E5-902A-48C8-823B-69EF84756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62" t="4446" r="4832" b="4834"/>
          <a:stretch>
            <a:fillRect/>
          </a:stretch>
        </p:blipFill>
        <p:spPr bwMode="auto">
          <a:xfrm>
            <a:off x="304800" y="2819400"/>
            <a:ext cx="46482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3014" name="Picture 5">
            <a:extLst>
              <a:ext uri="{FF2B5EF4-FFF2-40B4-BE49-F238E27FC236}">
                <a16:creationId xmlns:a16="http://schemas.microsoft.com/office/drawing/2014/main" id="{83BB548C-B834-48A5-AC6B-6929A0821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28" t="4285" r="2864" b="2856"/>
          <a:stretch>
            <a:fillRect/>
          </a:stretch>
        </p:blipFill>
        <p:spPr bwMode="auto">
          <a:xfrm>
            <a:off x="5181600" y="2603500"/>
            <a:ext cx="35845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3015" name="Freeform 6">
            <a:extLst>
              <a:ext uri="{FF2B5EF4-FFF2-40B4-BE49-F238E27FC236}">
                <a16:creationId xmlns:a16="http://schemas.microsoft.com/office/drawing/2014/main" id="{373D5C31-4F6C-401C-9575-EC8F76D27BFB}"/>
              </a:ext>
            </a:extLst>
          </p:cNvPr>
          <p:cNvSpPr>
            <a:spLocks/>
          </p:cNvSpPr>
          <p:nvPr/>
        </p:nvSpPr>
        <p:spPr bwMode="auto">
          <a:xfrm>
            <a:off x="5257800" y="4813300"/>
            <a:ext cx="457200" cy="165100"/>
          </a:xfrm>
          <a:custGeom>
            <a:avLst/>
            <a:gdLst>
              <a:gd name="T0" fmla="*/ 0 w 288"/>
              <a:gd name="T1" fmla="*/ 0 h 104"/>
              <a:gd name="T2" fmla="*/ 2147483646 w 288"/>
              <a:gd name="T3" fmla="*/ 2147483646 h 104"/>
              <a:gd name="T4" fmla="*/ 2147483646 w 288"/>
              <a:gd name="T5" fmla="*/ 2147483646 h 104"/>
              <a:gd name="T6" fmla="*/ 2147483646 w 288"/>
              <a:gd name="T7" fmla="*/ 2147483646 h 104"/>
              <a:gd name="T8" fmla="*/ 0 60000 65536"/>
              <a:gd name="T9" fmla="*/ 0 60000 65536"/>
              <a:gd name="T10" fmla="*/ 0 60000 65536"/>
              <a:gd name="T11" fmla="*/ 0 60000 65536"/>
              <a:gd name="T12" fmla="*/ 0 w 288"/>
              <a:gd name="T13" fmla="*/ 0 h 104"/>
              <a:gd name="T14" fmla="*/ 288 w 288"/>
              <a:gd name="T15" fmla="*/ 104 h 104"/>
            </a:gdLst>
            <a:ahLst/>
            <a:cxnLst>
              <a:cxn ang="T8">
                <a:pos x="T0" y="T1"/>
              </a:cxn>
              <a:cxn ang="T9">
                <a:pos x="T2" y="T3"/>
              </a:cxn>
              <a:cxn ang="T10">
                <a:pos x="T4" y="T5"/>
              </a:cxn>
              <a:cxn ang="T11">
                <a:pos x="T6" y="T7"/>
              </a:cxn>
            </a:cxnLst>
            <a:rect l="T12" t="T13" r="T14" b="T15"/>
            <a:pathLst>
              <a:path w="288" h="104">
                <a:moveTo>
                  <a:pt x="0" y="0"/>
                </a:moveTo>
                <a:cubicBezTo>
                  <a:pt x="52" y="44"/>
                  <a:pt x="104" y="88"/>
                  <a:pt x="144" y="96"/>
                </a:cubicBezTo>
                <a:cubicBezTo>
                  <a:pt x="184" y="104"/>
                  <a:pt x="216" y="56"/>
                  <a:pt x="240" y="48"/>
                </a:cubicBezTo>
                <a:cubicBezTo>
                  <a:pt x="264" y="40"/>
                  <a:pt x="276" y="44"/>
                  <a:pt x="288" y="48"/>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3016" name="Freeform 7">
            <a:extLst>
              <a:ext uri="{FF2B5EF4-FFF2-40B4-BE49-F238E27FC236}">
                <a16:creationId xmlns:a16="http://schemas.microsoft.com/office/drawing/2014/main" id="{F8CCAAFE-6A7E-4194-A90F-6C7736B348D6}"/>
              </a:ext>
            </a:extLst>
          </p:cNvPr>
          <p:cNvSpPr>
            <a:spLocks/>
          </p:cNvSpPr>
          <p:nvPr/>
        </p:nvSpPr>
        <p:spPr bwMode="auto">
          <a:xfrm>
            <a:off x="5795963" y="4797425"/>
            <a:ext cx="528637" cy="287338"/>
          </a:xfrm>
          <a:custGeom>
            <a:avLst/>
            <a:gdLst>
              <a:gd name="T0" fmla="*/ 0 w 288"/>
              <a:gd name="T1" fmla="*/ 2147483646 h 152"/>
              <a:gd name="T2" fmla="*/ 2147483646 w 288"/>
              <a:gd name="T3" fmla="*/ 2147483646 h 152"/>
              <a:gd name="T4" fmla="*/ 2147483646 w 288"/>
              <a:gd name="T5" fmla="*/ 2147483646 h 152"/>
              <a:gd name="T6" fmla="*/ 0 60000 65536"/>
              <a:gd name="T7" fmla="*/ 0 60000 65536"/>
              <a:gd name="T8" fmla="*/ 0 60000 65536"/>
              <a:gd name="T9" fmla="*/ 0 w 288"/>
              <a:gd name="T10" fmla="*/ 0 h 152"/>
              <a:gd name="T11" fmla="*/ 288 w 288"/>
              <a:gd name="T12" fmla="*/ 152 h 152"/>
            </a:gdLst>
            <a:ahLst/>
            <a:cxnLst>
              <a:cxn ang="T6">
                <a:pos x="T0" y="T1"/>
              </a:cxn>
              <a:cxn ang="T7">
                <a:pos x="T2" y="T3"/>
              </a:cxn>
              <a:cxn ang="T8">
                <a:pos x="T4" y="T5"/>
              </a:cxn>
            </a:cxnLst>
            <a:rect l="T9" t="T10" r="T11" b="T12"/>
            <a:pathLst>
              <a:path w="288" h="152">
                <a:moveTo>
                  <a:pt x="0" y="152"/>
                </a:moveTo>
                <a:cubicBezTo>
                  <a:pt x="48" y="84"/>
                  <a:pt x="96" y="16"/>
                  <a:pt x="144" y="8"/>
                </a:cubicBezTo>
                <a:cubicBezTo>
                  <a:pt x="192" y="0"/>
                  <a:pt x="240" y="52"/>
                  <a:pt x="288" y="104"/>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3017" name="Freeform 8">
            <a:extLst>
              <a:ext uri="{FF2B5EF4-FFF2-40B4-BE49-F238E27FC236}">
                <a16:creationId xmlns:a16="http://schemas.microsoft.com/office/drawing/2014/main" id="{990A2717-2D4A-48AD-AD3E-C5B179C3CF92}"/>
              </a:ext>
            </a:extLst>
          </p:cNvPr>
          <p:cNvSpPr>
            <a:spLocks/>
          </p:cNvSpPr>
          <p:nvPr/>
        </p:nvSpPr>
        <p:spPr bwMode="auto">
          <a:xfrm>
            <a:off x="2555875" y="3068638"/>
            <a:ext cx="1511300" cy="1079500"/>
          </a:xfrm>
          <a:custGeom>
            <a:avLst/>
            <a:gdLst>
              <a:gd name="T0" fmla="*/ 2147483646 w 792"/>
              <a:gd name="T1" fmla="*/ 2147483646 h 744"/>
              <a:gd name="T2" fmla="*/ 2147483646 w 792"/>
              <a:gd name="T3" fmla="*/ 2147483646 h 744"/>
              <a:gd name="T4" fmla="*/ 2147483646 w 792"/>
              <a:gd name="T5" fmla="*/ 2147483646 h 744"/>
              <a:gd name="T6" fmla="*/ 2147483646 w 792"/>
              <a:gd name="T7" fmla="*/ 2147483646 h 744"/>
              <a:gd name="T8" fmla="*/ 2147483646 w 792"/>
              <a:gd name="T9" fmla="*/ 2147483646 h 744"/>
              <a:gd name="T10" fmla="*/ 2147483646 w 792"/>
              <a:gd name="T11" fmla="*/ 2147483646 h 744"/>
              <a:gd name="T12" fmla="*/ 2147483646 w 792"/>
              <a:gd name="T13" fmla="*/ 2147483646 h 744"/>
              <a:gd name="T14" fmla="*/ 2147483646 w 792"/>
              <a:gd name="T15" fmla="*/ 2147483646 h 744"/>
              <a:gd name="T16" fmla="*/ 0 w 792"/>
              <a:gd name="T17" fmla="*/ 2147483646 h 7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2"/>
              <a:gd name="T28" fmla="*/ 0 h 744"/>
              <a:gd name="T29" fmla="*/ 792 w 792"/>
              <a:gd name="T30" fmla="*/ 744 h 7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2" h="744">
                <a:moveTo>
                  <a:pt x="768" y="744"/>
                </a:moveTo>
                <a:cubicBezTo>
                  <a:pt x="780" y="692"/>
                  <a:pt x="792" y="640"/>
                  <a:pt x="768" y="600"/>
                </a:cubicBezTo>
                <a:cubicBezTo>
                  <a:pt x="744" y="560"/>
                  <a:pt x="664" y="536"/>
                  <a:pt x="624" y="504"/>
                </a:cubicBezTo>
                <a:cubicBezTo>
                  <a:pt x="584" y="472"/>
                  <a:pt x="560" y="448"/>
                  <a:pt x="528" y="408"/>
                </a:cubicBezTo>
                <a:cubicBezTo>
                  <a:pt x="496" y="368"/>
                  <a:pt x="464" y="296"/>
                  <a:pt x="432" y="264"/>
                </a:cubicBezTo>
                <a:cubicBezTo>
                  <a:pt x="400" y="232"/>
                  <a:pt x="368" y="232"/>
                  <a:pt x="336" y="216"/>
                </a:cubicBezTo>
                <a:cubicBezTo>
                  <a:pt x="304" y="200"/>
                  <a:pt x="272" y="200"/>
                  <a:pt x="240" y="168"/>
                </a:cubicBezTo>
                <a:cubicBezTo>
                  <a:pt x="208" y="136"/>
                  <a:pt x="184" y="48"/>
                  <a:pt x="144" y="24"/>
                </a:cubicBezTo>
                <a:cubicBezTo>
                  <a:pt x="104" y="0"/>
                  <a:pt x="52" y="12"/>
                  <a:pt x="0" y="24"/>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3018" name="Freeform 9">
            <a:extLst>
              <a:ext uri="{FF2B5EF4-FFF2-40B4-BE49-F238E27FC236}">
                <a16:creationId xmlns:a16="http://schemas.microsoft.com/office/drawing/2014/main" id="{0DE4A3FE-9888-45D0-99DA-F8B019E15BEB}"/>
              </a:ext>
            </a:extLst>
          </p:cNvPr>
          <p:cNvSpPr>
            <a:spLocks/>
          </p:cNvSpPr>
          <p:nvPr/>
        </p:nvSpPr>
        <p:spPr bwMode="auto">
          <a:xfrm>
            <a:off x="1116013" y="3573463"/>
            <a:ext cx="2400300" cy="1219200"/>
          </a:xfrm>
          <a:custGeom>
            <a:avLst/>
            <a:gdLst>
              <a:gd name="T0" fmla="*/ 2147483646 w 1512"/>
              <a:gd name="T1" fmla="*/ 2147483646 h 768"/>
              <a:gd name="T2" fmla="*/ 2147483646 w 1512"/>
              <a:gd name="T3" fmla="*/ 2147483646 h 768"/>
              <a:gd name="T4" fmla="*/ 2147483646 w 1512"/>
              <a:gd name="T5" fmla="*/ 0 h 768"/>
              <a:gd name="T6" fmla="*/ 2147483646 w 1512"/>
              <a:gd name="T7" fmla="*/ 2147483646 h 768"/>
              <a:gd name="T8" fmla="*/ 2147483646 w 1512"/>
              <a:gd name="T9" fmla="*/ 2147483646 h 768"/>
              <a:gd name="T10" fmla="*/ 2147483646 w 1512"/>
              <a:gd name="T11" fmla="*/ 2147483646 h 768"/>
              <a:gd name="T12" fmla="*/ 2147483646 w 1512"/>
              <a:gd name="T13" fmla="*/ 2147483646 h 768"/>
              <a:gd name="T14" fmla="*/ 2147483646 w 1512"/>
              <a:gd name="T15" fmla="*/ 2147483646 h 768"/>
              <a:gd name="T16" fmla="*/ 2147483646 w 1512"/>
              <a:gd name="T17" fmla="*/ 2147483646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2"/>
              <a:gd name="T28" fmla="*/ 0 h 768"/>
              <a:gd name="T29" fmla="*/ 1512 w 1512"/>
              <a:gd name="T30" fmla="*/ 768 h 7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2" h="768">
                <a:moveTo>
                  <a:pt x="1512" y="144"/>
                </a:moveTo>
                <a:cubicBezTo>
                  <a:pt x="1400" y="108"/>
                  <a:pt x="1288" y="72"/>
                  <a:pt x="1176" y="48"/>
                </a:cubicBezTo>
                <a:cubicBezTo>
                  <a:pt x="1064" y="24"/>
                  <a:pt x="936" y="0"/>
                  <a:pt x="840" y="0"/>
                </a:cubicBezTo>
                <a:cubicBezTo>
                  <a:pt x="744" y="0"/>
                  <a:pt x="664" y="40"/>
                  <a:pt x="600" y="48"/>
                </a:cubicBezTo>
                <a:cubicBezTo>
                  <a:pt x="536" y="56"/>
                  <a:pt x="480" y="8"/>
                  <a:pt x="456" y="48"/>
                </a:cubicBezTo>
                <a:cubicBezTo>
                  <a:pt x="432" y="88"/>
                  <a:pt x="496" y="232"/>
                  <a:pt x="456" y="288"/>
                </a:cubicBezTo>
                <a:cubicBezTo>
                  <a:pt x="416" y="344"/>
                  <a:pt x="288" y="360"/>
                  <a:pt x="216" y="384"/>
                </a:cubicBezTo>
                <a:cubicBezTo>
                  <a:pt x="144" y="408"/>
                  <a:pt x="48" y="368"/>
                  <a:pt x="24" y="432"/>
                </a:cubicBezTo>
                <a:cubicBezTo>
                  <a:pt x="0" y="496"/>
                  <a:pt x="36" y="632"/>
                  <a:pt x="72" y="768"/>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3019" name="Freeform 10">
            <a:extLst>
              <a:ext uri="{FF2B5EF4-FFF2-40B4-BE49-F238E27FC236}">
                <a16:creationId xmlns:a16="http://schemas.microsoft.com/office/drawing/2014/main" id="{4B3C7489-28EA-4298-8803-91A5205F334E}"/>
              </a:ext>
            </a:extLst>
          </p:cNvPr>
          <p:cNvSpPr>
            <a:spLocks/>
          </p:cNvSpPr>
          <p:nvPr/>
        </p:nvSpPr>
        <p:spPr bwMode="auto">
          <a:xfrm>
            <a:off x="533400" y="4699000"/>
            <a:ext cx="1016000" cy="558800"/>
          </a:xfrm>
          <a:custGeom>
            <a:avLst/>
            <a:gdLst>
              <a:gd name="T0" fmla="*/ 0 w 640"/>
              <a:gd name="T1" fmla="*/ 2147483646 h 352"/>
              <a:gd name="T2" fmla="*/ 2147483646 w 640"/>
              <a:gd name="T3" fmla="*/ 2147483646 h 352"/>
              <a:gd name="T4" fmla="*/ 2147483646 w 640"/>
              <a:gd name="T5" fmla="*/ 2147483646 h 352"/>
              <a:gd name="T6" fmla="*/ 2147483646 w 640"/>
              <a:gd name="T7" fmla="*/ 2147483646 h 352"/>
              <a:gd name="T8" fmla="*/ 2147483646 w 640"/>
              <a:gd name="T9" fmla="*/ 2147483646 h 352"/>
              <a:gd name="T10" fmla="*/ 2147483646 w 640"/>
              <a:gd name="T11" fmla="*/ 2147483646 h 352"/>
              <a:gd name="T12" fmla="*/ 2147483646 w 640"/>
              <a:gd name="T13" fmla="*/ 2147483646 h 352"/>
              <a:gd name="T14" fmla="*/ 0 60000 65536"/>
              <a:gd name="T15" fmla="*/ 0 60000 65536"/>
              <a:gd name="T16" fmla="*/ 0 60000 65536"/>
              <a:gd name="T17" fmla="*/ 0 60000 65536"/>
              <a:gd name="T18" fmla="*/ 0 60000 65536"/>
              <a:gd name="T19" fmla="*/ 0 60000 65536"/>
              <a:gd name="T20" fmla="*/ 0 60000 65536"/>
              <a:gd name="T21" fmla="*/ 0 w 640"/>
              <a:gd name="T22" fmla="*/ 0 h 352"/>
              <a:gd name="T23" fmla="*/ 640 w 640"/>
              <a:gd name="T24" fmla="*/ 352 h 3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0" h="352">
                <a:moveTo>
                  <a:pt x="0" y="208"/>
                </a:moveTo>
                <a:cubicBezTo>
                  <a:pt x="92" y="176"/>
                  <a:pt x="184" y="144"/>
                  <a:pt x="240" y="112"/>
                </a:cubicBezTo>
                <a:cubicBezTo>
                  <a:pt x="296" y="80"/>
                  <a:pt x="312" y="32"/>
                  <a:pt x="336" y="16"/>
                </a:cubicBezTo>
                <a:cubicBezTo>
                  <a:pt x="360" y="0"/>
                  <a:pt x="352" y="0"/>
                  <a:pt x="384" y="16"/>
                </a:cubicBezTo>
                <a:cubicBezTo>
                  <a:pt x="416" y="32"/>
                  <a:pt x="488" y="80"/>
                  <a:pt x="528" y="112"/>
                </a:cubicBezTo>
                <a:cubicBezTo>
                  <a:pt x="568" y="144"/>
                  <a:pt x="608" y="168"/>
                  <a:pt x="624" y="208"/>
                </a:cubicBezTo>
                <a:cubicBezTo>
                  <a:pt x="640" y="248"/>
                  <a:pt x="632" y="300"/>
                  <a:pt x="624" y="352"/>
                </a:cubicBezTo>
              </a:path>
            </a:pathLst>
          </a:custGeom>
          <a:noFill/>
          <a:ln w="38100">
            <a:solidFill>
              <a:srgbClr val="80008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3020" name="Freeform 11">
            <a:extLst>
              <a:ext uri="{FF2B5EF4-FFF2-40B4-BE49-F238E27FC236}">
                <a16:creationId xmlns:a16="http://schemas.microsoft.com/office/drawing/2014/main" id="{A0275BE1-1D52-45A9-9BFB-C507F541538E}"/>
              </a:ext>
            </a:extLst>
          </p:cNvPr>
          <p:cNvSpPr>
            <a:spLocks/>
          </p:cNvSpPr>
          <p:nvPr/>
        </p:nvSpPr>
        <p:spPr bwMode="auto">
          <a:xfrm>
            <a:off x="5486400" y="4953000"/>
            <a:ext cx="990600" cy="1219200"/>
          </a:xfrm>
          <a:custGeom>
            <a:avLst/>
            <a:gdLst>
              <a:gd name="T0" fmla="*/ 0 w 624"/>
              <a:gd name="T1" fmla="*/ 0 h 768"/>
              <a:gd name="T2" fmla="*/ 2147483646 w 624"/>
              <a:gd name="T3" fmla="*/ 2147483646 h 768"/>
              <a:gd name="T4" fmla="*/ 2147483646 w 624"/>
              <a:gd name="T5" fmla="*/ 2147483646 h 768"/>
              <a:gd name="T6" fmla="*/ 2147483646 w 624"/>
              <a:gd name="T7" fmla="*/ 2147483646 h 768"/>
              <a:gd name="T8" fmla="*/ 2147483646 w 624"/>
              <a:gd name="T9" fmla="*/ 2147483646 h 768"/>
              <a:gd name="T10" fmla="*/ 2147483646 w 624"/>
              <a:gd name="T11" fmla="*/ 2147483646 h 768"/>
              <a:gd name="T12" fmla="*/ 2147483646 w 624"/>
              <a:gd name="T13" fmla="*/ 2147483646 h 768"/>
              <a:gd name="T14" fmla="*/ 2147483646 w 624"/>
              <a:gd name="T15" fmla="*/ 2147483646 h 768"/>
              <a:gd name="T16" fmla="*/ 2147483646 w 624"/>
              <a:gd name="T17" fmla="*/ 2147483646 h 768"/>
              <a:gd name="T18" fmla="*/ 2147483646 w 624"/>
              <a:gd name="T19" fmla="*/ 2147483646 h 768"/>
              <a:gd name="T20" fmla="*/ 2147483646 w 624"/>
              <a:gd name="T21" fmla="*/ 2147483646 h 7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768"/>
              <a:gd name="T35" fmla="*/ 624 w 624"/>
              <a:gd name="T36" fmla="*/ 768 h 7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768">
                <a:moveTo>
                  <a:pt x="0" y="0"/>
                </a:moveTo>
                <a:cubicBezTo>
                  <a:pt x="20" y="56"/>
                  <a:pt x="40" y="112"/>
                  <a:pt x="48" y="144"/>
                </a:cubicBezTo>
                <a:cubicBezTo>
                  <a:pt x="56" y="176"/>
                  <a:pt x="24" y="176"/>
                  <a:pt x="48" y="192"/>
                </a:cubicBezTo>
                <a:cubicBezTo>
                  <a:pt x="72" y="208"/>
                  <a:pt x="152" y="232"/>
                  <a:pt x="192" y="240"/>
                </a:cubicBezTo>
                <a:cubicBezTo>
                  <a:pt x="232" y="248"/>
                  <a:pt x="272" y="224"/>
                  <a:pt x="288" y="240"/>
                </a:cubicBezTo>
                <a:cubicBezTo>
                  <a:pt x="304" y="256"/>
                  <a:pt x="264" y="304"/>
                  <a:pt x="288" y="336"/>
                </a:cubicBezTo>
                <a:cubicBezTo>
                  <a:pt x="312" y="368"/>
                  <a:pt x="408" y="400"/>
                  <a:pt x="432" y="432"/>
                </a:cubicBezTo>
                <a:cubicBezTo>
                  <a:pt x="456" y="464"/>
                  <a:pt x="408" y="496"/>
                  <a:pt x="432" y="528"/>
                </a:cubicBezTo>
                <a:cubicBezTo>
                  <a:pt x="456" y="560"/>
                  <a:pt x="544" y="608"/>
                  <a:pt x="576" y="624"/>
                </a:cubicBezTo>
                <a:cubicBezTo>
                  <a:pt x="608" y="640"/>
                  <a:pt x="624" y="600"/>
                  <a:pt x="624" y="624"/>
                </a:cubicBezTo>
                <a:cubicBezTo>
                  <a:pt x="624" y="648"/>
                  <a:pt x="584" y="744"/>
                  <a:pt x="576" y="768"/>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3021" name="Freeform 12">
            <a:extLst>
              <a:ext uri="{FF2B5EF4-FFF2-40B4-BE49-F238E27FC236}">
                <a16:creationId xmlns:a16="http://schemas.microsoft.com/office/drawing/2014/main" id="{B208DD39-E7A4-4A78-BC5E-8D5B50F5F9C0}"/>
              </a:ext>
            </a:extLst>
          </p:cNvPr>
          <p:cNvSpPr>
            <a:spLocks/>
          </p:cNvSpPr>
          <p:nvPr/>
        </p:nvSpPr>
        <p:spPr bwMode="auto">
          <a:xfrm>
            <a:off x="6096000" y="6159500"/>
            <a:ext cx="762000" cy="88900"/>
          </a:xfrm>
          <a:custGeom>
            <a:avLst/>
            <a:gdLst>
              <a:gd name="T0" fmla="*/ 2147483646 w 480"/>
              <a:gd name="T1" fmla="*/ 2147483646 h 56"/>
              <a:gd name="T2" fmla="*/ 2147483646 w 480"/>
              <a:gd name="T3" fmla="*/ 2147483646 h 56"/>
              <a:gd name="T4" fmla="*/ 2147483646 w 480"/>
              <a:gd name="T5" fmla="*/ 2147483646 h 56"/>
              <a:gd name="T6" fmla="*/ 2147483646 w 480"/>
              <a:gd name="T7" fmla="*/ 2147483646 h 56"/>
              <a:gd name="T8" fmla="*/ 0 w 480"/>
              <a:gd name="T9" fmla="*/ 2147483646 h 56"/>
              <a:gd name="T10" fmla="*/ 0 60000 65536"/>
              <a:gd name="T11" fmla="*/ 0 60000 65536"/>
              <a:gd name="T12" fmla="*/ 0 60000 65536"/>
              <a:gd name="T13" fmla="*/ 0 60000 65536"/>
              <a:gd name="T14" fmla="*/ 0 60000 65536"/>
              <a:gd name="T15" fmla="*/ 0 w 480"/>
              <a:gd name="T16" fmla="*/ 0 h 56"/>
              <a:gd name="T17" fmla="*/ 480 w 480"/>
              <a:gd name="T18" fmla="*/ 56 h 56"/>
            </a:gdLst>
            <a:ahLst/>
            <a:cxnLst>
              <a:cxn ang="T10">
                <a:pos x="T0" y="T1"/>
              </a:cxn>
              <a:cxn ang="T11">
                <a:pos x="T2" y="T3"/>
              </a:cxn>
              <a:cxn ang="T12">
                <a:pos x="T4" y="T5"/>
              </a:cxn>
              <a:cxn ang="T13">
                <a:pos x="T6" y="T7"/>
              </a:cxn>
              <a:cxn ang="T14">
                <a:pos x="T8" y="T9"/>
              </a:cxn>
            </a:cxnLst>
            <a:rect l="T15" t="T16" r="T17" b="T18"/>
            <a:pathLst>
              <a:path w="480" h="56">
                <a:moveTo>
                  <a:pt x="480" y="8"/>
                </a:moveTo>
                <a:cubicBezTo>
                  <a:pt x="432" y="32"/>
                  <a:pt x="384" y="56"/>
                  <a:pt x="336" y="56"/>
                </a:cubicBezTo>
                <a:cubicBezTo>
                  <a:pt x="288" y="56"/>
                  <a:pt x="232" y="16"/>
                  <a:pt x="192" y="8"/>
                </a:cubicBezTo>
                <a:cubicBezTo>
                  <a:pt x="152" y="0"/>
                  <a:pt x="128" y="8"/>
                  <a:pt x="96" y="8"/>
                </a:cubicBezTo>
                <a:cubicBezTo>
                  <a:pt x="64" y="8"/>
                  <a:pt x="32" y="8"/>
                  <a:pt x="0" y="8"/>
                </a:cubicBezTo>
              </a:path>
            </a:pathLst>
          </a:custGeom>
          <a:noFill/>
          <a:ln w="38100">
            <a:solidFill>
              <a:srgbClr val="80008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3022" name="Line 13">
            <a:extLst>
              <a:ext uri="{FF2B5EF4-FFF2-40B4-BE49-F238E27FC236}">
                <a16:creationId xmlns:a16="http://schemas.microsoft.com/office/drawing/2014/main" id="{7BB1FCDC-FEFA-4119-A70E-E8D5C0138187}"/>
              </a:ext>
            </a:extLst>
          </p:cNvPr>
          <p:cNvSpPr>
            <a:spLocks noChangeShapeType="1"/>
          </p:cNvSpPr>
          <p:nvPr/>
        </p:nvSpPr>
        <p:spPr bwMode="auto">
          <a:xfrm>
            <a:off x="381000" y="4191000"/>
            <a:ext cx="381000" cy="228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3023" name="Text Box 14">
            <a:extLst>
              <a:ext uri="{FF2B5EF4-FFF2-40B4-BE49-F238E27FC236}">
                <a16:creationId xmlns:a16="http://schemas.microsoft.com/office/drawing/2014/main" id="{38E7FC8F-F3B2-4420-AFED-60517AFC153D}"/>
              </a:ext>
            </a:extLst>
          </p:cNvPr>
          <p:cNvSpPr txBox="1">
            <a:spLocks noChangeArrowheads="1"/>
          </p:cNvSpPr>
          <p:nvPr/>
        </p:nvSpPr>
        <p:spPr bwMode="auto">
          <a:xfrm>
            <a:off x="76200" y="3886200"/>
            <a:ext cx="549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400">
                <a:solidFill>
                  <a:srgbClr val="0070C0"/>
                </a:solidFill>
                <a:latin typeface="Arial" panose="020B0604020202020204" pitchFamily="34" charset="0"/>
              </a:rPr>
              <a:t>POF</a:t>
            </a:r>
            <a:endParaRPr lang="en-CA" altLang="sr-Latn-RS" sz="1400">
              <a:solidFill>
                <a:srgbClr val="0070C0"/>
              </a:solidFill>
              <a:latin typeface="Arial" panose="020B0604020202020204" pitchFamily="34" charset="0"/>
            </a:endParaRPr>
          </a:p>
        </p:txBody>
      </p:sp>
      <p:sp>
        <p:nvSpPr>
          <p:cNvPr id="43024" name="Freeform 18">
            <a:extLst>
              <a:ext uri="{FF2B5EF4-FFF2-40B4-BE49-F238E27FC236}">
                <a16:creationId xmlns:a16="http://schemas.microsoft.com/office/drawing/2014/main" id="{25ED9703-CB1F-4B40-8F8E-3DD0578D334E}"/>
              </a:ext>
            </a:extLst>
          </p:cNvPr>
          <p:cNvSpPr>
            <a:spLocks/>
          </p:cNvSpPr>
          <p:nvPr/>
        </p:nvSpPr>
        <p:spPr bwMode="auto">
          <a:xfrm>
            <a:off x="5508625" y="4941888"/>
            <a:ext cx="1447800" cy="1371600"/>
          </a:xfrm>
          <a:custGeom>
            <a:avLst/>
            <a:gdLst>
              <a:gd name="T0" fmla="*/ 0 w 912"/>
              <a:gd name="T1" fmla="*/ 2147483646 h 864"/>
              <a:gd name="T2" fmla="*/ 2147483646 w 912"/>
              <a:gd name="T3" fmla="*/ 0 h 864"/>
              <a:gd name="T4" fmla="*/ 2147483646 w 912"/>
              <a:gd name="T5" fmla="*/ 2147483646 h 864"/>
              <a:gd name="T6" fmla="*/ 2147483646 w 912"/>
              <a:gd name="T7" fmla="*/ 0 h 864"/>
              <a:gd name="T8" fmla="*/ 2147483646 w 912"/>
              <a:gd name="T9" fmla="*/ 2147483646 h 864"/>
              <a:gd name="T10" fmla="*/ 2147483646 w 912"/>
              <a:gd name="T11" fmla="*/ 2147483646 h 864"/>
              <a:gd name="T12" fmla="*/ 2147483646 w 912"/>
              <a:gd name="T13" fmla="*/ 2147483646 h 864"/>
              <a:gd name="T14" fmla="*/ 2147483646 w 912"/>
              <a:gd name="T15" fmla="*/ 2147483646 h 864"/>
              <a:gd name="T16" fmla="*/ 2147483646 w 912"/>
              <a:gd name="T17" fmla="*/ 2147483646 h 864"/>
              <a:gd name="T18" fmla="*/ 2147483646 w 912"/>
              <a:gd name="T19" fmla="*/ 2147483646 h 864"/>
              <a:gd name="T20" fmla="*/ 2147483646 w 912"/>
              <a:gd name="T21" fmla="*/ 2147483646 h 864"/>
              <a:gd name="T22" fmla="*/ 2147483646 w 912"/>
              <a:gd name="T23" fmla="*/ 2147483646 h 864"/>
              <a:gd name="T24" fmla="*/ 2147483646 w 912"/>
              <a:gd name="T25" fmla="*/ 2147483646 h 864"/>
              <a:gd name="T26" fmla="*/ 2147483646 w 912"/>
              <a:gd name="T27" fmla="*/ 2147483646 h 864"/>
              <a:gd name="T28" fmla="*/ 2147483646 w 912"/>
              <a:gd name="T29" fmla="*/ 2147483646 h 864"/>
              <a:gd name="T30" fmla="*/ 2147483646 w 912"/>
              <a:gd name="T31" fmla="*/ 2147483646 h 864"/>
              <a:gd name="T32" fmla="*/ 0 w 912"/>
              <a:gd name="T33" fmla="*/ 2147483646 h 8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2"/>
              <a:gd name="T52" fmla="*/ 0 h 864"/>
              <a:gd name="T53" fmla="*/ 912 w 912"/>
              <a:gd name="T54" fmla="*/ 864 h 8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2" h="864">
                <a:moveTo>
                  <a:pt x="0" y="48"/>
                </a:moveTo>
                <a:lnTo>
                  <a:pt x="144" y="0"/>
                </a:lnTo>
                <a:lnTo>
                  <a:pt x="240" y="96"/>
                </a:lnTo>
                <a:lnTo>
                  <a:pt x="384" y="0"/>
                </a:lnTo>
                <a:lnTo>
                  <a:pt x="528" y="96"/>
                </a:lnTo>
                <a:lnTo>
                  <a:pt x="912" y="288"/>
                </a:lnTo>
                <a:lnTo>
                  <a:pt x="912" y="816"/>
                </a:lnTo>
                <a:lnTo>
                  <a:pt x="768" y="864"/>
                </a:lnTo>
                <a:lnTo>
                  <a:pt x="624" y="816"/>
                </a:lnTo>
                <a:lnTo>
                  <a:pt x="624" y="672"/>
                </a:lnTo>
                <a:lnTo>
                  <a:pt x="432" y="576"/>
                </a:lnTo>
                <a:lnTo>
                  <a:pt x="432" y="480"/>
                </a:lnTo>
                <a:lnTo>
                  <a:pt x="288" y="384"/>
                </a:lnTo>
                <a:lnTo>
                  <a:pt x="288" y="288"/>
                </a:lnTo>
                <a:lnTo>
                  <a:pt x="192" y="288"/>
                </a:lnTo>
                <a:lnTo>
                  <a:pt x="48" y="192"/>
                </a:lnTo>
                <a:lnTo>
                  <a:pt x="0" y="48"/>
                </a:lnTo>
                <a:close/>
              </a:path>
            </a:pathLst>
          </a:custGeom>
          <a:solidFill>
            <a:srgbClr val="FF99CC">
              <a:alpha val="50195"/>
            </a:srgbClr>
          </a:solidFill>
          <a:ln w="38100">
            <a:solidFill>
              <a:srgbClr val="CC99FF"/>
            </a:solidFill>
            <a:round/>
            <a:headEnd/>
            <a:tailEnd/>
          </a:ln>
        </p:spPr>
        <p:txBody>
          <a:bodyPr>
            <a:spAutoFit/>
          </a:bodyPr>
          <a:lstStyle/>
          <a:p>
            <a:endParaRPr lang="en-US"/>
          </a:p>
        </p:txBody>
      </p:sp>
      <p:sp>
        <p:nvSpPr>
          <p:cNvPr id="43025" name="Freeform 19">
            <a:extLst>
              <a:ext uri="{FF2B5EF4-FFF2-40B4-BE49-F238E27FC236}">
                <a16:creationId xmlns:a16="http://schemas.microsoft.com/office/drawing/2014/main" id="{B3A8FB8D-CC27-471C-9BD2-A2DDF10A9459}"/>
              </a:ext>
            </a:extLst>
          </p:cNvPr>
          <p:cNvSpPr>
            <a:spLocks/>
          </p:cNvSpPr>
          <p:nvPr/>
        </p:nvSpPr>
        <p:spPr bwMode="auto">
          <a:xfrm>
            <a:off x="5181600" y="4800600"/>
            <a:ext cx="762000" cy="990600"/>
          </a:xfrm>
          <a:custGeom>
            <a:avLst/>
            <a:gdLst>
              <a:gd name="T0" fmla="*/ 2147483646 w 480"/>
              <a:gd name="T1" fmla="*/ 2147483646 h 624"/>
              <a:gd name="T2" fmla="*/ 2147483646 w 480"/>
              <a:gd name="T3" fmla="*/ 2147483646 h 624"/>
              <a:gd name="T4" fmla="*/ 2147483646 w 480"/>
              <a:gd name="T5" fmla="*/ 2147483646 h 624"/>
              <a:gd name="T6" fmla="*/ 2147483646 w 480"/>
              <a:gd name="T7" fmla="*/ 2147483646 h 624"/>
              <a:gd name="T8" fmla="*/ 2147483646 w 480"/>
              <a:gd name="T9" fmla="*/ 2147483646 h 624"/>
              <a:gd name="T10" fmla="*/ 2147483646 w 480"/>
              <a:gd name="T11" fmla="*/ 2147483646 h 624"/>
              <a:gd name="T12" fmla="*/ 2147483646 w 480"/>
              <a:gd name="T13" fmla="*/ 2147483646 h 624"/>
              <a:gd name="T14" fmla="*/ 2147483646 w 480"/>
              <a:gd name="T15" fmla="*/ 0 h 624"/>
              <a:gd name="T16" fmla="*/ 0 w 480"/>
              <a:gd name="T17" fmla="*/ 2147483646 h 624"/>
              <a:gd name="T18" fmla="*/ 2147483646 w 480"/>
              <a:gd name="T19" fmla="*/ 2147483646 h 624"/>
              <a:gd name="T20" fmla="*/ 2147483646 w 480"/>
              <a:gd name="T21" fmla="*/ 2147483646 h 6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0"/>
              <a:gd name="T34" fmla="*/ 0 h 624"/>
              <a:gd name="T35" fmla="*/ 480 w 480"/>
              <a:gd name="T36" fmla="*/ 624 h 6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0" h="624">
                <a:moveTo>
                  <a:pt x="288" y="624"/>
                </a:moveTo>
                <a:lnTo>
                  <a:pt x="336" y="480"/>
                </a:lnTo>
                <a:lnTo>
                  <a:pt x="480" y="432"/>
                </a:lnTo>
                <a:lnTo>
                  <a:pt x="480" y="336"/>
                </a:lnTo>
                <a:lnTo>
                  <a:pt x="288" y="336"/>
                </a:lnTo>
                <a:lnTo>
                  <a:pt x="192" y="192"/>
                </a:lnTo>
                <a:lnTo>
                  <a:pt x="192" y="96"/>
                </a:lnTo>
                <a:lnTo>
                  <a:pt x="48" y="0"/>
                </a:lnTo>
                <a:lnTo>
                  <a:pt x="0" y="192"/>
                </a:lnTo>
                <a:lnTo>
                  <a:pt x="144" y="480"/>
                </a:lnTo>
                <a:lnTo>
                  <a:pt x="288" y="624"/>
                </a:lnTo>
                <a:close/>
              </a:path>
            </a:pathLst>
          </a:custGeom>
          <a:solidFill>
            <a:srgbClr val="99CC00">
              <a:alpha val="50195"/>
            </a:srgbClr>
          </a:solidFill>
          <a:ln w="38100">
            <a:solidFill>
              <a:schemeClr val="folHlink"/>
            </a:solidFill>
            <a:round/>
            <a:headEnd/>
            <a:tailEnd/>
          </a:ln>
        </p:spPr>
        <p:txBody>
          <a:bodyPr>
            <a:spAutoFit/>
          </a:bodyPr>
          <a:lstStyle/>
          <a:p>
            <a:endParaRPr lang="en-US"/>
          </a:p>
        </p:txBody>
      </p:sp>
      <p:sp>
        <p:nvSpPr>
          <p:cNvPr id="43026" name="Freeform 20">
            <a:extLst>
              <a:ext uri="{FF2B5EF4-FFF2-40B4-BE49-F238E27FC236}">
                <a16:creationId xmlns:a16="http://schemas.microsoft.com/office/drawing/2014/main" id="{0AC8DDE3-5661-4836-B7CD-05E0D4AACB49}"/>
              </a:ext>
            </a:extLst>
          </p:cNvPr>
          <p:cNvSpPr>
            <a:spLocks/>
          </p:cNvSpPr>
          <p:nvPr/>
        </p:nvSpPr>
        <p:spPr bwMode="auto">
          <a:xfrm>
            <a:off x="5638800" y="5486400"/>
            <a:ext cx="838200" cy="685800"/>
          </a:xfrm>
          <a:custGeom>
            <a:avLst/>
            <a:gdLst>
              <a:gd name="T0" fmla="*/ 2147483646 w 528"/>
              <a:gd name="T1" fmla="*/ 2147483646 h 432"/>
              <a:gd name="T2" fmla="*/ 2147483646 w 528"/>
              <a:gd name="T3" fmla="*/ 2147483646 h 432"/>
              <a:gd name="T4" fmla="*/ 2147483646 w 528"/>
              <a:gd name="T5" fmla="*/ 2147483646 h 432"/>
              <a:gd name="T6" fmla="*/ 2147483646 w 528"/>
              <a:gd name="T7" fmla="*/ 2147483646 h 432"/>
              <a:gd name="T8" fmla="*/ 2147483646 w 528"/>
              <a:gd name="T9" fmla="*/ 2147483646 h 432"/>
              <a:gd name="T10" fmla="*/ 2147483646 w 528"/>
              <a:gd name="T11" fmla="*/ 2147483646 h 432"/>
              <a:gd name="T12" fmla="*/ 2147483646 w 528"/>
              <a:gd name="T13" fmla="*/ 0 h 432"/>
              <a:gd name="T14" fmla="*/ 2147483646 w 528"/>
              <a:gd name="T15" fmla="*/ 2147483646 h 432"/>
              <a:gd name="T16" fmla="*/ 0 w 528"/>
              <a:gd name="T17" fmla="*/ 2147483646 h 432"/>
              <a:gd name="T18" fmla="*/ 0 w 528"/>
              <a:gd name="T19" fmla="*/ 2147483646 h 432"/>
              <a:gd name="T20" fmla="*/ 2147483646 w 528"/>
              <a:gd name="T21" fmla="*/ 2147483646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8"/>
              <a:gd name="T34" fmla="*/ 0 h 432"/>
              <a:gd name="T35" fmla="*/ 528 w 528"/>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8" h="432">
                <a:moveTo>
                  <a:pt x="144" y="384"/>
                </a:moveTo>
                <a:lnTo>
                  <a:pt x="288" y="432"/>
                </a:lnTo>
                <a:lnTo>
                  <a:pt x="480" y="432"/>
                </a:lnTo>
                <a:lnTo>
                  <a:pt x="528" y="288"/>
                </a:lnTo>
                <a:lnTo>
                  <a:pt x="336" y="192"/>
                </a:lnTo>
                <a:lnTo>
                  <a:pt x="288" y="96"/>
                </a:lnTo>
                <a:lnTo>
                  <a:pt x="192" y="0"/>
                </a:lnTo>
                <a:lnTo>
                  <a:pt x="48" y="48"/>
                </a:lnTo>
                <a:lnTo>
                  <a:pt x="0" y="192"/>
                </a:lnTo>
                <a:lnTo>
                  <a:pt x="0" y="240"/>
                </a:lnTo>
                <a:lnTo>
                  <a:pt x="144" y="384"/>
                </a:lnTo>
                <a:close/>
              </a:path>
            </a:pathLst>
          </a:custGeom>
          <a:solidFill>
            <a:schemeClr val="folHlink">
              <a:alpha val="50195"/>
            </a:schemeClr>
          </a:solidFill>
          <a:ln w="38100">
            <a:solidFill>
              <a:schemeClr val="folHlink"/>
            </a:solidFill>
            <a:round/>
            <a:headEnd/>
            <a:tailEnd/>
          </a:ln>
        </p:spPr>
        <p:txBody>
          <a:bodyPr>
            <a:spAutoFit/>
          </a:bodyPr>
          <a:lstStyle/>
          <a:p>
            <a:endParaRPr lang="en-US"/>
          </a:p>
        </p:txBody>
      </p:sp>
      <p:sp>
        <p:nvSpPr>
          <p:cNvPr id="43027" name="Text Box 23">
            <a:extLst>
              <a:ext uri="{FF2B5EF4-FFF2-40B4-BE49-F238E27FC236}">
                <a16:creationId xmlns:a16="http://schemas.microsoft.com/office/drawing/2014/main" id="{8F5CDED6-EF12-455C-B222-845803322A87}"/>
              </a:ext>
            </a:extLst>
          </p:cNvPr>
          <p:cNvSpPr txBox="1">
            <a:spLocks noChangeArrowheads="1"/>
          </p:cNvSpPr>
          <p:nvPr/>
        </p:nvSpPr>
        <p:spPr bwMode="auto">
          <a:xfrm>
            <a:off x="1547813" y="6491288"/>
            <a:ext cx="35290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66FF33"/>
                </a:solidFill>
              </a:rPr>
              <a:t>facies superolateralis cerebri</a:t>
            </a:r>
            <a:endParaRPr lang="en-US" altLang="sr-Latn-RS" sz="1800">
              <a:solidFill>
                <a:srgbClr val="66FF33"/>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2182972-9F26-4AEC-8B09-C12A603C931C}"/>
              </a:ext>
            </a:extLst>
          </p:cNvPr>
          <p:cNvSpPr>
            <a:spLocks noGrp="1" noChangeArrowheads="1"/>
          </p:cNvSpPr>
          <p:nvPr>
            <p:ph type="title"/>
          </p:nvPr>
        </p:nvSpPr>
        <p:spPr>
          <a:xfrm>
            <a:off x="457200" y="0"/>
            <a:ext cx="8362950" cy="765175"/>
          </a:xfrm>
        </p:spPr>
        <p:txBody>
          <a:bodyPr/>
          <a:lstStyle/>
          <a:p>
            <a:pPr eaLnBrk="1" hangingPunct="1"/>
            <a:r>
              <a:rPr lang="en-US" altLang="sr-Latn-RS" sz="3200"/>
              <a:t>sulcus parieto-occipitalis</a:t>
            </a:r>
            <a:r>
              <a:rPr lang="sr-Latn-CS" altLang="sr-Latn-RS" sz="3200"/>
              <a:t> et</a:t>
            </a:r>
            <a:r>
              <a:rPr lang="en-US" altLang="sr-Latn-RS" sz="3200"/>
              <a:t> sulcus calcarinus</a:t>
            </a:r>
            <a:r>
              <a:rPr lang="en-US" altLang="sr-Latn-RS" sz="2800"/>
              <a:t>  </a:t>
            </a:r>
            <a:endParaRPr lang="en-CA" altLang="sr-Latn-RS" sz="2800"/>
          </a:p>
        </p:txBody>
      </p:sp>
      <p:sp>
        <p:nvSpPr>
          <p:cNvPr id="44035" name="Rectangle 27">
            <a:extLst>
              <a:ext uri="{FF2B5EF4-FFF2-40B4-BE49-F238E27FC236}">
                <a16:creationId xmlns:a16="http://schemas.microsoft.com/office/drawing/2014/main" id="{5128E4F4-6C80-4982-AD58-D74747F9D480}"/>
              </a:ext>
            </a:extLst>
          </p:cNvPr>
          <p:cNvSpPr>
            <a:spLocks noGrp="1" noChangeArrowheads="1"/>
          </p:cNvSpPr>
          <p:nvPr>
            <p:ph type="body" sz="half" idx="1"/>
          </p:nvPr>
        </p:nvSpPr>
        <p:spPr>
          <a:xfrm>
            <a:off x="0" y="981075"/>
            <a:ext cx="4716463" cy="1511300"/>
          </a:xfrm>
        </p:spPr>
        <p:txBody>
          <a:bodyPr/>
          <a:lstStyle/>
          <a:p>
            <a:pPr eaLnBrk="1" hangingPunct="1">
              <a:lnSpc>
                <a:spcPct val="80000"/>
              </a:lnSpc>
            </a:pPr>
            <a:r>
              <a:rPr lang="en-US" altLang="sr-Latn-RS" sz="2400" b="1">
                <a:solidFill>
                  <a:srgbClr val="66FF33"/>
                </a:solidFill>
              </a:rPr>
              <a:t>sulcus parieto-occipitalis</a:t>
            </a:r>
            <a:r>
              <a:rPr lang="en-US" altLang="sr-Latn-RS" sz="2000" b="1"/>
              <a:t>  </a:t>
            </a:r>
            <a:r>
              <a:rPr lang="en-US" altLang="sr-Latn-RS" sz="2000" b="1">
                <a:solidFill>
                  <a:srgbClr val="FF3300"/>
                </a:solidFill>
              </a:rPr>
              <a:t>(</a:t>
            </a:r>
            <a:r>
              <a:rPr lang="sr-Cyrl-CS" altLang="sr-Latn-RS" sz="2000" b="1">
                <a:solidFill>
                  <a:srgbClr val="FF3300"/>
                </a:solidFill>
              </a:rPr>
              <a:t>црвен</a:t>
            </a:r>
            <a:r>
              <a:rPr lang="en-US" altLang="sr-Latn-RS" sz="2000" b="1">
                <a:solidFill>
                  <a:srgbClr val="FF3300"/>
                </a:solidFill>
              </a:rPr>
              <a:t>)</a:t>
            </a:r>
          </a:p>
          <a:p>
            <a:pPr eaLnBrk="1" hangingPunct="1">
              <a:lnSpc>
                <a:spcPct val="80000"/>
              </a:lnSpc>
            </a:pPr>
            <a:r>
              <a:rPr lang="sr-Cyrl-CS" altLang="sr-Latn-RS" sz="2000" b="1"/>
              <a:t>врло дубок</a:t>
            </a:r>
            <a:endParaRPr lang="en-US" altLang="sr-Latn-RS" sz="2000" b="1"/>
          </a:p>
          <a:p>
            <a:pPr eaLnBrk="1" hangingPunct="1">
              <a:lnSpc>
                <a:spcPct val="80000"/>
              </a:lnSpc>
            </a:pPr>
            <a:r>
              <a:rPr lang="sr-Cyrl-CS" altLang="sr-Latn-RS" sz="2000" b="1"/>
              <a:t>у облику </a:t>
            </a:r>
            <a:r>
              <a:rPr lang="en-US" altLang="sr-Latn-RS" sz="2000" b="1"/>
              <a:t> Y-</a:t>
            </a:r>
            <a:r>
              <a:rPr lang="sr-Cyrl-CS" altLang="sr-Latn-RS" sz="2000" b="1"/>
              <a:t> у сагиталној равни, или </a:t>
            </a:r>
            <a:r>
              <a:rPr lang="en-US" altLang="sr-Latn-RS" sz="2000" b="1"/>
              <a:t> X-</a:t>
            </a:r>
            <a:r>
              <a:rPr lang="sr-Cyrl-CS" altLang="sr-Latn-RS" sz="2000" b="1"/>
              <a:t>облика</a:t>
            </a:r>
            <a:r>
              <a:rPr lang="en-US" altLang="sr-Latn-RS" sz="2000" b="1"/>
              <a:t> </a:t>
            </a:r>
            <a:r>
              <a:rPr lang="sr-Cyrl-CS" altLang="sr-Latn-RS" sz="2000" b="1"/>
              <a:t>на хоризонталном или короналном пресеку</a:t>
            </a:r>
            <a:endParaRPr lang="en-US" altLang="sr-Latn-RS" sz="2000" b="1"/>
          </a:p>
        </p:txBody>
      </p:sp>
      <p:sp>
        <p:nvSpPr>
          <p:cNvPr id="44036" name="Rectangle 28">
            <a:extLst>
              <a:ext uri="{FF2B5EF4-FFF2-40B4-BE49-F238E27FC236}">
                <a16:creationId xmlns:a16="http://schemas.microsoft.com/office/drawing/2014/main" id="{7E8965F3-6D4B-42F9-BD8B-4D1C4C19A10D}"/>
              </a:ext>
            </a:extLst>
          </p:cNvPr>
          <p:cNvSpPr>
            <a:spLocks noGrp="1" noChangeArrowheads="1"/>
          </p:cNvSpPr>
          <p:nvPr>
            <p:ph type="body" sz="half" idx="2"/>
          </p:nvPr>
        </p:nvSpPr>
        <p:spPr>
          <a:xfrm>
            <a:off x="4787900" y="1125538"/>
            <a:ext cx="4356100" cy="1295400"/>
          </a:xfrm>
        </p:spPr>
        <p:txBody>
          <a:bodyPr/>
          <a:lstStyle/>
          <a:p>
            <a:pPr eaLnBrk="1" hangingPunct="1">
              <a:lnSpc>
                <a:spcPct val="80000"/>
              </a:lnSpc>
            </a:pPr>
            <a:r>
              <a:rPr lang="sr-Latn-CS" altLang="sr-Latn-RS" sz="2400" b="1" dirty="0">
                <a:solidFill>
                  <a:srgbClr val="66FF33"/>
                </a:solidFill>
              </a:rPr>
              <a:t>s</a:t>
            </a:r>
            <a:r>
              <a:rPr lang="en-US" altLang="sr-Latn-RS" sz="2400" b="1" dirty="0" err="1">
                <a:solidFill>
                  <a:srgbClr val="66FF33"/>
                </a:solidFill>
              </a:rPr>
              <a:t>ulcus</a:t>
            </a:r>
            <a:r>
              <a:rPr lang="en-US" altLang="sr-Latn-RS" sz="2400" b="1" dirty="0">
                <a:solidFill>
                  <a:srgbClr val="66FF33"/>
                </a:solidFill>
              </a:rPr>
              <a:t> </a:t>
            </a:r>
            <a:r>
              <a:rPr lang="en-US" altLang="sr-Latn-RS" sz="2400" b="1" dirty="0" err="1">
                <a:solidFill>
                  <a:srgbClr val="66FF33"/>
                </a:solidFill>
              </a:rPr>
              <a:t>calcarinus</a:t>
            </a:r>
            <a:r>
              <a:rPr lang="en-US" altLang="sr-Latn-RS" sz="2400" b="1" dirty="0"/>
              <a:t>   </a:t>
            </a:r>
            <a:r>
              <a:rPr lang="en-US" altLang="sr-Latn-RS" sz="2400" b="1" dirty="0">
                <a:solidFill>
                  <a:srgbClr val="00FFFF"/>
                </a:solidFill>
              </a:rPr>
              <a:t>(</a:t>
            </a:r>
            <a:r>
              <a:rPr lang="sr-Cyrl-CS" altLang="sr-Latn-RS" sz="2400" b="1" dirty="0">
                <a:solidFill>
                  <a:srgbClr val="00FFFF"/>
                </a:solidFill>
              </a:rPr>
              <a:t>плав</a:t>
            </a:r>
            <a:r>
              <a:rPr lang="en-US" altLang="sr-Latn-RS" sz="2400" b="1" dirty="0">
                <a:solidFill>
                  <a:srgbClr val="00FFFF"/>
                </a:solidFill>
              </a:rPr>
              <a:t>)</a:t>
            </a:r>
          </a:p>
          <a:p>
            <a:pPr eaLnBrk="1" hangingPunct="1">
              <a:lnSpc>
                <a:spcPct val="80000"/>
              </a:lnSpc>
            </a:pPr>
            <a:r>
              <a:rPr lang="sr-Latn-CS" altLang="sr-Latn-RS" sz="2400" b="1" dirty="0">
                <a:solidFill>
                  <a:srgbClr val="66FF33"/>
                </a:solidFill>
              </a:rPr>
              <a:t>g</a:t>
            </a:r>
            <a:r>
              <a:rPr lang="en-US" altLang="sr-Latn-RS" sz="2400" b="1" dirty="0" err="1">
                <a:solidFill>
                  <a:srgbClr val="66FF33"/>
                </a:solidFill>
              </a:rPr>
              <a:t>yrus</a:t>
            </a:r>
            <a:r>
              <a:rPr lang="en-US" altLang="sr-Latn-RS" sz="2400" b="1" dirty="0">
                <a:solidFill>
                  <a:srgbClr val="66FF33"/>
                </a:solidFill>
              </a:rPr>
              <a:t> </a:t>
            </a:r>
            <a:r>
              <a:rPr lang="sr-Latn-CS" altLang="sr-Latn-RS" sz="2400" b="1" dirty="0">
                <a:solidFill>
                  <a:srgbClr val="66FF33"/>
                </a:solidFill>
              </a:rPr>
              <a:t>l</a:t>
            </a:r>
            <a:r>
              <a:rPr lang="en-US" altLang="sr-Latn-RS" sz="2400" b="1" dirty="0" err="1">
                <a:solidFill>
                  <a:srgbClr val="66FF33"/>
                </a:solidFill>
              </a:rPr>
              <a:t>ingual</a:t>
            </a:r>
            <a:r>
              <a:rPr lang="sr-Latn-CS" altLang="sr-Latn-RS" sz="2400" b="1" dirty="0">
                <a:solidFill>
                  <a:srgbClr val="66FF33"/>
                </a:solidFill>
              </a:rPr>
              <a:t>is</a:t>
            </a:r>
            <a:r>
              <a:rPr lang="en-US" altLang="sr-Latn-RS" sz="2400" b="1" dirty="0"/>
              <a:t> (</a:t>
            </a:r>
            <a:r>
              <a:rPr lang="sr-Cyrl-CS" altLang="sr-Latn-RS" sz="2400" b="1" dirty="0">
                <a:solidFill>
                  <a:srgbClr val="0070C0"/>
                </a:solidFill>
              </a:rPr>
              <a:t>жут</a:t>
            </a:r>
            <a:r>
              <a:rPr lang="en-US" altLang="sr-Latn-RS" sz="2400" b="1" dirty="0"/>
              <a:t>)</a:t>
            </a:r>
          </a:p>
          <a:p>
            <a:pPr eaLnBrk="1" hangingPunct="1">
              <a:lnSpc>
                <a:spcPct val="80000"/>
              </a:lnSpc>
            </a:pPr>
            <a:r>
              <a:rPr lang="en-US" altLang="sr-Latn-RS" sz="2400" b="1" dirty="0">
                <a:solidFill>
                  <a:srgbClr val="66FF33"/>
                </a:solidFill>
              </a:rPr>
              <a:t>cuneus</a:t>
            </a:r>
            <a:r>
              <a:rPr lang="en-US" altLang="sr-Latn-RS" sz="2400" b="1" dirty="0"/>
              <a:t> (</a:t>
            </a:r>
            <a:r>
              <a:rPr lang="sr-Cyrl-CS" altLang="sr-Latn-RS" sz="2400" b="1" dirty="0">
                <a:solidFill>
                  <a:srgbClr val="FF00FF"/>
                </a:solidFill>
              </a:rPr>
              <a:t>ружичаст</a:t>
            </a:r>
            <a:r>
              <a:rPr lang="en-US" altLang="sr-Latn-RS" sz="2400" b="1" dirty="0"/>
              <a:t>)</a:t>
            </a:r>
          </a:p>
          <a:p>
            <a:pPr eaLnBrk="1" hangingPunct="1">
              <a:lnSpc>
                <a:spcPct val="80000"/>
              </a:lnSpc>
            </a:pPr>
            <a:endParaRPr lang="en-US" altLang="sr-Latn-RS" sz="2400" b="1" dirty="0"/>
          </a:p>
          <a:p>
            <a:pPr eaLnBrk="1" hangingPunct="1">
              <a:lnSpc>
                <a:spcPct val="80000"/>
              </a:lnSpc>
            </a:pPr>
            <a:endParaRPr lang="en-US" altLang="sr-Latn-RS" sz="2400" b="1" dirty="0"/>
          </a:p>
        </p:txBody>
      </p:sp>
      <p:pic>
        <p:nvPicPr>
          <p:cNvPr id="44037" name="Picture 4">
            <a:extLst>
              <a:ext uri="{FF2B5EF4-FFF2-40B4-BE49-F238E27FC236}">
                <a16:creationId xmlns:a16="http://schemas.microsoft.com/office/drawing/2014/main" id="{D45AB8BE-DBEB-42FF-868C-31578DE8D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88" t="3076" r="4247" b="4247"/>
          <a:stretch>
            <a:fillRect/>
          </a:stretch>
        </p:blipFill>
        <p:spPr bwMode="auto">
          <a:xfrm>
            <a:off x="395288" y="2636838"/>
            <a:ext cx="4572000"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4038" name="Freeform 5">
            <a:extLst>
              <a:ext uri="{FF2B5EF4-FFF2-40B4-BE49-F238E27FC236}">
                <a16:creationId xmlns:a16="http://schemas.microsoft.com/office/drawing/2014/main" id="{57271157-EAF2-48C7-8A94-5B258CAF89DF}"/>
              </a:ext>
            </a:extLst>
          </p:cNvPr>
          <p:cNvSpPr>
            <a:spLocks/>
          </p:cNvSpPr>
          <p:nvPr/>
        </p:nvSpPr>
        <p:spPr bwMode="auto">
          <a:xfrm>
            <a:off x="3203575" y="4076700"/>
            <a:ext cx="1371600" cy="990600"/>
          </a:xfrm>
          <a:custGeom>
            <a:avLst/>
            <a:gdLst>
              <a:gd name="T0" fmla="*/ 0 w 864"/>
              <a:gd name="T1" fmla="*/ 2147483646 h 624"/>
              <a:gd name="T2" fmla="*/ 2147483646 w 864"/>
              <a:gd name="T3" fmla="*/ 2147483646 h 624"/>
              <a:gd name="T4" fmla="*/ 2147483646 w 864"/>
              <a:gd name="T5" fmla="*/ 2147483646 h 624"/>
              <a:gd name="T6" fmla="*/ 2147483646 w 864"/>
              <a:gd name="T7" fmla="*/ 2147483646 h 624"/>
              <a:gd name="T8" fmla="*/ 2147483646 w 864"/>
              <a:gd name="T9" fmla="*/ 2147483646 h 624"/>
              <a:gd name="T10" fmla="*/ 2147483646 w 864"/>
              <a:gd name="T11" fmla="*/ 2147483646 h 624"/>
              <a:gd name="T12" fmla="*/ 2147483646 w 864"/>
              <a:gd name="T13" fmla="*/ 2147483646 h 624"/>
              <a:gd name="T14" fmla="*/ 2147483646 w 864"/>
              <a:gd name="T15" fmla="*/ 2147483646 h 624"/>
              <a:gd name="T16" fmla="*/ 2147483646 w 864"/>
              <a:gd name="T17" fmla="*/ 0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4"/>
              <a:gd name="T28" fmla="*/ 0 h 624"/>
              <a:gd name="T29" fmla="*/ 864 w 864"/>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4" h="624">
                <a:moveTo>
                  <a:pt x="0" y="624"/>
                </a:moveTo>
                <a:cubicBezTo>
                  <a:pt x="48" y="588"/>
                  <a:pt x="96" y="552"/>
                  <a:pt x="144" y="528"/>
                </a:cubicBezTo>
                <a:cubicBezTo>
                  <a:pt x="192" y="504"/>
                  <a:pt x="248" y="496"/>
                  <a:pt x="288" y="480"/>
                </a:cubicBezTo>
                <a:cubicBezTo>
                  <a:pt x="328" y="464"/>
                  <a:pt x="360" y="464"/>
                  <a:pt x="384" y="432"/>
                </a:cubicBezTo>
                <a:cubicBezTo>
                  <a:pt x="408" y="400"/>
                  <a:pt x="400" y="320"/>
                  <a:pt x="432" y="288"/>
                </a:cubicBezTo>
                <a:cubicBezTo>
                  <a:pt x="464" y="256"/>
                  <a:pt x="544" y="264"/>
                  <a:pt x="576" y="240"/>
                </a:cubicBezTo>
                <a:cubicBezTo>
                  <a:pt x="608" y="216"/>
                  <a:pt x="592" y="168"/>
                  <a:pt x="624" y="144"/>
                </a:cubicBezTo>
                <a:cubicBezTo>
                  <a:pt x="656" y="120"/>
                  <a:pt x="728" y="120"/>
                  <a:pt x="768" y="96"/>
                </a:cubicBezTo>
                <a:cubicBezTo>
                  <a:pt x="808" y="72"/>
                  <a:pt x="836" y="36"/>
                  <a:pt x="864"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4039" name="Freeform 6">
            <a:extLst>
              <a:ext uri="{FF2B5EF4-FFF2-40B4-BE49-F238E27FC236}">
                <a16:creationId xmlns:a16="http://schemas.microsoft.com/office/drawing/2014/main" id="{1DF8D595-566C-4C09-BB5B-838E6C82B87C}"/>
              </a:ext>
            </a:extLst>
          </p:cNvPr>
          <p:cNvSpPr>
            <a:spLocks/>
          </p:cNvSpPr>
          <p:nvPr/>
        </p:nvSpPr>
        <p:spPr bwMode="auto">
          <a:xfrm>
            <a:off x="3851275" y="4797425"/>
            <a:ext cx="990600" cy="558800"/>
          </a:xfrm>
          <a:custGeom>
            <a:avLst/>
            <a:gdLst>
              <a:gd name="T0" fmla="*/ 0 w 624"/>
              <a:gd name="T1" fmla="*/ 0 h 352"/>
              <a:gd name="T2" fmla="*/ 2147483646 w 624"/>
              <a:gd name="T3" fmla="*/ 2147483646 h 352"/>
              <a:gd name="T4" fmla="*/ 2147483646 w 624"/>
              <a:gd name="T5" fmla="*/ 2147483646 h 352"/>
              <a:gd name="T6" fmla="*/ 2147483646 w 624"/>
              <a:gd name="T7" fmla="*/ 2147483646 h 352"/>
              <a:gd name="T8" fmla="*/ 2147483646 w 624"/>
              <a:gd name="T9" fmla="*/ 2147483646 h 352"/>
              <a:gd name="T10" fmla="*/ 0 60000 65536"/>
              <a:gd name="T11" fmla="*/ 0 60000 65536"/>
              <a:gd name="T12" fmla="*/ 0 60000 65536"/>
              <a:gd name="T13" fmla="*/ 0 60000 65536"/>
              <a:gd name="T14" fmla="*/ 0 60000 65536"/>
              <a:gd name="T15" fmla="*/ 0 w 624"/>
              <a:gd name="T16" fmla="*/ 0 h 352"/>
              <a:gd name="T17" fmla="*/ 624 w 624"/>
              <a:gd name="T18" fmla="*/ 352 h 352"/>
            </a:gdLst>
            <a:ahLst/>
            <a:cxnLst>
              <a:cxn ang="T10">
                <a:pos x="T0" y="T1"/>
              </a:cxn>
              <a:cxn ang="T11">
                <a:pos x="T2" y="T3"/>
              </a:cxn>
              <a:cxn ang="T12">
                <a:pos x="T4" y="T5"/>
              </a:cxn>
              <a:cxn ang="T13">
                <a:pos x="T6" y="T7"/>
              </a:cxn>
              <a:cxn ang="T14">
                <a:pos x="T8" y="T9"/>
              </a:cxn>
            </a:cxnLst>
            <a:rect l="T15" t="T16" r="T17" b="T18"/>
            <a:pathLst>
              <a:path w="624" h="352">
                <a:moveTo>
                  <a:pt x="0" y="0"/>
                </a:moveTo>
                <a:cubicBezTo>
                  <a:pt x="96" y="4"/>
                  <a:pt x="192" y="8"/>
                  <a:pt x="240" y="48"/>
                </a:cubicBezTo>
                <a:cubicBezTo>
                  <a:pt x="288" y="88"/>
                  <a:pt x="264" y="192"/>
                  <a:pt x="288" y="240"/>
                </a:cubicBezTo>
                <a:cubicBezTo>
                  <a:pt x="312" y="288"/>
                  <a:pt x="328" y="320"/>
                  <a:pt x="384" y="336"/>
                </a:cubicBezTo>
                <a:cubicBezTo>
                  <a:pt x="440" y="352"/>
                  <a:pt x="532" y="344"/>
                  <a:pt x="624" y="336"/>
                </a:cubicBezTo>
              </a:path>
            </a:pathLst>
          </a:cu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4040" name="Freeform 7">
            <a:extLst>
              <a:ext uri="{FF2B5EF4-FFF2-40B4-BE49-F238E27FC236}">
                <a16:creationId xmlns:a16="http://schemas.microsoft.com/office/drawing/2014/main" id="{F1782C9A-BAF4-4FC4-82D1-458FFA94FD73}"/>
              </a:ext>
            </a:extLst>
          </p:cNvPr>
          <p:cNvSpPr>
            <a:spLocks/>
          </p:cNvSpPr>
          <p:nvPr/>
        </p:nvSpPr>
        <p:spPr bwMode="auto">
          <a:xfrm>
            <a:off x="3851275" y="4149725"/>
            <a:ext cx="1066800" cy="1143000"/>
          </a:xfrm>
          <a:custGeom>
            <a:avLst/>
            <a:gdLst>
              <a:gd name="T0" fmla="*/ 0 w 672"/>
              <a:gd name="T1" fmla="*/ 2147483646 h 720"/>
              <a:gd name="T2" fmla="*/ 2147483646 w 672"/>
              <a:gd name="T3" fmla="*/ 2147483646 h 720"/>
              <a:gd name="T4" fmla="*/ 2147483646 w 672"/>
              <a:gd name="T5" fmla="*/ 2147483646 h 720"/>
              <a:gd name="T6" fmla="*/ 2147483646 w 672"/>
              <a:gd name="T7" fmla="*/ 2147483646 h 720"/>
              <a:gd name="T8" fmla="*/ 2147483646 w 672"/>
              <a:gd name="T9" fmla="*/ 2147483646 h 720"/>
              <a:gd name="T10" fmla="*/ 2147483646 w 672"/>
              <a:gd name="T11" fmla="*/ 0 h 720"/>
              <a:gd name="T12" fmla="*/ 2147483646 w 672"/>
              <a:gd name="T13" fmla="*/ 2147483646 h 720"/>
              <a:gd name="T14" fmla="*/ 2147483646 w 672"/>
              <a:gd name="T15" fmla="*/ 2147483646 h 720"/>
              <a:gd name="T16" fmla="*/ 2147483646 w 672"/>
              <a:gd name="T17" fmla="*/ 2147483646 h 720"/>
              <a:gd name="T18" fmla="*/ 2147483646 w 672"/>
              <a:gd name="T19" fmla="*/ 2147483646 h 720"/>
              <a:gd name="T20" fmla="*/ 2147483646 w 672"/>
              <a:gd name="T21" fmla="*/ 2147483646 h 720"/>
              <a:gd name="T22" fmla="*/ 2147483646 w 672"/>
              <a:gd name="T23" fmla="*/ 2147483646 h 720"/>
              <a:gd name="T24" fmla="*/ 2147483646 w 672"/>
              <a:gd name="T25" fmla="*/ 2147483646 h 720"/>
              <a:gd name="T26" fmla="*/ 2147483646 w 672"/>
              <a:gd name="T27" fmla="*/ 2147483646 h 720"/>
              <a:gd name="T28" fmla="*/ 0 w 672"/>
              <a:gd name="T29" fmla="*/ 2147483646 h 7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2"/>
              <a:gd name="T46" fmla="*/ 0 h 720"/>
              <a:gd name="T47" fmla="*/ 672 w 672"/>
              <a:gd name="T48" fmla="*/ 720 h 7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2" h="720">
                <a:moveTo>
                  <a:pt x="0" y="384"/>
                </a:moveTo>
                <a:lnTo>
                  <a:pt x="48" y="240"/>
                </a:lnTo>
                <a:lnTo>
                  <a:pt x="192" y="192"/>
                </a:lnTo>
                <a:lnTo>
                  <a:pt x="240" y="96"/>
                </a:lnTo>
                <a:lnTo>
                  <a:pt x="384" y="48"/>
                </a:lnTo>
                <a:lnTo>
                  <a:pt x="480" y="0"/>
                </a:lnTo>
                <a:lnTo>
                  <a:pt x="624" y="288"/>
                </a:lnTo>
                <a:lnTo>
                  <a:pt x="672" y="528"/>
                </a:lnTo>
                <a:lnTo>
                  <a:pt x="624" y="672"/>
                </a:lnTo>
                <a:lnTo>
                  <a:pt x="576" y="720"/>
                </a:lnTo>
                <a:lnTo>
                  <a:pt x="384" y="720"/>
                </a:lnTo>
                <a:lnTo>
                  <a:pt x="288" y="624"/>
                </a:lnTo>
                <a:lnTo>
                  <a:pt x="240" y="432"/>
                </a:lnTo>
                <a:lnTo>
                  <a:pt x="144" y="384"/>
                </a:lnTo>
                <a:lnTo>
                  <a:pt x="0" y="384"/>
                </a:lnTo>
                <a:close/>
              </a:path>
            </a:pathLst>
          </a:custGeom>
          <a:solidFill>
            <a:srgbClr val="FF99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44041" name="Freeform 10">
            <a:extLst>
              <a:ext uri="{FF2B5EF4-FFF2-40B4-BE49-F238E27FC236}">
                <a16:creationId xmlns:a16="http://schemas.microsoft.com/office/drawing/2014/main" id="{8BDC3C56-AB83-4983-96D2-29A87ED9B708}"/>
              </a:ext>
            </a:extLst>
          </p:cNvPr>
          <p:cNvSpPr>
            <a:spLocks/>
          </p:cNvSpPr>
          <p:nvPr/>
        </p:nvSpPr>
        <p:spPr bwMode="auto">
          <a:xfrm>
            <a:off x="3635375" y="4797425"/>
            <a:ext cx="1143000" cy="838200"/>
          </a:xfrm>
          <a:custGeom>
            <a:avLst/>
            <a:gdLst>
              <a:gd name="T0" fmla="*/ 2147483646 w 720"/>
              <a:gd name="T1" fmla="*/ 2147483646 h 528"/>
              <a:gd name="T2" fmla="*/ 2147483646 w 720"/>
              <a:gd name="T3" fmla="*/ 2147483646 h 528"/>
              <a:gd name="T4" fmla="*/ 2147483646 w 720"/>
              <a:gd name="T5" fmla="*/ 2147483646 h 528"/>
              <a:gd name="T6" fmla="*/ 2147483646 w 720"/>
              <a:gd name="T7" fmla="*/ 2147483646 h 528"/>
              <a:gd name="T8" fmla="*/ 2147483646 w 720"/>
              <a:gd name="T9" fmla="*/ 2147483646 h 528"/>
              <a:gd name="T10" fmla="*/ 2147483646 w 720"/>
              <a:gd name="T11" fmla="*/ 2147483646 h 528"/>
              <a:gd name="T12" fmla="*/ 2147483646 w 720"/>
              <a:gd name="T13" fmla="*/ 2147483646 h 528"/>
              <a:gd name="T14" fmla="*/ 0 w 720"/>
              <a:gd name="T15" fmla="*/ 2147483646 h 528"/>
              <a:gd name="T16" fmla="*/ 0 w 720"/>
              <a:gd name="T17" fmla="*/ 2147483646 h 528"/>
              <a:gd name="T18" fmla="*/ 2147483646 w 720"/>
              <a:gd name="T19" fmla="*/ 0 h 528"/>
              <a:gd name="T20" fmla="*/ 2147483646 w 720"/>
              <a:gd name="T21" fmla="*/ 2147483646 h 528"/>
              <a:gd name="T22" fmla="*/ 2147483646 w 720"/>
              <a:gd name="T23" fmla="*/ 2147483646 h 528"/>
              <a:gd name="T24" fmla="*/ 2147483646 w 720"/>
              <a:gd name="T25" fmla="*/ 2147483646 h 528"/>
              <a:gd name="T26" fmla="*/ 2147483646 w 720"/>
              <a:gd name="T27" fmla="*/ 2147483646 h 5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0"/>
              <a:gd name="T43" fmla="*/ 0 h 528"/>
              <a:gd name="T44" fmla="*/ 720 w 720"/>
              <a:gd name="T45" fmla="*/ 528 h 5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0" h="528">
                <a:moveTo>
                  <a:pt x="720" y="336"/>
                </a:moveTo>
                <a:lnTo>
                  <a:pt x="624" y="480"/>
                </a:lnTo>
                <a:lnTo>
                  <a:pt x="432" y="528"/>
                </a:lnTo>
                <a:lnTo>
                  <a:pt x="336" y="480"/>
                </a:lnTo>
                <a:lnTo>
                  <a:pt x="288" y="336"/>
                </a:lnTo>
                <a:lnTo>
                  <a:pt x="192" y="240"/>
                </a:lnTo>
                <a:lnTo>
                  <a:pt x="144" y="192"/>
                </a:lnTo>
                <a:lnTo>
                  <a:pt x="0" y="240"/>
                </a:lnTo>
                <a:lnTo>
                  <a:pt x="0" y="48"/>
                </a:lnTo>
                <a:lnTo>
                  <a:pt x="144" y="0"/>
                </a:lnTo>
                <a:lnTo>
                  <a:pt x="336" y="48"/>
                </a:lnTo>
                <a:lnTo>
                  <a:pt x="384" y="240"/>
                </a:lnTo>
                <a:lnTo>
                  <a:pt x="480" y="336"/>
                </a:lnTo>
                <a:lnTo>
                  <a:pt x="720" y="336"/>
                </a:lnTo>
                <a:close/>
              </a:path>
            </a:pathLst>
          </a:custGeom>
          <a:solidFill>
            <a:srgbClr val="FFFF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pic>
        <p:nvPicPr>
          <p:cNvPr id="44042" name="Picture 12">
            <a:extLst>
              <a:ext uri="{FF2B5EF4-FFF2-40B4-BE49-F238E27FC236}">
                <a16:creationId xmlns:a16="http://schemas.microsoft.com/office/drawing/2014/main" id="{D4CF7EEE-93F7-4883-A666-1D0972043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90800"/>
            <a:ext cx="20764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4043" name="Picture 13">
            <a:extLst>
              <a:ext uri="{FF2B5EF4-FFF2-40B4-BE49-F238E27FC236}">
                <a16:creationId xmlns:a16="http://schemas.microsoft.com/office/drawing/2014/main" id="{33CEC691-6B4E-4AC0-B95C-2A7F2C838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648200"/>
            <a:ext cx="186055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4044" name="Freeform 14">
            <a:extLst>
              <a:ext uri="{FF2B5EF4-FFF2-40B4-BE49-F238E27FC236}">
                <a16:creationId xmlns:a16="http://schemas.microsoft.com/office/drawing/2014/main" id="{44DA777C-A488-4062-A555-298C593F089F}"/>
              </a:ext>
            </a:extLst>
          </p:cNvPr>
          <p:cNvSpPr>
            <a:spLocks/>
          </p:cNvSpPr>
          <p:nvPr/>
        </p:nvSpPr>
        <p:spPr bwMode="auto">
          <a:xfrm>
            <a:off x="6553200" y="3200400"/>
            <a:ext cx="228600" cy="381000"/>
          </a:xfrm>
          <a:custGeom>
            <a:avLst/>
            <a:gdLst>
              <a:gd name="T0" fmla="*/ 0 w 144"/>
              <a:gd name="T1" fmla="*/ 2147483646 h 240"/>
              <a:gd name="T2" fmla="*/ 2147483646 w 144"/>
              <a:gd name="T3" fmla="*/ 2147483646 h 240"/>
              <a:gd name="T4" fmla="*/ 2147483646 w 144"/>
              <a:gd name="T5" fmla="*/ 2147483646 h 240"/>
              <a:gd name="T6" fmla="*/ 2147483646 w 144"/>
              <a:gd name="T7" fmla="*/ 0 h 240"/>
              <a:gd name="T8" fmla="*/ 0 60000 65536"/>
              <a:gd name="T9" fmla="*/ 0 60000 65536"/>
              <a:gd name="T10" fmla="*/ 0 60000 65536"/>
              <a:gd name="T11" fmla="*/ 0 60000 65536"/>
              <a:gd name="T12" fmla="*/ 0 w 144"/>
              <a:gd name="T13" fmla="*/ 0 h 240"/>
              <a:gd name="T14" fmla="*/ 144 w 144"/>
              <a:gd name="T15" fmla="*/ 240 h 240"/>
            </a:gdLst>
            <a:ahLst/>
            <a:cxnLst>
              <a:cxn ang="T8">
                <a:pos x="T0" y="T1"/>
              </a:cxn>
              <a:cxn ang="T9">
                <a:pos x="T2" y="T3"/>
              </a:cxn>
              <a:cxn ang="T10">
                <a:pos x="T4" y="T5"/>
              </a:cxn>
              <a:cxn ang="T11">
                <a:pos x="T6" y="T7"/>
              </a:cxn>
            </a:cxnLst>
            <a:rect l="T12" t="T13" r="T14" b="T15"/>
            <a:pathLst>
              <a:path w="144" h="240">
                <a:moveTo>
                  <a:pt x="0" y="240"/>
                </a:moveTo>
                <a:cubicBezTo>
                  <a:pt x="16" y="180"/>
                  <a:pt x="32" y="120"/>
                  <a:pt x="48" y="96"/>
                </a:cubicBezTo>
                <a:cubicBezTo>
                  <a:pt x="64" y="72"/>
                  <a:pt x="80" y="112"/>
                  <a:pt x="96" y="96"/>
                </a:cubicBezTo>
                <a:cubicBezTo>
                  <a:pt x="112" y="80"/>
                  <a:pt x="136" y="16"/>
                  <a:pt x="144"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4045" name="Freeform 15">
            <a:extLst>
              <a:ext uri="{FF2B5EF4-FFF2-40B4-BE49-F238E27FC236}">
                <a16:creationId xmlns:a16="http://schemas.microsoft.com/office/drawing/2014/main" id="{0BB22776-A590-472B-BFC4-1244CD7138E7}"/>
              </a:ext>
            </a:extLst>
          </p:cNvPr>
          <p:cNvSpPr>
            <a:spLocks/>
          </p:cNvSpPr>
          <p:nvPr/>
        </p:nvSpPr>
        <p:spPr bwMode="auto">
          <a:xfrm>
            <a:off x="6705600" y="3276600"/>
            <a:ext cx="152400" cy="88900"/>
          </a:xfrm>
          <a:custGeom>
            <a:avLst/>
            <a:gdLst>
              <a:gd name="T0" fmla="*/ 0 w 96"/>
              <a:gd name="T1" fmla="*/ 2147483646 h 56"/>
              <a:gd name="T2" fmla="*/ 2147483646 w 96"/>
              <a:gd name="T3" fmla="*/ 2147483646 h 56"/>
              <a:gd name="T4" fmla="*/ 2147483646 w 96"/>
              <a:gd name="T5" fmla="*/ 0 h 56"/>
              <a:gd name="T6" fmla="*/ 0 60000 65536"/>
              <a:gd name="T7" fmla="*/ 0 60000 65536"/>
              <a:gd name="T8" fmla="*/ 0 60000 65536"/>
              <a:gd name="T9" fmla="*/ 0 w 96"/>
              <a:gd name="T10" fmla="*/ 0 h 56"/>
              <a:gd name="T11" fmla="*/ 96 w 96"/>
              <a:gd name="T12" fmla="*/ 56 h 56"/>
            </a:gdLst>
            <a:ahLst/>
            <a:cxnLst>
              <a:cxn ang="T6">
                <a:pos x="T0" y="T1"/>
              </a:cxn>
              <a:cxn ang="T7">
                <a:pos x="T2" y="T3"/>
              </a:cxn>
              <a:cxn ang="T8">
                <a:pos x="T4" y="T5"/>
              </a:cxn>
            </a:cxnLst>
            <a:rect l="T9" t="T10" r="T11" b="T12"/>
            <a:pathLst>
              <a:path w="96" h="56">
                <a:moveTo>
                  <a:pt x="0" y="48"/>
                </a:moveTo>
                <a:cubicBezTo>
                  <a:pt x="16" y="52"/>
                  <a:pt x="32" y="56"/>
                  <a:pt x="48" y="48"/>
                </a:cubicBezTo>
                <a:cubicBezTo>
                  <a:pt x="64" y="40"/>
                  <a:pt x="80" y="20"/>
                  <a:pt x="96"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4046" name="Freeform 16">
            <a:extLst>
              <a:ext uri="{FF2B5EF4-FFF2-40B4-BE49-F238E27FC236}">
                <a16:creationId xmlns:a16="http://schemas.microsoft.com/office/drawing/2014/main" id="{74F68983-4C6B-4C52-891B-0FE57FFA9BDD}"/>
              </a:ext>
            </a:extLst>
          </p:cNvPr>
          <p:cNvSpPr>
            <a:spLocks/>
          </p:cNvSpPr>
          <p:nvPr/>
        </p:nvSpPr>
        <p:spPr bwMode="auto">
          <a:xfrm>
            <a:off x="5867400" y="6248400"/>
            <a:ext cx="88900" cy="152400"/>
          </a:xfrm>
          <a:custGeom>
            <a:avLst/>
            <a:gdLst>
              <a:gd name="T0" fmla="*/ 0 w 56"/>
              <a:gd name="T1" fmla="*/ 0 h 96"/>
              <a:gd name="T2" fmla="*/ 2147483646 w 56"/>
              <a:gd name="T3" fmla="*/ 2147483646 h 96"/>
              <a:gd name="T4" fmla="*/ 2147483646 w 56"/>
              <a:gd name="T5" fmla="*/ 2147483646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0" y="0"/>
                </a:moveTo>
                <a:cubicBezTo>
                  <a:pt x="20" y="16"/>
                  <a:pt x="40" y="32"/>
                  <a:pt x="48" y="48"/>
                </a:cubicBezTo>
                <a:cubicBezTo>
                  <a:pt x="56" y="64"/>
                  <a:pt x="48" y="88"/>
                  <a:pt x="48" y="9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4047" name="Freeform 17">
            <a:extLst>
              <a:ext uri="{FF2B5EF4-FFF2-40B4-BE49-F238E27FC236}">
                <a16:creationId xmlns:a16="http://schemas.microsoft.com/office/drawing/2014/main" id="{72831560-2E75-4E5D-B54F-5ADBEE4C2352}"/>
              </a:ext>
            </a:extLst>
          </p:cNvPr>
          <p:cNvSpPr>
            <a:spLocks/>
          </p:cNvSpPr>
          <p:nvPr/>
        </p:nvSpPr>
        <p:spPr bwMode="auto">
          <a:xfrm>
            <a:off x="5867400" y="6400800"/>
            <a:ext cx="76200" cy="76200"/>
          </a:xfrm>
          <a:custGeom>
            <a:avLst/>
            <a:gdLst>
              <a:gd name="T0" fmla="*/ 0 w 48"/>
              <a:gd name="T1" fmla="*/ 2147483646 h 48"/>
              <a:gd name="T2" fmla="*/ 2147483646 w 48"/>
              <a:gd name="T3" fmla="*/ 0 h 48"/>
              <a:gd name="T4" fmla="*/ 0 60000 65536"/>
              <a:gd name="T5" fmla="*/ 0 60000 65536"/>
              <a:gd name="T6" fmla="*/ 0 w 48"/>
              <a:gd name="T7" fmla="*/ 0 h 48"/>
              <a:gd name="T8" fmla="*/ 48 w 48"/>
              <a:gd name="T9" fmla="*/ 48 h 48"/>
            </a:gdLst>
            <a:ahLst/>
            <a:cxnLst>
              <a:cxn ang="T4">
                <a:pos x="T0" y="T1"/>
              </a:cxn>
              <a:cxn ang="T5">
                <a:pos x="T2" y="T3"/>
              </a:cxn>
            </a:cxnLst>
            <a:rect l="T6" t="T7" r="T8" b="T9"/>
            <a:pathLst>
              <a:path w="48" h="48">
                <a:moveTo>
                  <a:pt x="0" y="48"/>
                </a:moveTo>
                <a:cubicBezTo>
                  <a:pt x="0" y="48"/>
                  <a:pt x="24" y="24"/>
                  <a:pt x="48"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4048" name="Freeform 18">
            <a:extLst>
              <a:ext uri="{FF2B5EF4-FFF2-40B4-BE49-F238E27FC236}">
                <a16:creationId xmlns:a16="http://schemas.microsoft.com/office/drawing/2014/main" id="{BD1809DE-0FD1-47E8-8BFB-9D82B9526E37}"/>
              </a:ext>
            </a:extLst>
          </p:cNvPr>
          <p:cNvSpPr>
            <a:spLocks/>
          </p:cNvSpPr>
          <p:nvPr/>
        </p:nvSpPr>
        <p:spPr bwMode="auto">
          <a:xfrm>
            <a:off x="6096000" y="6248400"/>
            <a:ext cx="88900" cy="152400"/>
          </a:xfrm>
          <a:custGeom>
            <a:avLst/>
            <a:gdLst>
              <a:gd name="T0" fmla="*/ 0 w 56"/>
              <a:gd name="T1" fmla="*/ 2147483646 h 96"/>
              <a:gd name="T2" fmla="*/ 2147483646 w 56"/>
              <a:gd name="T3" fmla="*/ 2147483646 h 96"/>
              <a:gd name="T4" fmla="*/ 2147483646 w 56"/>
              <a:gd name="T5" fmla="*/ 0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0" y="96"/>
                </a:moveTo>
                <a:cubicBezTo>
                  <a:pt x="20" y="80"/>
                  <a:pt x="40" y="64"/>
                  <a:pt x="48" y="48"/>
                </a:cubicBezTo>
                <a:cubicBezTo>
                  <a:pt x="56" y="32"/>
                  <a:pt x="52" y="16"/>
                  <a:pt x="48"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4049" name="Freeform 19">
            <a:extLst>
              <a:ext uri="{FF2B5EF4-FFF2-40B4-BE49-F238E27FC236}">
                <a16:creationId xmlns:a16="http://schemas.microsoft.com/office/drawing/2014/main" id="{7002266C-6FD5-4E77-ACB5-52F9E1ACC6FE}"/>
              </a:ext>
            </a:extLst>
          </p:cNvPr>
          <p:cNvSpPr>
            <a:spLocks/>
          </p:cNvSpPr>
          <p:nvPr/>
        </p:nvSpPr>
        <p:spPr bwMode="auto">
          <a:xfrm>
            <a:off x="6096000" y="6388100"/>
            <a:ext cx="228600" cy="88900"/>
          </a:xfrm>
          <a:custGeom>
            <a:avLst/>
            <a:gdLst>
              <a:gd name="T0" fmla="*/ 0 w 144"/>
              <a:gd name="T1" fmla="*/ 2147483646 h 56"/>
              <a:gd name="T2" fmla="*/ 2147483646 w 144"/>
              <a:gd name="T3" fmla="*/ 2147483646 h 56"/>
              <a:gd name="T4" fmla="*/ 2147483646 w 144"/>
              <a:gd name="T5" fmla="*/ 2147483646 h 56"/>
              <a:gd name="T6" fmla="*/ 0 60000 65536"/>
              <a:gd name="T7" fmla="*/ 0 60000 65536"/>
              <a:gd name="T8" fmla="*/ 0 60000 65536"/>
              <a:gd name="T9" fmla="*/ 0 w 144"/>
              <a:gd name="T10" fmla="*/ 0 h 56"/>
              <a:gd name="T11" fmla="*/ 144 w 144"/>
              <a:gd name="T12" fmla="*/ 56 h 56"/>
            </a:gdLst>
            <a:ahLst/>
            <a:cxnLst>
              <a:cxn ang="T6">
                <a:pos x="T0" y="T1"/>
              </a:cxn>
              <a:cxn ang="T7">
                <a:pos x="T2" y="T3"/>
              </a:cxn>
              <a:cxn ang="T8">
                <a:pos x="T4" y="T5"/>
              </a:cxn>
            </a:cxnLst>
            <a:rect l="T9" t="T10" r="T11" b="T12"/>
            <a:pathLst>
              <a:path w="144" h="56">
                <a:moveTo>
                  <a:pt x="0" y="8"/>
                </a:moveTo>
                <a:cubicBezTo>
                  <a:pt x="36" y="4"/>
                  <a:pt x="72" y="0"/>
                  <a:pt x="96" y="8"/>
                </a:cubicBezTo>
                <a:cubicBezTo>
                  <a:pt x="120" y="16"/>
                  <a:pt x="132" y="36"/>
                  <a:pt x="144" y="5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4050" name="Freeform 20">
            <a:extLst>
              <a:ext uri="{FF2B5EF4-FFF2-40B4-BE49-F238E27FC236}">
                <a16:creationId xmlns:a16="http://schemas.microsoft.com/office/drawing/2014/main" id="{BDED29E3-E3D6-4E64-950F-8FE83D88B621}"/>
              </a:ext>
            </a:extLst>
          </p:cNvPr>
          <p:cNvSpPr>
            <a:spLocks/>
          </p:cNvSpPr>
          <p:nvPr/>
        </p:nvSpPr>
        <p:spPr bwMode="auto">
          <a:xfrm>
            <a:off x="6629400" y="3492500"/>
            <a:ext cx="381000" cy="165100"/>
          </a:xfrm>
          <a:custGeom>
            <a:avLst/>
            <a:gdLst>
              <a:gd name="T0" fmla="*/ 0 w 240"/>
              <a:gd name="T1" fmla="*/ 2147483646 h 104"/>
              <a:gd name="T2" fmla="*/ 2147483646 w 240"/>
              <a:gd name="T3" fmla="*/ 2147483646 h 104"/>
              <a:gd name="T4" fmla="*/ 2147483646 w 240"/>
              <a:gd name="T5" fmla="*/ 2147483646 h 104"/>
              <a:gd name="T6" fmla="*/ 2147483646 w 240"/>
              <a:gd name="T7" fmla="*/ 2147483646 h 104"/>
              <a:gd name="T8" fmla="*/ 2147483646 w 240"/>
              <a:gd name="T9" fmla="*/ 2147483646 h 104"/>
              <a:gd name="T10" fmla="*/ 2147483646 w 240"/>
              <a:gd name="T11" fmla="*/ 2147483646 h 104"/>
              <a:gd name="T12" fmla="*/ 2147483646 w 240"/>
              <a:gd name="T13" fmla="*/ 2147483646 h 104"/>
              <a:gd name="T14" fmla="*/ 0 60000 65536"/>
              <a:gd name="T15" fmla="*/ 0 60000 65536"/>
              <a:gd name="T16" fmla="*/ 0 60000 65536"/>
              <a:gd name="T17" fmla="*/ 0 60000 65536"/>
              <a:gd name="T18" fmla="*/ 0 60000 65536"/>
              <a:gd name="T19" fmla="*/ 0 60000 65536"/>
              <a:gd name="T20" fmla="*/ 0 60000 65536"/>
              <a:gd name="T21" fmla="*/ 0 w 240"/>
              <a:gd name="T22" fmla="*/ 0 h 104"/>
              <a:gd name="T23" fmla="*/ 240 w 240"/>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04">
                <a:moveTo>
                  <a:pt x="0" y="8"/>
                </a:moveTo>
                <a:cubicBezTo>
                  <a:pt x="16" y="8"/>
                  <a:pt x="32" y="8"/>
                  <a:pt x="48" y="8"/>
                </a:cubicBezTo>
                <a:cubicBezTo>
                  <a:pt x="64" y="8"/>
                  <a:pt x="80" y="0"/>
                  <a:pt x="96" y="8"/>
                </a:cubicBezTo>
                <a:cubicBezTo>
                  <a:pt x="112" y="16"/>
                  <a:pt x="128" y="40"/>
                  <a:pt x="144" y="56"/>
                </a:cubicBezTo>
                <a:cubicBezTo>
                  <a:pt x="160" y="72"/>
                  <a:pt x="184" y="104"/>
                  <a:pt x="192" y="104"/>
                </a:cubicBezTo>
                <a:cubicBezTo>
                  <a:pt x="200" y="104"/>
                  <a:pt x="184" y="56"/>
                  <a:pt x="192" y="56"/>
                </a:cubicBezTo>
                <a:cubicBezTo>
                  <a:pt x="200" y="56"/>
                  <a:pt x="220" y="80"/>
                  <a:pt x="240" y="104"/>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pic>
        <p:nvPicPr>
          <p:cNvPr id="44051" name="Picture 21">
            <a:extLst>
              <a:ext uri="{FF2B5EF4-FFF2-40B4-BE49-F238E27FC236}">
                <a16:creationId xmlns:a16="http://schemas.microsoft.com/office/drawing/2014/main" id="{1909D697-8B7A-40EE-9302-2C69BF52E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670" t="14285" b="14285"/>
          <a:stretch>
            <a:fillRect/>
          </a:stretch>
        </p:blipFill>
        <p:spPr bwMode="auto">
          <a:xfrm>
            <a:off x="7467600" y="2743200"/>
            <a:ext cx="13906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4052" name="Picture 22">
            <a:extLst>
              <a:ext uri="{FF2B5EF4-FFF2-40B4-BE49-F238E27FC236}">
                <a16:creationId xmlns:a16="http://schemas.microsoft.com/office/drawing/2014/main" id="{3B4D0781-8AB8-4A1A-9B1D-D3B2FB9836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876800"/>
            <a:ext cx="177165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4053" name="Freeform 23">
            <a:extLst>
              <a:ext uri="{FF2B5EF4-FFF2-40B4-BE49-F238E27FC236}">
                <a16:creationId xmlns:a16="http://schemas.microsoft.com/office/drawing/2014/main" id="{D520FF6C-1DC2-408F-AB71-A3E0108CA802}"/>
              </a:ext>
            </a:extLst>
          </p:cNvPr>
          <p:cNvSpPr>
            <a:spLocks/>
          </p:cNvSpPr>
          <p:nvPr/>
        </p:nvSpPr>
        <p:spPr bwMode="auto">
          <a:xfrm>
            <a:off x="8305800" y="3492500"/>
            <a:ext cx="457200" cy="165100"/>
          </a:xfrm>
          <a:custGeom>
            <a:avLst/>
            <a:gdLst>
              <a:gd name="T0" fmla="*/ 0 w 288"/>
              <a:gd name="T1" fmla="*/ 2147483646 h 104"/>
              <a:gd name="T2" fmla="*/ 2147483646 w 288"/>
              <a:gd name="T3" fmla="*/ 2147483646 h 104"/>
              <a:gd name="T4" fmla="*/ 2147483646 w 288"/>
              <a:gd name="T5" fmla="*/ 2147483646 h 104"/>
              <a:gd name="T6" fmla="*/ 2147483646 w 288"/>
              <a:gd name="T7" fmla="*/ 2147483646 h 104"/>
              <a:gd name="T8" fmla="*/ 2147483646 w 288"/>
              <a:gd name="T9" fmla="*/ 2147483646 h 104"/>
              <a:gd name="T10" fmla="*/ 2147483646 w 288"/>
              <a:gd name="T11" fmla="*/ 2147483646 h 104"/>
              <a:gd name="T12" fmla="*/ 2147483646 w 288"/>
              <a:gd name="T13" fmla="*/ 2147483646 h 104"/>
              <a:gd name="T14" fmla="*/ 0 60000 65536"/>
              <a:gd name="T15" fmla="*/ 0 60000 65536"/>
              <a:gd name="T16" fmla="*/ 0 60000 65536"/>
              <a:gd name="T17" fmla="*/ 0 60000 65536"/>
              <a:gd name="T18" fmla="*/ 0 60000 65536"/>
              <a:gd name="T19" fmla="*/ 0 60000 65536"/>
              <a:gd name="T20" fmla="*/ 0 60000 65536"/>
              <a:gd name="T21" fmla="*/ 0 w 288"/>
              <a:gd name="T22" fmla="*/ 0 h 104"/>
              <a:gd name="T23" fmla="*/ 288 w 288"/>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04">
                <a:moveTo>
                  <a:pt x="0" y="8"/>
                </a:moveTo>
                <a:cubicBezTo>
                  <a:pt x="20" y="32"/>
                  <a:pt x="40" y="56"/>
                  <a:pt x="48" y="56"/>
                </a:cubicBezTo>
                <a:cubicBezTo>
                  <a:pt x="56" y="56"/>
                  <a:pt x="32" y="16"/>
                  <a:pt x="48" y="8"/>
                </a:cubicBezTo>
                <a:cubicBezTo>
                  <a:pt x="64" y="0"/>
                  <a:pt x="128" y="0"/>
                  <a:pt x="144" y="8"/>
                </a:cubicBezTo>
                <a:cubicBezTo>
                  <a:pt x="160" y="16"/>
                  <a:pt x="128" y="40"/>
                  <a:pt x="144" y="56"/>
                </a:cubicBezTo>
                <a:cubicBezTo>
                  <a:pt x="160" y="72"/>
                  <a:pt x="216" y="104"/>
                  <a:pt x="240" y="104"/>
                </a:cubicBezTo>
                <a:cubicBezTo>
                  <a:pt x="264" y="104"/>
                  <a:pt x="280" y="64"/>
                  <a:pt x="288" y="56"/>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4054" name="Freeform 24">
            <a:extLst>
              <a:ext uri="{FF2B5EF4-FFF2-40B4-BE49-F238E27FC236}">
                <a16:creationId xmlns:a16="http://schemas.microsoft.com/office/drawing/2014/main" id="{161E9959-E071-44AB-B2DF-1E7EDFF33337}"/>
              </a:ext>
            </a:extLst>
          </p:cNvPr>
          <p:cNvSpPr>
            <a:spLocks/>
          </p:cNvSpPr>
          <p:nvPr/>
        </p:nvSpPr>
        <p:spPr bwMode="auto">
          <a:xfrm>
            <a:off x="8229600" y="6096000"/>
            <a:ext cx="1588" cy="304800"/>
          </a:xfrm>
          <a:custGeom>
            <a:avLst/>
            <a:gdLst>
              <a:gd name="T0" fmla="*/ 0 w 1"/>
              <a:gd name="T1" fmla="*/ 0 h 192"/>
              <a:gd name="T2" fmla="*/ 0 w 1"/>
              <a:gd name="T3" fmla="*/ 2147483646 h 192"/>
              <a:gd name="T4" fmla="*/ 0 w 1"/>
              <a:gd name="T5" fmla="*/ 2147483646 h 192"/>
              <a:gd name="T6" fmla="*/ 0 w 1"/>
              <a:gd name="T7" fmla="*/ 2147483646 h 192"/>
              <a:gd name="T8" fmla="*/ 0 60000 65536"/>
              <a:gd name="T9" fmla="*/ 0 60000 65536"/>
              <a:gd name="T10" fmla="*/ 0 60000 65536"/>
              <a:gd name="T11" fmla="*/ 0 60000 65536"/>
              <a:gd name="T12" fmla="*/ 0 w 1"/>
              <a:gd name="T13" fmla="*/ 0 h 192"/>
              <a:gd name="T14" fmla="*/ 1 w 1"/>
              <a:gd name="T15" fmla="*/ 192 h 192"/>
            </a:gdLst>
            <a:ahLst/>
            <a:cxnLst>
              <a:cxn ang="T8">
                <a:pos x="T0" y="T1"/>
              </a:cxn>
              <a:cxn ang="T9">
                <a:pos x="T2" y="T3"/>
              </a:cxn>
              <a:cxn ang="T10">
                <a:pos x="T4" y="T5"/>
              </a:cxn>
              <a:cxn ang="T11">
                <a:pos x="T6" y="T7"/>
              </a:cxn>
            </a:cxnLst>
            <a:rect l="T12" t="T13" r="T14" b="T15"/>
            <a:pathLst>
              <a:path w="1" h="192">
                <a:moveTo>
                  <a:pt x="0" y="0"/>
                </a:moveTo>
                <a:cubicBezTo>
                  <a:pt x="0" y="16"/>
                  <a:pt x="0" y="32"/>
                  <a:pt x="0" y="48"/>
                </a:cubicBezTo>
                <a:cubicBezTo>
                  <a:pt x="0" y="64"/>
                  <a:pt x="0" y="72"/>
                  <a:pt x="0" y="96"/>
                </a:cubicBezTo>
                <a:cubicBezTo>
                  <a:pt x="0" y="120"/>
                  <a:pt x="0" y="156"/>
                  <a:pt x="0" y="192"/>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4055" name="Freeform 25">
            <a:extLst>
              <a:ext uri="{FF2B5EF4-FFF2-40B4-BE49-F238E27FC236}">
                <a16:creationId xmlns:a16="http://schemas.microsoft.com/office/drawing/2014/main" id="{01C76880-D4F0-444D-9391-834A85F9E2D9}"/>
              </a:ext>
            </a:extLst>
          </p:cNvPr>
          <p:cNvSpPr>
            <a:spLocks/>
          </p:cNvSpPr>
          <p:nvPr/>
        </p:nvSpPr>
        <p:spPr bwMode="auto">
          <a:xfrm>
            <a:off x="8216900" y="6172200"/>
            <a:ext cx="241300" cy="152400"/>
          </a:xfrm>
          <a:custGeom>
            <a:avLst/>
            <a:gdLst>
              <a:gd name="T0" fmla="*/ 2147483646 w 152"/>
              <a:gd name="T1" fmla="*/ 2147483646 h 96"/>
              <a:gd name="T2" fmla="*/ 2147483646 w 152"/>
              <a:gd name="T3" fmla="*/ 2147483646 h 96"/>
              <a:gd name="T4" fmla="*/ 2147483646 w 152"/>
              <a:gd name="T5" fmla="*/ 0 h 96"/>
              <a:gd name="T6" fmla="*/ 2147483646 w 152"/>
              <a:gd name="T7" fmla="*/ 2147483646 h 96"/>
              <a:gd name="T8" fmla="*/ 0 60000 65536"/>
              <a:gd name="T9" fmla="*/ 0 60000 65536"/>
              <a:gd name="T10" fmla="*/ 0 60000 65536"/>
              <a:gd name="T11" fmla="*/ 0 60000 65536"/>
              <a:gd name="T12" fmla="*/ 0 w 152"/>
              <a:gd name="T13" fmla="*/ 0 h 96"/>
              <a:gd name="T14" fmla="*/ 152 w 152"/>
              <a:gd name="T15" fmla="*/ 96 h 96"/>
            </a:gdLst>
            <a:ahLst/>
            <a:cxnLst>
              <a:cxn ang="T8">
                <a:pos x="T0" y="T1"/>
              </a:cxn>
              <a:cxn ang="T9">
                <a:pos x="T2" y="T3"/>
              </a:cxn>
              <a:cxn ang="T10">
                <a:pos x="T4" y="T5"/>
              </a:cxn>
              <a:cxn ang="T11">
                <a:pos x="T6" y="T7"/>
              </a:cxn>
            </a:cxnLst>
            <a:rect l="T12" t="T13" r="T14" b="T15"/>
            <a:pathLst>
              <a:path w="152" h="96">
                <a:moveTo>
                  <a:pt x="8" y="96"/>
                </a:moveTo>
                <a:cubicBezTo>
                  <a:pt x="4" y="80"/>
                  <a:pt x="0" y="64"/>
                  <a:pt x="8" y="48"/>
                </a:cubicBezTo>
                <a:cubicBezTo>
                  <a:pt x="16" y="32"/>
                  <a:pt x="32" y="0"/>
                  <a:pt x="56" y="0"/>
                </a:cubicBezTo>
                <a:cubicBezTo>
                  <a:pt x="80" y="0"/>
                  <a:pt x="116" y="24"/>
                  <a:pt x="152" y="48"/>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4056" name="Line 26">
            <a:extLst>
              <a:ext uri="{FF2B5EF4-FFF2-40B4-BE49-F238E27FC236}">
                <a16:creationId xmlns:a16="http://schemas.microsoft.com/office/drawing/2014/main" id="{764F8BC8-9AE7-432A-ACAA-6C3626FFA1DB}"/>
              </a:ext>
            </a:extLst>
          </p:cNvPr>
          <p:cNvSpPr>
            <a:spLocks noChangeShapeType="1"/>
          </p:cNvSpPr>
          <p:nvPr/>
        </p:nvSpPr>
        <p:spPr bwMode="auto">
          <a:xfrm>
            <a:off x="5181600" y="3300413"/>
            <a:ext cx="1905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4057" name="Text Box 29">
            <a:extLst>
              <a:ext uri="{FF2B5EF4-FFF2-40B4-BE49-F238E27FC236}">
                <a16:creationId xmlns:a16="http://schemas.microsoft.com/office/drawing/2014/main" id="{DFD61113-652F-47E7-86D5-558A4CB80E99}"/>
              </a:ext>
            </a:extLst>
          </p:cNvPr>
          <p:cNvSpPr txBox="1">
            <a:spLocks noChangeArrowheads="1"/>
          </p:cNvSpPr>
          <p:nvPr/>
        </p:nvSpPr>
        <p:spPr bwMode="auto">
          <a:xfrm>
            <a:off x="1187450" y="6237288"/>
            <a:ext cx="3529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7"/>
              </a:buBlip>
              <a:defRPr sz="3200">
                <a:solidFill>
                  <a:srgbClr val="00FF00"/>
                </a:solidFill>
                <a:latin typeface="Comic Sans MS" panose="030F0702030302020204" pitchFamily="66" charset="0"/>
              </a:defRPr>
            </a:lvl1pPr>
            <a:lvl2pPr marL="742950" indent="-285750">
              <a:spcBef>
                <a:spcPct val="20000"/>
              </a:spcBef>
              <a:buSzPct val="120000"/>
              <a:buBlip>
                <a:blip r:embed="rId8"/>
              </a:buBlip>
              <a:defRPr sz="2800">
                <a:solidFill>
                  <a:srgbClr val="66FFFF"/>
                </a:solidFill>
                <a:latin typeface="Comic Sans MS" panose="030F0702030302020204" pitchFamily="66" charset="0"/>
              </a:defRPr>
            </a:lvl2pPr>
            <a:lvl3pPr marL="1143000" indent="-228600">
              <a:spcBef>
                <a:spcPct val="20000"/>
              </a:spcBef>
              <a:buBlip>
                <a:blip r:embed="rId9"/>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66FF33"/>
                </a:solidFill>
              </a:rPr>
              <a:t>унутрашња страна cerebri</a:t>
            </a:r>
            <a:endParaRPr lang="en-US" altLang="sr-Latn-RS" sz="1800">
              <a:solidFill>
                <a:srgbClr val="66FF33"/>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592726E-4867-46DA-8EB8-1439A4092024}"/>
              </a:ext>
            </a:extLst>
          </p:cNvPr>
          <p:cNvSpPr>
            <a:spLocks noGrp="1" noChangeArrowheads="1"/>
          </p:cNvSpPr>
          <p:nvPr>
            <p:ph type="title"/>
          </p:nvPr>
        </p:nvSpPr>
        <p:spPr>
          <a:xfrm>
            <a:off x="457200" y="-100013"/>
            <a:ext cx="8362950" cy="936626"/>
          </a:xfrm>
        </p:spPr>
        <p:txBody>
          <a:bodyPr/>
          <a:lstStyle/>
          <a:p>
            <a:pPr eaLnBrk="1" hangingPunct="1"/>
            <a:r>
              <a:rPr lang="en-US" altLang="sr-Latn-RS" sz="3200"/>
              <a:t>Sulcus </a:t>
            </a:r>
            <a:r>
              <a:rPr lang="sr-Latn-CS" altLang="sr-Latn-RS" sz="3200"/>
              <a:t>c</a:t>
            </a:r>
            <a:r>
              <a:rPr lang="en-US" altLang="sr-Latn-RS" sz="3200"/>
              <a:t>ingul</a:t>
            </a:r>
            <a:r>
              <a:rPr lang="sr-Latn-CS" altLang="sr-Latn-RS" sz="3200"/>
              <a:t>i et corporis callosi</a:t>
            </a:r>
            <a:endParaRPr lang="en-CA" altLang="sr-Latn-RS" sz="3200"/>
          </a:p>
        </p:txBody>
      </p:sp>
      <p:sp>
        <p:nvSpPr>
          <p:cNvPr id="45059" name="Rectangle 3">
            <a:extLst>
              <a:ext uri="{FF2B5EF4-FFF2-40B4-BE49-F238E27FC236}">
                <a16:creationId xmlns:a16="http://schemas.microsoft.com/office/drawing/2014/main" id="{13250A50-6E9D-4074-AD37-3160B25DD605}"/>
              </a:ext>
            </a:extLst>
          </p:cNvPr>
          <p:cNvSpPr>
            <a:spLocks noGrp="1" noChangeArrowheads="1"/>
          </p:cNvSpPr>
          <p:nvPr>
            <p:ph type="body" sz="half" idx="1"/>
          </p:nvPr>
        </p:nvSpPr>
        <p:spPr>
          <a:xfrm>
            <a:off x="457200" y="692150"/>
            <a:ext cx="8291513" cy="1081088"/>
          </a:xfrm>
        </p:spPr>
        <p:txBody>
          <a:bodyPr/>
          <a:lstStyle/>
          <a:p>
            <a:pPr eaLnBrk="1" hangingPunct="1">
              <a:lnSpc>
                <a:spcPct val="90000"/>
              </a:lnSpc>
            </a:pPr>
            <a:r>
              <a:rPr lang="en-US" altLang="sr-Latn-RS" sz="2400"/>
              <a:t>sulcus </a:t>
            </a:r>
            <a:r>
              <a:rPr lang="sr-Latn-CS" altLang="sr-Latn-RS" sz="2400"/>
              <a:t>c</a:t>
            </a:r>
            <a:r>
              <a:rPr lang="en-US" altLang="sr-Latn-RS" sz="2400"/>
              <a:t>ingul</a:t>
            </a:r>
            <a:r>
              <a:rPr lang="sr-Latn-CS" altLang="sr-Latn-RS" sz="2400"/>
              <a:t>i</a:t>
            </a:r>
            <a:r>
              <a:rPr lang="sr-Latn-CS" altLang="sr-Latn-RS" sz="1800"/>
              <a:t> </a:t>
            </a:r>
            <a:r>
              <a:rPr lang="sr-Cyrl-CS" altLang="sr-Latn-RS" sz="2400"/>
              <a:t>раздваја </a:t>
            </a:r>
            <a:r>
              <a:rPr lang="en-US" altLang="sr-Latn-RS" sz="2400">
                <a:solidFill>
                  <a:srgbClr val="66FF33"/>
                </a:solidFill>
              </a:rPr>
              <a:t>gyrus cingul</a:t>
            </a:r>
            <a:r>
              <a:rPr lang="sr-Latn-CS" altLang="sr-Latn-RS" sz="2400">
                <a:solidFill>
                  <a:srgbClr val="66FF33"/>
                </a:solidFill>
              </a:rPr>
              <a:t>i</a:t>
            </a:r>
            <a:r>
              <a:rPr lang="en-US" altLang="sr-Latn-RS" sz="2400"/>
              <a:t> (</a:t>
            </a:r>
            <a:r>
              <a:rPr lang="sr-Cyrl-CS" altLang="sr-Latn-RS" sz="2400">
                <a:solidFill>
                  <a:srgbClr val="00FFFF"/>
                </a:solidFill>
              </a:rPr>
              <a:t>тиркиз</a:t>
            </a:r>
            <a:r>
              <a:rPr lang="sr-Cyrl-CS" altLang="sr-Latn-RS" sz="2400"/>
              <a:t>)</a:t>
            </a:r>
            <a:r>
              <a:rPr lang="en-US" altLang="sr-Latn-RS" sz="2400"/>
              <a:t> </a:t>
            </a:r>
            <a:r>
              <a:rPr lang="sr-Cyrl-CS" altLang="sr-Latn-RS" sz="2400"/>
              <a:t>од </a:t>
            </a:r>
            <a:r>
              <a:rPr lang="en-US" altLang="sr-Latn-RS" sz="2400"/>
              <a:t> </a:t>
            </a:r>
            <a:r>
              <a:rPr lang="en-US" altLang="sr-Latn-RS" sz="2400">
                <a:solidFill>
                  <a:srgbClr val="66FF33"/>
                </a:solidFill>
              </a:rPr>
              <a:t>precuneus</a:t>
            </a:r>
            <a:r>
              <a:rPr lang="sr-Latn-CS" altLang="sr-Latn-RS" sz="2400"/>
              <a:t>-a</a:t>
            </a:r>
            <a:r>
              <a:rPr lang="en-US" altLang="sr-Latn-RS" sz="2400"/>
              <a:t> (</a:t>
            </a:r>
            <a:r>
              <a:rPr lang="sr-Cyrl-CS" altLang="sr-Latn-RS" sz="2400">
                <a:solidFill>
                  <a:srgbClr val="CCCCFF"/>
                </a:solidFill>
              </a:rPr>
              <a:t>љубичаст</a:t>
            </a:r>
            <a:r>
              <a:rPr lang="en-US" altLang="sr-Latn-RS" sz="2400"/>
              <a:t>) </a:t>
            </a:r>
            <a:r>
              <a:rPr lang="sr-Cyrl-CS" altLang="sr-Latn-RS" sz="2400"/>
              <a:t> и </a:t>
            </a:r>
            <a:r>
              <a:rPr lang="en-US" altLang="sr-Latn-RS" sz="2400">
                <a:solidFill>
                  <a:srgbClr val="66FF33"/>
                </a:solidFill>
              </a:rPr>
              <a:t>lobul</a:t>
            </a:r>
            <a:r>
              <a:rPr lang="sr-Latn-CS" altLang="sr-Latn-RS" sz="2400">
                <a:solidFill>
                  <a:srgbClr val="66FF33"/>
                </a:solidFill>
              </a:rPr>
              <a:t>us</a:t>
            </a:r>
            <a:r>
              <a:rPr lang="en-US" altLang="sr-Latn-RS" sz="2400">
                <a:solidFill>
                  <a:srgbClr val="66FF33"/>
                </a:solidFill>
              </a:rPr>
              <a:t> paracentral</a:t>
            </a:r>
            <a:r>
              <a:rPr lang="sr-Latn-CS" altLang="sr-Latn-RS" sz="2400">
                <a:solidFill>
                  <a:srgbClr val="66FF33"/>
                </a:solidFill>
              </a:rPr>
              <a:t>is-a</a:t>
            </a:r>
            <a:r>
              <a:rPr lang="en-US" altLang="sr-Latn-RS" sz="2400"/>
              <a:t> </a:t>
            </a:r>
            <a:r>
              <a:rPr lang="en-US" altLang="sr-Latn-RS" sz="2400">
                <a:solidFill>
                  <a:srgbClr val="66FF33"/>
                </a:solidFill>
              </a:rPr>
              <a:t>(</a:t>
            </a:r>
            <a:r>
              <a:rPr lang="sr-Cyrl-CS" altLang="sr-Latn-RS" sz="2400">
                <a:solidFill>
                  <a:srgbClr val="FFD833"/>
                </a:solidFill>
              </a:rPr>
              <a:t>златно</a:t>
            </a:r>
            <a:r>
              <a:rPr lang="en-US" altLang="sr-Latn-RS" sz="2400"/>
              <a:t>)</a:t>
            </a:r>
          </a:p>
          <a:p>
            <a:pPr eaLnBrk="1" hangingPunct="1">
              <a:lnSpc>
                <a:spcPct val="90000"/>
              </a:lnSpc>
            </a:pPr>
            <a:endParaRPr lang="en-US" altLang="sr-Latn-RS" sz="2400"/>
          </a:p>
        </p:txBody>
      </p:sp>
      <p:pic>
        <p:nvPicPr>
          <p:cNvPr id="45060" name="Picture 4">
            <a:extLst>
              <a:ext uri="{FF2B5EF4-FFF2-40B4-BE49-F238E27FC236}">
                <a16:creationId xmlns:a16="http://schemas.microsoft.com/office/drawing/2014/main" id="{8814EB7B-C839-4505-B3D9-BA8EFA641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88" t="3076" r="4247" b="4247"/>
          <a:stretch>
            <a:fillRect/>
          </a:stretch>
        </p:blipFill>
        <p:spPr bwMode="auto">
          <a:xfrm>
            <a:off x="381000" y="1905000"/>
            <a:ext cx="45720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85413" name="Freeform 5">
            <a:extLst>
              <a:ext uri="{FF2B5EF4-FFF2-40B4-BE49-F238E27FC236}">
                <a16:creationId xmlns:a16="http://schemas.microsoft.com/office/drawing/2014/main" id="{97118DC2-4D57-4AAF-8321-FC410E49D335}"/>
              </a:ext>
            </a:extLst>
          </p:cNvPr>
          <p:cNvSpPr>
            <a:spLocks/>
          </p:cNvSpPr>
          <p:nvPr/>
        </p:nvSpPr>
        <p:spPr bwMode="auto">
          <a:xfrm>
            <a:off x="1130300" y="2325688"/>
            <a:ext cx="2679700" cy="1524000"/>
          </a:xfrm>
          <a:custGeom>
            <a:avLst/>
            <a:gdLst>
              <a:gd name="T0" fmla="*/ 2147483646 w 1688"/>
              <a:gd name="T1" fmla="*/ 2147483646 h 960"/>
              <a:gd name="T2" fmla="*/ 2147483646 w 1688"/>
              <a:gd name="T3" fmla="*/ 2147483646 h 960"/>
              <a:gd name="T4" fmla="*/ 2147483646 w 1688"/>
              <a:gd name="T5" fmla="*/ 2147483646 h 960"/>
              <a:gd name="T6" fmla="*/ 2147483646 w 1688"/>
              <a:gd name="T7" fmla="*/ 2147483646 h 960"/>
              <a:gd name="T8" fmla="*/ 2147483646 w 1688"/>
              <a:gd name="T9" fmla="*/ 2147483646 h 960"/>
              <a:gd name="T10" fmla="*/ 2147483646 w 1688"/>
              <a:gd name="T11" fmla="*/ 2147483646 h 960"/>
              <a:gd name="T12" fmla="*/ 2147483646 w 1688"/>
              <a:gd name="T13" fmla="*/ 2147483646 h 960"/>
              <a:gd name="T14" fmla="*/ 2147483646 w 1688"/>
              <a:gd name="T15" fmla="*/ 2147483646 h 960"/>
              <a:gd name="T16" fmla="*/ 2147483646 w 1688"/>
              <a:gd name="T17" fmla="*/ 2147483646 h 960"/>
              <a:gd name="T18" fmla="*/ 2147483646 w 1688"/>
              <a:gd name="T19" fmla="*/ 2147483646 h 960"/>
              <a:gd name="T20" fmla="*/ 2147483646 w 1688"/>
              <a:gd name="T21" fmla="*/ 2147483646 h 960"/>
              <a:gd name="T22" fmla="*/ 2147483646 w 1688"/>
              <a:gd name="T23" fmla="*/ 2147483646 h 960"/>
              <a:gd name="T24" fmla="*/ 2147483646 w 1688"/>
              <a:gd name="T25" fmla="*/ 2147483646 h 960"/>
              <a:gd name="T26" fmla="*/ 2147483646 w 1688"/>
              <a:gd name="T27" fmla="*/ 0 h 9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8"/>
              <a:gd name="T43" fmla="*/ 0 h 960"/>
              <a:gd name="T44" fmla="*/ 1688 w 1688"/>
              <a:gd name="T45" fmla="*/ 960 h 9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8" h="960">
                <a:moveTo>
                  <a:pt x="104" y="960"/>
                </a:moveTo>
                <a:cubicBezTo>
                  <a:pt x="60" y="908"/>
                  <a:pt x="16" y="856"/>
                  <a:pt x="8" y="816"/>
                </a:cubicBezTo>
                <a:cubicBezTo>
                  <a:pt x="0" y="776"/>
                  <a:pt x="24" y="760"/>
                  <a:pt x="56" y="720"/>
                </a:cubicBezTo>
                <a:cubicBezTo>
                  <a:pt x="88" y="680"/>
                  <a:pt x="144" y="616"/>
                  <a:pt x="200" y="576"/>
                </a:cubicBezTo>
                <a:cubicBezTo>
                  <a:pt x="256" y="536"/>
                  <a:pt x="336" y="504"/>
                  <a:pt x="392" y="480"/>
                </a:cubicBezTo>
                <a:cubicBezTo>
                  <a:pt x="448" y="456"/>
                  <a:pt x="504" y="464"/>
                  <a:pt x="536" y="432"/>
                </a:cubicBezTo>
                <a:cubicBezTo>
                  <a:pt x="568" y="400"/>
                  <a:pt x="560" y="328"/>
                  <a:pt x="584" y="288"/>
                </a:cubicBezTo>
                <a:cubicBezTo>
                  <a:pt x="608" y="248"/>
                  <a:pt x="648" y="216"/>
                  <a:pt x="680" y="192"/>
                </a:cubicBezTo>
                <a:cubicBezTo>
                  <a:pt x="712" y="168"/>
                  <a:pt x="736" y="128"/>
                  <a:pt x="776" y="144"/>
                </a:cubicBezTo>
                <a:cubicBezTo>
                  <a:pt x="816" y="160"/>
                  <a:pt x="880" y="264"/>
                  <a:pt x="920" y="288"/>
                </a:cubicBezTo>
                <a:cubicBezTo>
                  <a:pt x="960" y="312"/>
                  <a:pt x="976" y="272"/>
                  <a:pt x="1016" y="288"/>
                </a:cubicBezTo>
                <a:cubicBezTo>
                  <a:pt x="1056" y="304"/>
                  <a:pt x="1096" y="376"/>
                  <a:pt x="1160" y="384"/>
                </a:cubicBezTo>
                <a:cubicBezTo>
                  <a:pt x="1224" y="392"/>
                  <a:pt x="1312" y="400"/>
                  <a:pt x="1400" y="336"/>
                </a:cubicBezTo>
                <a:cubicBezTo>
                  <a:pt x="1488" y="272"/>
                  <a:pt x="1588" y="136"/>
                  <a:pt x="1688"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785414" name="Freeform 6">
            <a:extLst>
              <a:ext uri="{FF2B5EF4-FFF2-40B4-BE49-F238E27FC236}">
                <a16:creationId xmlns:a16="http://schemas.microsoft.com/office/drawing/2014/main" id="{74FB08F8-1B4F-456A-9634-D7A18B82E1A3}"/>
              </a:ext>
            </a:extLst>
          </p:cNvPr>
          <p:cNvSpPr>
            <a:spLocks/>
          </p:cNvSpPr>
          <p:nvPr/>
        </p:nvSpPr>
        <p:spPr bwMode="auto">
          <a:xfrm>
            <a:off x="1143000" y="2554288"/>
            <a:ext cx="2743200" cy="1600200"/>
          </a:xfrm>
          <a:custGeom>
            <a:avLst/>
            <a:gdLst>
              <a:gd name="T0" fmla="*/ 2147483646 w 1728"/>
              <a:gd name="T1" fmla="*/ 2147483646 h 1008"/>
              <a:gd name="T2" fmla="*/ 0 w 1728"/>
              <a:gd name="T3" fmla="*/ 2147483646 h 1008"/>
              <a:gd name="T4" fmla="*/ 2147483646 w 1728"/>
              <a:gd name="T5" fmla="*/ 2147483646 h 1008"/>
              <a:gd name="T6" fmla="*/ 2147483646 w 1728"/>
              <a:gd name="T7" fmla="*/ 2147483646 h 1008"/>
              <a:gd name="T8" fmla="*/ 2147483646 w 1728"/>
              <a:gd name="T9" fmla="*/ 2147483646 h 1008"/>
              <a:gd name="T10" fmla="*/ 2147483646 w 1728"/>
              <a:gd name="T11" fmla="*/ 2147483646 h 1008"/>
              <a:gd name="T12" fmla="*/ 2147483646 w 1728"/>
              <a:gd name="T13" fmla="*/ 2147483646 h 1008"/>
              <a:gd name="T14" fmla="*/ 2147483646 w 1728"/>
              <a:gd name="T15" fmla="*/ 0 h 1008"/>
              <a:gd name="T16" fmla="*/ 2147483646 w 1728"/>
              <a:gd name="T17" fmla="*/ 2147483646 h 1008"/>
              <a:gd name="T18" fmla="*/ 2147483646 w 1728"/>
              <a:gd name="T19" fmla="*/ 2147483646 h 1008"/>
              <a:gd name="T20" fmla="*/ 2147483646 w 1728"/>
              <a:gd name="T21" fmla="*/ 2147483646 h 1008"/>
              <a:gd name="T22" fmla="*/ 2147483646 w 1728"/>
              <a:gd name="T23" fmla="*/ 2147483646 h 1008"/>
              <a:gd name="T24" fmla="*/ 2147483646 w 1728"/>
              <a:gd name="T25" fmla="*/ 2147483646 h 1008"/>
              <a:gd name="T26" fmla="*/ 2147483646 w 1728"/>
              <a:gd name="T27" fmla="*/ 2147483646 h 1008"/>
              <a:gd name="T28" fmla="*/ 2147483646 w 1728"/>
              <a:gd name="T29" fmla="*/ 2147483646 h 1008"/>
              <a:gd name="T30" fmla="*/ 2147483646 w 1728"/>
              <a:gd name="T31" fmla="*/ 2147483646 h 1008"/>
              <a:gd name="T32" fmla="*/ 2147483646 w 1728"/>
              <a:gd name="T33" fmla="*/ 2147483646 h 1008"/>
              <a:gd name="T34" fmla="*/ 2147483646 w 1728"/>
              <a:gd name="T35" fmla="*/ 2147483646 h 1008"/>
              <a:gd name="T36" fmla="*/ 2147483646 w 1728"/>
              <a:gd name="T37" fmla="*/ 2147483646 h 1008"/>
              <a:gd name="T38" fmla="*/ 2147483646 w 1728"/>
              <a:gd name="T39" fmla="*/ 2147483646 h 1008"/>
              <a:gd name="T40" fmla="*/ 2147483646 w 1728"/>
              <a:gd name="T41" fmla="*/ 2147483646 h 1008"/>
              <a:gd name="T42" fmla="*/ 2147483646 w 1728"/>
              <a:gd name="T43" fmla="*/ 2147483646 h 1008"/>
              <a:gd name="T44" fmla="*/ 2147483646 w 1728"/>
              <a:gd name="T45" fmla="*/ 2147483646 h 1008"/>
              <a:gd name="T46" fmla="*/ 2147483646 w 1728"/>
              <a:gd name="T47" fmla="*/ 2147483646 h 1008"/>
              <a:gd name="T48" fmla="*/ 2147483646 w 1728"/>
              <a:gd name="T49" fmla="*/ 2147483646 h 1008"/>
              <a:gd name="T50" fmla="*/ 2147483646 w 1728"/>
              <a:gd name="T51" fmla="*/ 2147483646 h 10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28"/>
              <a:gd name="T79" fmla="*/ 0 h 1008"/>
              <a:gd name="T80" fmla="*/ 1728 w 1728"/>
              <a:gd name="T81" fmla="*/ 1008 h 10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28" h="1008">
                <a:moveTo>
                  <a:pt x="96" y="816"/>
                </a:moveTo>
                <a:lnTo>
                  <a:pt x="0" y="672"/>
                </a:lnTo>
                <a:lnTo>
                  <a:pt x="48" y="576"/>
                </a:lnTo>
                <a:lnTo>
                  <a:pt x="192" y="432"/>
                </a:lnTo>
                <a:lnTo>
                  <a:pt x="432" y="336"/>
                </a:lnTo>
                <a:lnTo>
                  <a:pt x="528" y="240"/>
                </a:lnTo>
                <a:lnTo>
                  <a:pt x="576" y="96"/>
                </a:lnTo>
                <a:lnTo>
                  <a:pt x="720" y="0"/>
                </a:lnTo>
                <a:lnTo>
                  <a:pt x="912" y="144"/>
                </a:lnTo>
                <a:lnTo>
                  <a:pt x="1056" y="192"/>
                </a:lnTo>
                <a:lnTo>
                  <a:pt x="1296" y="288"/>
                </a:lnTo>
                <a:lnTo>
                  <a:pt x="1488" y="432"/>
                </a:lnTo>
                <a:lnTo>
                  <a:pt x="1680" y="720"/>
                </a:lnTo>
                <a:lnTo>
                  <a:pt x="1728" y="768"/>
                </a:lnTo>
                <a:lnTo>
                  <a:pt x="1632" y="912"/>
                </a:lnTo>
                <a:lnTo>
                  <a:pt x="1536" y="1008"/>
                </a:lnTo>
                <a:lnTo>
                  <a:pt x="1440" y="960"/>
                </a:lnTo>
                <a:lnTo>
                  <a:pt x="1392" y="768"/>
                </a:lnTo>
                <a:lnTo>
                  <a:pt x="1248" y="624"/>
                </a:lnTo>
                <a:lnTo>
                  <a:pt x="1056" y="480"/>
                </a:lnTo>
                <a:lnTo>
                  <a:pt x="816" y="336"/>
                </a:lnTo>
                <a:lnTo>
                  <a:pt x="624" y="432"/>
                </a:lnTo>
                <a:lnTo>
                  <a:pt x="384" y="480"/>
                </a:lnTo>
                <a:lnTo>
                  <a:pt x="192" y="576"/>
                </a:lnTo>
                <a:lnTo>
                  <a:pt x="96" y="720"/>
                </a:lnTo>
                <a:lnTo>
                  <a:pt x="96" y="816"/>
                </a:lnTo>
                <a:close/>
              </a:path>
            </a:pathLst>
          </a:custGeom>
          <a:solidFill>
            <a:srgbClr val="00FF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785415" name="Freeform 7">
            <a:extLst>
              <a:ext uri="{FF2B5EF4-FFF2-40B4-BE49-F238E27FC236}">
                <a16:creationId xmlns:a16="http://schemas.microsoft.com/office/drawing/2014/main" id="{4A76A69A-34C2-47D5-9C9C-5141A22B5EC8}"/>
              </a:ext>
            </a:extLst>
          </p:cNvPr>
          <p:cNvSpPr>
            <a:spLocks/>
          </p:cNvSpPr>
          <p:nvPr/>
        </p:nvSpPr>
        <p:spPr bwMode="auto">
          <a:xfrm>
            <a:off x="3124200" y="2325688"/>
            <a:ext cx="1447800" cy="1447800"/>
          </a:xfrm>
          <a:custGeom>
            <a:avLst/>
            <a:gdLst>
              <a:gd name="T0" fmla="*/ 0 w 912"/>
              <a:gd name="T1" fmla="*/ 2147483646 h 912"/>
              <a:gd name="T2" fmla="*/ 2147483646 w 912"/>
              <a:gd name="T3" fmla="*/ 2147483646 h 912"/>
              <a:gd name="T4" fmla="*/ 2147483646 w 912"/>
              <a:gd name="T5" fmla="*/ 2147483646 h 912"/>
              <a:gd name="T6" fmla="*/ 2147483646 w 912"/>
              <a:gd name="T7" fmla="*/ 2147483646 h 912"/>
              <a:gd name="T8" fmla="*/ 2147483646 w 912"/>
              <a:gd name="T9" fmla="*/ 2147483646 h 912"/>
              <a:gd name="T10" fmla="*/ 2147483646 w 912"/>
              <a:gd name="T11" fmla="*/ 2147483646 h 912"/>
              <a:gd name="T12" fmla="*/ 2147483646 w 912"/>
              <a:gd name="T13" fmla="*/ 2147483646 h 912"/>
              <a:gd name="T14" fmla="*/ 2147483646 w 912"/>
              <a:gd name="T15" fmla="*/ 2147483646 h 912"/>
              <a:gd name="T16" fmla="*/ 2147483646 w 912"/>
              <a:gd name="T17" fmla="*/ 2147483646 h 912"/>
              <a:gd name="T18" fmla="*/ 2147483646 w 912"/>
              <a:gd name="T19" fmla="*/ 2147483646 h 912"/>
              <a:gd name="T20" fmla="*/ 2147483646 w 912"/>
              <a:gd name="T21" fmla="*/ 0 h 912"/>
              <a:gd name="T22" fmla="*/ 2147483646 w 912"/>
              <a:gd name="T23" fmla="*/ 2147483646 h 912"/>
              <a:gd name="T24" fmla="*/ 2147483646 w 912"/>
              <a:gd name="T25" fmla="*/ 2147483646 h 912"/>
              <a:gd name="T26" fmla="*/ 2147483646 w 912"/>
              <a:gd name="T27" fmla="*/ 2147483646 h 912"/>
              <a:gd name="T28" fmla="*/ 0 w 912"/>
              <a:gd name="T29" fmla="*/ 2147483646 h 9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2"/>
              <a:gd name="T46" fmla="*/ 0 h 912"/>
              <a:gd name="T47" fmla="*/ 912 w 912"/>
              <a:gd name="T48" fmla="*/ 912 h 9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2" h="912">
                <a:moveTo>
                  <a:pt x="0" y="384"/>
                </a:moveTo>
                <a:lnTo>
                  <a:pt x="288" y="624"/>
                </a:lnTo>
                <a:lnTo>
                  <a:pt x="432" y="864"/>
                </a:lnTo>
                <a:lnTo>
                  <a:pt x="480" y="912"/>
                </a:lnTo>
                <a:lnTo>
                  <a:pt x="624" y="912"/>
                </a:lnTo>
                <a:lnTo>
                  <a:pt x="672" y="768"/>
                </a:lnTo>
                <a:lnTo>
                  <a:pt x="816" y="720"/>
                </a:lnTo>
                <a:lnTo>
                  <a:pt x="912" y="672"/>
                </a:lnTo>
                <a:lnTo>
                  <a:pt x="816" y="336"/>
                </a:lnTo>
                <a:lnTo>
                  <a:pt x="624" y="96"/>
                </a:lnTo>
                <a:lnTo>
                  <a:pt x="432" y="0"/>
                </a:lnTo>
                <a:lnTo>
                  <a:pt x="288" y="192"/>
                </a:lnTo>
                <a:lnTo>
                  <a:pt x="144" y="336"/>
                </a:lnTo>
                <a:lnTo>
                  <a:pt x="48" y="384"/>
                </a:lnTo>
                <a:lnTo>
                  <a:pt x="0" y="384"/>
                </a:lnTo>
                <a:close/>
              </a:path>
            </a:pathLst>
          </a:custGeom>
          <a:solidFill>
            <a:srgbClr val="CC99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785416" name="Freeform 8">
            <a:extLst>
              <a:ext uri="{FF2B5EF4-FFF2-40B4-BE49-F238E27FC236}">
                <a16:creationId xmlns:a16="http://schemas.microsoft.com/office/drawing/2014/main" id="{E1A24BB2-FF9A-4653-BE19-D7793BDFED06}"/>
              </a:ext>
            </a:extLst>
          </p:cNvPr>
          <p:cNvSpPr>
            <a:spLocks/>
          </p:cNvSpPr>
          <p:nvPr/>
        </p:nvSpPr>
        <p:spPr bwMode="auto">
          <a:xfrm>
            <a:off x="2590800" y="2020888"/>
            <a:ext cx="1219200" cy="914400"/>
          </a:xfrm>
          <a:custGeom>
            <a:avLst/>
            <a:gdLst>
              <a:gd name="T0" fmla="*/ 2147483646 w 768"/>
              <a:gd name="T1" fmla="*/ 2147483646 h 576"/>
              <a:gd name="T2" fmla="*/ 2147483646 w 768"/>
              <a:gd name="T3" fmla="*/ 2147483646 h 576"/>
              <a:gd name="T4" fmla="*/ 2147483646 w 768"/>
              <a:gd name="T5" fmla="*/ 2147483646 h 576"/>
              <a:gd name="T6" fmla="*/ 0 w 768"/>
              <a:gd name="T7" fmla="*/ 2147483646 h 576"/>
              <a:gd name="T8" fmla="*/ 2147483646 w 768"/>
              <a:gd name="T9" fmla="*/ 2147483646 h 576"/>
              <a:gd name="T10" fmla="*/ 2147483646 w 768"/>
              <a:gd name="T11" fmla="*/ 0 h 576"/>
              <a:gd name="T12" fmla="*/ 2147483646 w 768"/>
              <a:gd name="T13" fmla="*/ 2147483646 h 576"/>
              <a:gd name="T14" fmla="*/ 2147483646 w 768"/>
              <a:gd name="T15" fmla="*/ 2147483646 h 576"/>
              <a:gd name="T16" fmla="*/ 2147483646 w 768"/>
              <a:gd name="T17" fmla="*/ 2147483646 h 576"/>
              <a:gd name="T18" fmla="*/ 2147483646 w 768"/>
              <a:gd name="T19" fmla="*/ 2147483646 h 5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8"/>
              <a:gd name="T31" fmla="*/ 0 h 576"/>
              <a:gd name="T32" fmla="*/ 768 w 768"/>
              <a:gd name="T33" fmla="*/ 576 h 5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8" h="576">
                <a:moveTo>
                  <a:pt x="336" y="576"/>
                </a:moveTo>
                <a:lnTo>
                  <a:pt x="288" y="432"/>
                </a:lnTo>
                <a:lnTo>
                  <a:pt x="144" y="288"/>
                </a:lnTo>
                <a:lnTo>
                  <a:pt x="0" y="48"/>
                </a:lnTo>
                <a:lnTo>
                  <a:pt x="240" y="48"/>
                </a:lnTo>
                <a:lnTo>
                  <a:pt x="480" y="0"/>
                </a:lnTo>
                <a:lnTo>
                  <a:pt x="768" y="192"/>
                </a:lnTo>
                <a:lnTo>
                  <a:pt x="576" y="384"/>
                </a:lnTo>
                <a:lnTo>
                  <a:pt x="384" y="528"/>
                </a:lnTo>
                <a:lnTo>
                  <a:pt x="336" y="576"/>
                </a:lnTo>
                <a:close/>
              </a:path>
            </a:pathLst>
          </a:custGeom>
          <a:solidFill>
            <a:srgbClr val="FFCC00">
              <a:alpha val="32156"/>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pic>
        <p:nvPicPr>
          <p:cNvPr id="45065" name="Picture 9">
            <a:extLst>
              <a:ext uri="{FF2B5EF4-FFF2-40B4-BE49-F238E27FC236}">
                <a16:creationId xmlns:a16="http://schemas.microsoft.com/office/drawing/2014/main" id="{0B6764F6-3ABA-4B10-ACDD-CB3A16FC9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524000"/>
            <a:ext cx="274320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5066" name="Picture 10">
            <a:extLst>
              <a:ext uri="{FF2B5EF4-FFF2-40B4-BE49-F238E27FC236}">
                <a16:creationId xmlns:a16="http://schemas.microsoft.com/office/drawing/2014/main" id="{E5CDE9BB-20B8-4EEA-A21A-2B0D24BC5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419600"/>
            <a:ext cx="17414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5067" name="Picture 11">
            <a:extLst>
              <a:ext uri="{FF2B5EF4-FFF2-40B4-BE49-F238E27FC236}">
                <a16:creationId xmlns:a16="http://schemas.microsoft.com/office/drawing/2014/main" id="{6F9E0A93-5C7D-48B5-8C7D-19DE19472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4191000"/>
            <a:ext cx="18669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5068" name="Freeform 12">
            <a:extLst>
              <a:ext uri="{FF2B5EF4-FFF2-40B4-BE49-F238E27FC236}">
                <a16:creationId xmlns:a16="http://schemas.microsoft.com/office/drawing/2014/main" id="{652E43EA-C839-451E-AC06-E02E1C00C5D1}"/>
              </a:ext>
            </a:extLst>
          </p:cNvPr>
          <p:cNvSpPr>
            <a:spLocks/>
          </p:cNvSpPr>
          <p:nvPr/>
        </p:nvSpPr>
        <p:spPr bwMode="auto">
          <a:xfrm>
            <a:off x="6121400" y="1905000"/>
            <a:ext cx="1193800" cy="914400"/>
          </a:xfrm>
          <a:custGeom>
            <a:avLst/>
            <a:gdLst>
              <a:gd name="T0" fmla="*/ 2147483646 w 752"/>
              <a:gd name="T1" fmla="*/ 2147483646 h 576"/>
              <a:gd name="T2" fmla="*/ 2147483646 w 752"/>
              <a:gd name="T3" fmla="*/ 2147483646 h 576"/>
              <a:gd name="T4" fmla="*/ 2147483646 w 752"/>
              <a:gd name="T5" fmla="*/ 2147483646 h 576"/>
              <a:gd name="T6" fmla="*/ 2147483646 w 752"/>
              <a:gd name="T7" fmla="*/ 2147483646 h 576"/>
              <a:gd name="T8" fmla="*/ 2147483646 w 752"/>
              <a:gd name="T9" fmla="*/ 2147483646 h 576"/>
              <a:gd name="T10" fmla="*/ 2147483646 w 752"/>
              <a:gd name="T11" fmla="*/ 2147483646 h 576"/>
              <a:gd name="T12" fmla="*/ 2147483646 w 752"/>
              <a:gd name="T13" fmla="*/ 2147483646 h 576"/>
              <a:gd name="T14" fmla="*/ 2147483646 w 752"/>
              <a:gd name="T15" fmla="*/ 2147483646 h 576"/>
              <a:gd name="T16" fmla="*/ 2147483646 w 752"/>
              <a:gd name="T17" fmla="*/ 2147483646 h 576"/>
              <a:gd name="T18" fmla="*/ 2147483646 w 752"/>
              <a:gd name="T19" fmla="*/ 0 h 5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2"/>
              <a:gd name="T31" fmla="*/ 0 h 576"/>
              <a:gd name="T32" fmla="*/ 752 w 752"/>
              <a:gd name="T33" fmla="*/ 576 h 5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2" h="576">
                <a:moveTo>
                  <a:pt x="272" y="576"/>
                </a:moveTo>
                <a:cubicBezTo>
                  <a:pt x="196" y="560"/>
                  <a:pt x="120" y="544"/>
                  <a:pt x="80" y="528"/>
                </a:cubicBezTo>
                <a:cubicBezTo>
                  <a:pt x="40" y="512"/>
                  <a:pt x="40" y="512"/>
                  <a:pt x="32" y="480"/>
                </a:cubicBezTo>
                <a:cubicBezTo>
                  <a:pt x="24" y="448"/>
                  <a:pt x="0" y="376"/>
                  <a:pt x="32" y="336"/>
                </a:cubicBezTo>
                <a:cubicBezTo>
                  <a:pt x="64" y="296"/>
                  <a:pt x="176" y="264"/>
                  <a:pt x="224" y="240"/>
                </a:cubicBezTo>
                <a:cubicBezTo>
                  <a:pt x="272" y="216"/>
                  <a:pt x="288" y="208"/>
                  <a:pt x="320" y="192"/>
                </a:cubicBezTo>
                <a:cubicBezTo>
                  <a:pt x="352" y="176"/>
                  <a:pt x="368" y="144"/>
                  <a:pt x="416" y="144"/>
                </a:cubicBezTo>
                <a:cubicBezTo>
                  <a:pt x="464" y="144"/>
                  <a:pt x="560" y="192"/>
                  <a:pt x="608" y="192"/>
                </a:cubicBezTo>
                <a:cubicBezTo>
                  <a:pt x="656" y="192"/>
                  <a:pt x="680" y="176"/>
                  <a:pt x="704" y="144"/>
                </a:cubicBezTo>
                <a:cubicBezTo>
                  <a:pt x="728" y="112"/>
                  <a:pt x="740" y="56"/>
                  <a:pt x="752"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5069" name="Line 13">
            <a:extLst>
              <a:ext uri="{FF2B5EF4-FFF2-40B4-BE49-F238E27FC236}">
                <a16:creationId xmlns:a16="http://schemas.microsoft.com/office/drawing/2014/main" id="{1110233B-5F09-42A6-BC66-F0C78B471BA9}"/>
              </a:ext>
            </a:extLst>
          </p:cNvPr>
          <p:cNvSpPr>
            <a:spLocks noChangeShapeType="1"/>
          </p:cNvSpPr>
          <p:nvPr/>
        </p:nvSpPr>
        <p:spPr bwMode="auto">
          <a:xfrm flipV="1">
            <a:off x="5867400" y="4953000"/>
            <a:ext cx="76200" cy="762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5070" name="Oval 14">
            <a:extLst>
              <a:ext uri="{FF2B5EF4-FFF2-40B4-BE49-F238E27FC236}">
                <a16:creationId xmlns:a16="http://schemas.microsoft.com/office/drawing/2014/main" id="{104E7456-F4D5-410C-8AA0-C54CF0D42DC8}"/>
              </a:ext>
            </a:extLst>
          </p:cNvPr>
          <p:cNvSpPr>
            <a:spLocks noChangeArrowheads="1"/>
          </p:cNvSpPr>
          <p:nvPr/>
        </p:nvSpPr>
        <p:spPr bwMode="auto">
          <a:xfrm>
            <a:off x="7772400" y="4953000"/>
            <a:ext cx="228600" cy="762000"/>
          </a:xfrm>
          <a:prstGeom prst="ellipse">
            <a:avLst/>
          </a:prstGeom>
          <a:solidFill>
            <a:srgbClr val="FF00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45071" name="Text Box 15">
            <a:extLst>
              <a:ext uri="{FF2B5EF4-FFF2-40B4-BE49-F238E27FC236}">
                <a16:creationId xmlns:a16="http://schemas.microsoft.com/office/drawing/2014/main" id="{8CE29C51-3217-4B96-B674-510C2E17984C}"/>
              </a:ext>
            </a:extLst>
          </p:cNvPr>
          <p:cNvSpPr txBox="1">
            <a:spLocks noChangeArrowheads="1"/>
          </p:cNvSpPr>
          <p:nvPr/>
        </p:nvSpPr>
        <p:spPr bwMode="auto">
          <a:xfrm>
            <a:off x="395288" y="5734050"/>
            <a:ext cx="3816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dirty="0">
                <a:solidFill>
                  <a:srgbClr val="0070C0"/>
                </a:solidFill>
              </a:rPr>
              <a:t>sulcus corporis callosi </a:t>
            </a:r>
            <a:r>
              <a:rPr lang="sr-Cyrl-CS" altLang="sr-Latn-RS" sz="2400" b="1" dirty="0">
                <a:solidFill>
                  <a:srgbClr val="66FF33"/>
                </a:solidFill>
              </a:rPr>
              <a:t>раздваја </a:t>
            </a:r>
            <a:r>
              <a:rPr lang="sr-Latn-CS" altLang="sr-Latn-RS" sz="2400" b="1" dirty="0">
                <a:solidFill>
                  <a:srgbClr val="66FF33"/>
                </a:solidFill>
              </a:rPr>
              <a:t>corpus calloum</a:t>
            </a:r>
            <a:r>
              <a:rPr lang="sr-Latn-CS" altLang="sr-Latn-RS" sz="1800" dirty="0">
                <a:solidFill>
                  <a:schemeClr val="tx1"/>
                </a:solidFill>
              </a:rPr>
              <a:t> </a:t>
            </a:r>
            <a:r>
              <a:rPr lang="sr-Cyrl-CS" altLang="sr-Latn-RS" sz="1800" dirty="0">
                <a:solidFill>
                  <a:srgbClr val="66FF33"/>
                </a:solidFill>
              </a:rPr>
              <a:t>и </a:t>
            </a:r>
            <a:r>
              <a:rPr lang="en-US" altLang="sr-Latn-RS" sz="2400" dirty="0">
                <a:solidFill>
                  <a:srgbClr val="00FFFF"/>
                </a:solidFill>
              </a:rPr>
              <a:t>gyrus </a:t>
            </a:r>
            <a:r>
              <a:rPr lang="en-US" altLang="sr-Latn-RS" sz="2400" dirty="0" err="1">
                <a:solidFill>
                  <a:srgbClr val="00FFFF"/>
                </a:solidFill>
              </a:rPr>
              <a:t>cingul</a:t>
            </a:r>
            <a:r>
              <a:rPr lang="sr-Latn-CS" altLang="sr-Latn-RS" sz="2400" dirty="0">
                <a:solidFill>
                  <a:srgbClr val="00FFFF"/>
                </a:solidFill>
              </a:rPr>
              <a:t>i</a:t>
            </a:r>
            <a:endParaRPr lang="en-US" altLang="sr-Latn-RS" sz="2400" dirty="0">
              <a:solidFill>
                <a:srgbClr val="00FFFF"/>
              </a:solidFill>
            </a:endParaRPr>
          </a:p>
        </p:txBody>
      </p:sp>
      <p:sp>
        <p:nvSpPr>
          <p:cNvPr id="45072" name="Line 16">
            <a:extLst>
              <a:ext uri="{FF2B5EF4-FFF2-40B4-BE49-F238E27FC236}">
                <a16:creationId xmlns:a16="http://schemas.microsoft.com/office/drawing/2014/main" id="{66E5944A-0404-4953-B4B4-3CDA3BE5DC10}"/>
              </a:ext>
            </a:extLst>
          </p:cNvPr>
          <p:cNvSpPr>
            <a:spLocks noChangeShapeType="1"/>
          </p:cNvSpPr>
          <p:nvPr/>
        </p:nvSpPr>
        <p:spPr bwMode="auto">
          <a:xfrm flipV="1">
            <a:off x="2124075" y="3213100"/>
            <a:ext cx="431800" cy="26638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5430" name="Freeform 22">
            <a:extLst>
              <a:ext uri="{FF2B5EF4-FFF2-40B4-BE49-F238E27FC236}">
                <a16:creationId xmlns:a16="http://schemas.microsoft.com/office/drawing/2014/main" id="{EDE8FB7B-532D-4B6B-9014-CC4C0BA29DA7}"/>
              </a:ext>
            </a:extLst>
          </p:cNvPr>
          <p:cNvSpPr>
            <a:spLocks/>
          </p:cNvSpPr>
          <p:nvPr/>
        </p:nvSpPr>
        <p:spPr bwMode="auto">
          <a:xfrm>
            <a:off x="1331913" y="3213100"/>
            <a:ext cx="2097087" cy="828675"/>
          </a:xfrm>
          <a:custGeom>
            <a:avLst/>
            <a:gdLst>
              <a:gd name="T0" fmla="*/ 2147483646 w 1321"/>
              <a:gd name="T1" fmla="*/ 2147483646 h 522"/>
              <a:gd name="T2" fmla="*/ 2147483646 w 1321"/>
              <a:gd name="T3" fmla="*/ 2147483646 h 522"/>
              <a:gd name="T4" fmla="*/ 2147483646 w 1321"/>
              <a:gd name="T5" fmla="*/ 2147483646 h 522"/>
              <a:gd name="T6" fmla="*/ 2147483646 w 1321"/>
              <a:gd name="T7" fmla="*/ 2147483646 h 522"/>
              <a:gd name="T8" fmla="*/ 2147483646 w 1321"/>
              <a:gd name="T9" fmla="*/ 2147483646 h 522"/>
              <a:gd name="T10" fmla="*/ 2147483646 w 1321"/>
              <a:gd name="T11" fmla="*/ 2147483646 h 522"/>
              <a:gd name="T12" fmla="*/ 2147483646 w 1321"/>
              <a:gd name="T13" fmla="*/ 2147483646 h 522"/>
              <a:gd name="T14" fmla="*/ 2147483646 w 1321"/>
              <a:gd name="T15" fmla="*/ 2147483646 h 522"/>
              <a:gd name="T16" fmla="*/ 2147483646 w 1321"/>
              <a:gd name="T17" fmla="*/ 2147483646 h 522"/>
              <a:gd name="T18" fmla="*/ 2147483646 w 1321"/>
              <a:gd name="T19" fmla="*/ 2147483646 h 522"/>
              <a:gd name="T20" fmla="*/ 2147483646 w 1321"/>
              <a:gd name="T21" fmla="*/ 2147483646 h 522"/>
              <a:gd name="T22" fmla="*/ 2147483646 w 1321"/>
              <a:gd name="T23" fmla="*/ 2147483646 h 522"/>
              <a:gd name="T24" fmla="*/ 2147483646 w 1321"/>
              <a:gd name="T25" fmla="*/ 2147483646 h 522"/>
              <a:gd name="T26" fmla="*/ 2147483646 w 1321"/>
              <a:gd name="T27" fmla="*/ 2147483646 h 522"/>
              <a:gd name="T28" fmla="*/ 2147483646 w 1321"/>
              <a:gd name="T29" fmla="*/ 2147483646 h 522"/>
              <a:gd name="T30" fmla="*/ 2147483646 w 1321"/>
              <a:gd name="T31" fmla="*/ 2147483646 h 522"/>
              <a:gd name="T32" fmla="*/ 0 w 1321"/>
              <a:gd name="T33" fmla="*/ 2147483646 h 522"/>
              <a:gd name="T34" fmla="*/ 2147483646 w 1321"/>
              <a:gd name="T35" fmla="*/ 2147483646 h 522"/>
              <a:gd name="T36" fmla="*/ 2147483646 w 1321"/>
              <a:gd name="T37" fmla="*/ 2147483646 h 522"/>
              <a:gd name="T38" fmla="*/ 2147483646 w 1321"/>
              <a:gd name="T39" fmla="*/ 2147483646 h 522"/>
              <a:gd name="T40" fmla="*/ 2147483646 w 1321"/>
              <a:gd name="T41" fmla="*/ 2147483646 h 522"/>
              <a:gd name="T42" fmla="*/ 2147483646 w 1321"/>
              <a:gd name="T43" fmla="*/ 2147483646 h 5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1"/>
              <a:gd name="T67" fmla="*/ 0 h 522"/>
              <a:gd name="T68" fmla="*/ 1321 w 1321"/>
              <a:gd name="T69" fmla="*/ 522 h 5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1" h="522">
                <a:moveTo>
                  <a:pt x="1289" y="522"/>
                </a:moveTo>
                <a:cubicBezTo>
                  <a:pt x="1305" y="472"/>
                  <a:pt x="1321" y="438"/>
                  <a:pt x="1280" y="394"/>
                </a:cubicBezTo>
                <a:cubicBezTo>
                  <a:pt x="1265" y="354"/>
                  <a:pt x="1248" y="361"/>
                  <a:pt x="1225" y="330"/>
                </a:cubicBezTo>
                <a:cubicBezTo>
                  <a:pt x="1177" y="265"/>
                  <a:pt x="1211" y="283"/>
                  <a:pt x="1161" y="266"/>
                </a:cubicBezTo>
                <a:cubicBezTo>
                  <a:pt x="1131" y="237"/>
                  <a:pt x="1114" y="207"/>
                  <a:pt x="1078" y="184"/>
                </a:cubicBezTo>
                <a:cubicBezTo>
                  <a:pt x="1057" y="152"/>
                  <a:pt x="998" y="115"/>
                  <a:pt x="960" y="102"/>
                </a:cubicBezTo>
                <a:cubicBezTo>
                  <a:pt x="913" y="55"/>
                  <a:pt x="797" y="14"/>
                  <a:pt x="731" y="1"/>
                </a:cubicBezTo>
                <a:cubicBezTo>
                  <a:pt x="677" y="4"/>
                  <a:pt x="578" y="0"/>
                  <a:pt x="512" y="19"/>
                </a:cubicBezTo>
                <a:cubicBezTo>
                  <a:pt x="369" y="59"/>
                  <a:pt x="518" y="18"/>
                  <a:pt x="429" y="56"/>
                </a:cubicBezTo>
                <a:cubicBezTo>
                  <a:pt x="375" y="80"/>
                  <a:pt x="355" y="76"/>
                  <a:pt x="292" y="83"/>
                </a:cubicBezTo>
                <a:cubicBezTo>
                  <a:pt x="283" y="86"/>
                  <a:pt x="274" y="91"/>
                  <a:pt x="265" y="93"/>
                </a:cubicBezTo>
                <a:cubicBezTo>
                  <a:pt x="250" y="97"/>
                  <a:pt x="234" y="97"/>
                  <a:pt x="219" y="102"/>
                </a:cubicBezTo>
                <a:cubicBezTo>
                  <a:pt x="191" y="112"/>
                  <a:pt x="177" y="139"/>
                  <a:pt x="155" y="157"/>
                </a:cubicBezTo>
                <a:cubicBezTo>
                  <a:pt x="131" y="176"/>
                  <a:pt x="127" y="170"/>
                  <a:pt x="109" y="193"/>
                </a:cubicBezTo>
                <a:cubicBezTo>
                  <a:pt x="102" y="202"/>
                  <a:pt x="99" y="213"/>
                  <a:pt x="91" y="221"/>
                </a:cubicBezTo>
                <a:cubicBezTo>
                  <a:pt x="83" y="229"/>
                  <a:pt x="73" y="232"/>
                  <a:pt x="64" y="239"/>
                </a:cubicBezTo>
                <a:cubicBezTo>
                  <a:pt x="31" y="265"/>
                  <a:pt x="13" y="301"/>
                  <a:pt x="0" y="339"/>
                </a:cubicBezTo>
                <a:cubicBezTo>
                  <a:pt x="3" y="360"/>
                  <a:pt x="0" y="384"/>
                  <a:pt x="9" y="403"/>
                </a:cubicBezTo>
                <a:cubicBezTo>
                  <a:pt x="13" y="412"/>
                  <a:pt x="27" y="411"/>
                  <a:pt x="36" y="413"/>
                </a:cubicBezTo>
                <a:cubicBezTo>
                  <a:pt x="75" y="423"/>
                  <a:pt x="115" y="432"/>
                  <a:pt x="155" y="440"/>
                </a:cubicBezTo>
                <a:cubicBezTo>
                  <a:pt x="178" y="455"/>
                  <a:pt x="195" y="474"/>
                  <a:pt x="219" y="486"/>
                </a:cubicBezTo>
                <a:lnTo>
                  <a:pt x="170" y="440"/>
                </a:ln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85430"/>
                                        </p:tgtEl>
                                        <p:attrNameLst>
                                          <p:attrName>style.visibility</p:attrName>
                                        </p:attrNameLst>
                                      </p:cBhvr>
                                      <p:to>
                                        <p:strVal val="visible"/>
                                      </p:to>
                                    </p:set>
                                    <p:animEffect transition="in" filter="blinds(horizontal)">
                                      <p:cBhvr>
                                        <p:cTn id="7" dur="500"/>
                                        <p:tgtEl>
                                          <p:spTgt spid="7854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85413"/>
                                        </p:tgtEl>
                                        <p:attrNameLst>
                                          <p:attrName>style.visibility</p:attrName>
                                        </p:attrNameLst>
                                      </p:cBhvr>
                                      <p:to>
                                        <p:strVal val="visible"/>
                                      </p:to>
                                    </p:set>
                                    <p:animEffect transition="in" filter="blinds(horizontal)">
                                      <p:cBhvr>
                                        <p:cTn id="12" dur="500"/>
                                        <p:tgtEl>
                                          <p:spTgt spid="785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85414"/>
                                        </p:tgtEl>
                                        <p:attrNameLst>
                                          <p:attrName>style.visibility</p:attrName>
                                        </p:attrNameLst>
                                      </p:cBhvr>
                                      <p:to>
                                        <p:strVal val="visible"/>
                                      </p:to>
                                    </p:set>
                                    <p:animEffect transition="in" filter="blinds(horizontal)">
                                      <p:cBhvr>
                                        <p:cTn id="17" dur="500"/>
                                        <p:tgtEl>
                                          <p:spTgt spid="7854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85416"/>
                                        </p:tgtEl>
                                        <p:attrNameLst>
                                          <p:attrName>style.visibility</p:attrName>
                                        </p:attrNameLst>
                                      </p:cBhvr>
                                      <p:to>
                                        <p:strVal val="visible"/>
                                      </p:to>
                                    </p:set>
                                    <p:animEffect transition="in" filter="blinds(horizontal)">
                                      <p:cBhvr>
                                        <p:cTn id="22" dur="500"/>
                                        <p:tgtEl>
                                          <p:spTgt spid="7854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85415"/>
                                        </p:tgtEl>
                                        <p:attrNameLst>
                                          <p:attrName>style.visibility</p:attrName>
                                        </p:attrNameLst>
                                      </p:cBhvr>
                                      <p:to>
                                        <p:strVal val="visible"/>
                                      </p:to>
                                    </p:set>
                                    <p:animEffect transition="in" filter="blinds(horizontal)">
                                      <p:cBhvr>
                                        <p:cTn id="27" dur="500"/>
                                        <p:tgtEl>
                                          <p:spTgt spid="785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3">
            <a:extLst>
              <a:ext uri="{FF2B5EF4-FFF2-40B4-BE49-F238E27FC236}">
                <a16:creationId xmlns:a16="http://schemas.microsoft.com/office/drawing/2014/main" id="{3D2898D0-71C0-488C-9F1F-9352A3A68A21}"/>
              </a:ext>
            </a:extLst>
          </p:cNvPr>
          <p:cNvSpPr>
            <a:spLocks noGrp="1" noChangeArrowheads="1"/>
          </p:cNvSpPr>
          <p:nvPr>
            <p:ph type="title"/>
          </p:nvPr>
        </p:nvSpPr>
        <p:spPr>
          <a:xfrm>
            <a:off x="457200" y="1268413"/>
            <a:ext cx="8229600" cy="149225"/>
          </a:xfrm>
        </p:spPr>
        <p:txBody>
          <a:bodyPr>
            <a:normAutofit fontScale="90000"/>
          </a:bodyPr>
          <a:lstStyle/>
          <a:p>
            <a:pPr eaLnBrk="1" hangingPunct="1"/>
            <a:endParaRPr lang="sr-Latn-RS" altLang="sr-Latn-RS" sz="3200"/>
          </a:p>
        </p:txBody>
      </p:sp>
      <p:sp>
        <p:nvSpPr>
          <p:cNvPr id="7171" name="Rectangle 5" descr="05CO">
            <a:extLst>
              <a:ext uri="{FF2B5EF4-FFF2-40B4-BE49-F238E27FC236}">
                <a16:creationId xmlns:a16="http://schemas.microsoft.com/office/drawing/2014/main" id="{956AD79C-2F8E-4DCA-AD93-44AB20889F7D}"/>
              </a:ext>
            </a:extLst>
          </p:cNvPr>
          <p:cNvSpPr>
            <a:spLocks noChangeArrowheads="1"/>
          </p:cNvSpPr>
          <p:nvPr/>
        </p:nvSpPr>
        <p:spPr bwMode="auto">
          <a:xfrm>
            <a:off x="468313" y="3068638"/>
            <a:ext cx="16557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000" b="1">
                <a:solidFill>
                  <a:srgbClr val="FF3300"/>
                </a:solidFill>
              </a:rPr>
              <a:t>лева </a:t>
            </a:r>
          </a:p>
          <a:p>
            <a:pPr eaLnBrk="1" hangingPunct="1">
              <a:spcBef>
                <a:spcPct val="0"/>
              </a:spcBef>
              <a:buSzTx/>
              <a:buFontTx/>
              <a:buNone/>
            </a:pPr>
            <a:r>
              <a:rPr lang="sr-Cyrl-CS" altLang="sr-Latn-RS" sz="2000" b="1">
                <a:solidFill>
                  <a:srgbClr val="FF3300"/>
                </a:solidFill>
              </a:rPr>
              <a:t>хемисфера</a:t>
            </a:r>
            <a:endParaRPr lang="en-US" altLang="sr-Latn-RS" sz="2000" b="1">
              <a:solidFill>
                <a:srgbClr val="FF3300"/>
              </a:solidFill>
            </a:endParaRPr>
          </a:p>
        </p:txBody>
      </p:sp>
      <p:sp>
        <p:nvSpPr>
          <p:cNvPr id="7172" name="Rectangle 6" descr="05CO">
            <a:extLst>
              <a:ext uri="{FF2B5EF4-FFF2-40B4-BE49-F238E27FC236}">
                <a16:creationId xmlns:a16="http://schemas.microsoft.com/office/drawing/2014/main" id="{67071AA3-5375-4AD8-99A8-A00466571EA0}"/>
              </a:ext>
            </a:extLst>
          </p:cNvPr>
          <p:cNvSpPr>
            <a:spLocks noChangeArrowheads="1"/>
          </p:cNvSpPr>
          <p:nvPr/>
        </p:nvSpPr>
        <p:spPr bwMode="auto">
          <a:xfrm>
            <a:off x="3692525" y="6337300"/>
            <a:ext cx="2125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600" b="1">
                <a:solidFill>
                  <a:schemeClr val="tx1"/>
                </a:solidFill>
                <a:latin typeface="Arial" panose="020B0604020202020204" pitchFamily="34" charset="0"/>
              </a:rPr>
              <a:t>Longitudinal fissure</a:t>
            </a:r>
          </a:p>
        </p:txBody>
      </p:sp>
      <p:sp>
        <p:nvSpPr>
          <p:cNvPr id="7173" name="Rectangle 7" descr="05CO">
            <a:extLst>
              <a:ext uri="{FF2B5EF4-FFF2-40B4-BE49-F238E27FC236}">
                <a16:creationId xmlns:a16="http://schemas.microsoft.com/office/drawing/2014/main" id="{5D2597C0-1CA1-4B3A-8717-DF32E805761E}"/>
              </a:ext>
            </a:extLst>
          </p:cNvPr>
          <p:cNvSpPr>
            <a:spLocks noChangeArrowheads="1"/>
          </p:cNvSpPr>
          <p:nvPr/>
        </p:nvSpPr>
        <p:spPr bwMode="auto">
          <a:xfrm>
            <a:off x="7164388" y="3068638"/>
            <a:ext cx="18002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000" b="1">
                <a:solidFill>
                  <a:srgbClr val="FF3300"/>
                </a:solidFill>
              </a:rPr>
              <a:t>десна хемисфера</a:t>
            </a:r>
            <a:endParaRPr lang="en-US" altLang="sr-Latn-RS" sz="2000" b="1">
              <a:solidFill>
                <a:srgbClr val="FF3300"/>
              </a:solidFill>
            </a:endParaRPr>
          </a:p>
        </p:txBody>
      </p:sp>
      <p:sp>
        <p:nvSpPr>
          <p:cNvPr id="7174" name="Rectangle 8" descr="05CO">
            <a:extLst>
              <a:ext uri="{FF2B5EF4-FFF2-40B4-BE49-F238E27FC236}">
                <a16:creationId xmlns:a16="http://schemas.microsoft.com/office/drawing/2014/main" id="{481E535D-6426-4F72-8E42-2961914AD2C6}"/>
              </a:ext>
            </a:extLst>
          </p:cNvPr>
          <p:cNvSpPr>
            <a:spLocks noChangeArrowheads="1"/>
          </p:cNvSpPr>
          <p:nvPr/>
        </p:nvSpPr>
        <p:spPr bwMode="auto">
          <a:xfrm>
            <a:off x="177800" y="63103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600" b="1">
                <a:solidFill>
                  <a:schemeClr val="tx1"/>
                </a:solidFill>
                <a:latin typeface="Arial" panose="020B0604020202020204" pitchFamily="34" charset="0"/>
              </a:rPr>
              <a:t>(a)</a:t>
            </a:r>
          </a:p>
        </p:txBody>
      </p:sp>
      <p:graphicFrame>
        <p:nvGraphicFramePr>
          <p:cNvPr id="7175" name="Object 12">
            <a:extLst>
              <a:ext uri="{FF2B5EF4-FFF2-40B4-BE49-F238E27FC236}">
                <a16:creationId xmlns:a16="http://schemas.microsoft.com/office/drawing/2014/main" id="{223A0FD8-7CAE-4FD6-BA8B-4F0041A36476}"/>
              </a:ext>
            </a:extLst>
          </p:cNvPr>
          <p:cNvGraphicFramePr>
            <a:graphicFrameLocks noChangeAspect="1"/>
          </p:cNvGraphicFramePr>
          <p:nvPr>
            <p:ph idx="1"/>
          </p:nvPr>
        </p:nvGraphicFramePr>
        <p:xfrm>
          <a:off x="2268538" y="1096963"/>
          <a:ext cx="4748212" cy="5761037"/>
        </p:xfrm>
        <a:graphic>
          <a:graphicData uri="http://schemas.openxmlformats.org/presentationml/2006/ole">
            <mc:AlternateContent xmlns:mc="http://schemas.openxmlformats.org/markup-compatibility/2006">
              <mc:Choice xmlns:v="urn:schemas-microsoft-com:vml" Requires="v">
                <p:oleObj spid="_x0000_s1031" name="Image" r:id="rId7" imgW="7326984" imgH="8888889" progId="Photoshop.Image.7">
                  <p:embed/>
                </p:oleObj>
              </mc:Choice>
              <mc:Fallback>
                <p:oleObj name="Image" r:id="rId7" imgW="7326984" imgH="8888889" progId="Photoshop.Image.7">
                  <p:embed/>
                  <p:pic>
                    <p:nvPicPr>
                      <p:cNvPr id="7175" name="Object 12">
                        <a:extLst>
                          <a:ext uri="{FF2B5EF4-FFF2-40B4-BE49-F238E27FC236}">
                            <a16:creationId xmlns:a16="http://schemas.microsoft.com/office/drawing/2014/main" id="{223A0FD8-7CAE-4FD6-BA8B-4F0041A364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8538" y="1096963"/>
                        <a:ext cx="4748212"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6" name="Line 15">
            <a:extLst>
              <a:ext uri="{FF2B5EF4-FFF2-40B4-BE49-F238E27FC236}">
                <a16:creationId xmlns:a16="http://schemas.microsoft.com/office/drawing/2014/main" id="{DA9995A7-49B1-48BB-B1E9-E768D9759359}"/>
              </a:ext>
            </a:extLst>
          </p:cNvPr>
          <p:cNvSpPr>
            <a:spLocks noChangeShapeType="1"/>
          </p:cNvSpPr>
          <p:nvPr/>
        </p:nvSpPr>
        <p:spPr bwMode="auto">
          <a:xfrm flipV="1">
            <a:off x="5435600" y="3500438"/>
            <a:ext cx="1657350" cy="2159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177" name="Line 16">
            <a:extLst>
              <a:ext uri="{FF2B5EF4-FFF2-40B4-BE49-F238E27FC236}">
                <a16:creationId xmlns:a16="http://schemas.microsoft.com/office/drawing/2014/main" id="{98D2FE2E-9EB5-464D-9563-240456246874}"/>
              </a:ext>
            </a:extLst>
          </p:cNvPr>
          <p:cNvSpPr>
            <a:spLocks noChangeShapeType="1"/>
          </p:cNvSpPr>
          <p:nvPr/>
        </p:nvSpPr>
        <p:spPr bwMode="auto">
          <a:xfrm flipH="1" flipV="1">
            <a:off x="1979613" y="3429000"/>
            <a:ext cx="1666875" cy="31908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178" name="Text Box 22">
            <a:extLst>
              <a:ext uri="{FF2B5EF4-FFF2-40B4-BE49-F238E27FC236}">
                <a16:creationId xmlns:a16="http://schemas.microsoft.com/office/drawing/2014/main" id="{3506B00E-CF3F-4388-9FF4-02A186315ED9}"/>
              </a:ext>
            </a:extLst>
          </p:cNvPr>
          <p:cNvSpPr txBox="1">
            <a:spLocks noChangeArrowheads="1"/>
          </p:cNvSpPr>
          <p:nvPr/>
        </p:nvSpPr>
        <p:spPr bwMode="auto">
          <a:xfrm>
            <a:off x="1187450" y="260350"/>
            <a:ext cx="6624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sr-Cyrl-CS" altLang="sr-Latn-RS" dirty="0">
                <a:solidFill>
                  <a:srgbClr val="0070C0"/>
                </a:solidFill>
              </a:rPr>
              <a:t>  </a:t>
            </a:r>
            <a:r>
              <a:rPr lang="sr-Cyrl-CS" altLang="sr-Latn-RS" sz="3600" b="1" dirty="0">
                <a:solidFill>
                  <a:srgbClr val="0070C0"/>
                </a:solidFill>
              </a:rPr>
              <a:t>Велики мозак</a:t>
            </a:r>
            <a:endParaRPr lang="en-US" altLang="sr-Latn-RS" sz="3600" b="1" dirty="0">
              <a:solidFill>
                <a:srgbClr val="0070C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F3AFE6B-94D4-40EB-878E-1ABCD373D4CE}"/>
              </a:ext>
            </a:extLst>
          </p:cNvPr>
          <p:cNvSpPr>
            <a:spLocks noGrp="1" noChangeArrowheads="1"/>
          </p:cNvSpPr>
          <p:nvPr>
            <p:ph type="title"/>
          </p:nvPr>
        </p:nvSpPr>
        <p:spPr>
          <a:xfrm>
            <a:off x="457200" y="-26988"/>
            <a:ext cx="8229600" cy="647701"/>
          </a:xfrm>
        </p:spPr>
        <p:txBody>
          <a:bodyPr/>
          <a:lstStyle/>
          <a:p>
            <a:pPr eaLnBrk="1" hangingPunct="1"/>
            <a:r>
              <a:rPr lang="en-US" altLang="sr-Latn-RS" sz="3200"/>
              <a:t>Sulcus </a:t>
            </a:r>
            <a:r>
              <a:rPr lang="sr-Latn-CS" altLang="sr-Latn-RS" sz="3200"/>
              <a:t>c</a:t>
            </a:r>
            <a:r>
              <a:rPr lang="en-US" altLang="sr-Latn-RS" sz="3200"/>
              <a:t>ollateral</a:t>
            </a:r>
            <a:r>
              <a:rPr lang="sr-Latn-CS" altLang="sr-Latn-RS" sz="3200"/>
              <a:t>is </a:t>
            </a:r>
            <a:r>
              <a:rPr lang="sr-Latn-CS" altLang="sr-Latn-RS" sz="2400"/>
              <a:t>(</a:t>
            </a:r>
            <a:r>
              <a:rPr lang="sr-Cyrl-CS" altLang="sr-Latn-RS" sz="2400">
                <a:solidFill>
                  <a:srgbClr val="FF3300"/>
                </a:solidFill>
              </a:rPr>
              <a:t>црвен</a:t>
            </a:r>
            <a:r>
              <a:rPr lang="sr-Latn-CS" altLang="sr-Latn-RS" sz="2400"/>
              <a:t>)</a:t>
            </a:r>
            <a:endParaRPr lang="en-CA" altLang="sr-Latn-RS" sz="2400"/>
          </a:p>
        </p:txBody>
      </p:sp>
      <p:pic>
        <p:nvPicPr>
          <p:cNvPr id="46083" name="Picture 3">
            <a:extLst>
              <a:ext uri="{FF2B5EF4-FFF2-40B4-BE49-F238E27FC236}">
                <a16:creationId xmlns:a16="http://schemas.microsoft.com/office/drawing/2014/main" id="{957D58B6-9449-4E15-AE00-B4E0FBC2D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30" t="3540" r="3030" b="2641"/>
          <a:stretch>
            <a:fillRect/>
          </a:stretch>
        </p:blipFill>
        <p:spPr bwMode="auto">
          <a:xfrm>
            <a:off x="179388" y="1412875"/>
            <a:ext cx="4724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6084" name="Picture 4">
            <a:extLst>
              <a:ext uri="{FF2B5EF4-FFF2-40B4-BE49-F238E27FC236}">
                <a16:creationId xmlns:a16="http://schemas.microsoft.com/office/drawing/2014/main" id="{55A6E95E-25FC-4B5C-84CD-9D19E864B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7" t="2930" r="1833" b="1831"/>
          <a:stretch>
            <a:fillRect/>
          </a:stretch>
        </p:blipFill>
        <p:spPr bwMode="auto">
          <a:xfrm>
            <a:off x="4953000" y="1219200"/>
            <a:ext cx="40433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86437" name="Freeform 5">
            <a:extLst>
              <a:ext uri="{FF2B5EF4-FFF2-40B4-BE49-F238E27FC236}">
                <a16:creationId xmlns:a16="http://schemas.microsoft.com/office/drawing/2014/main" id="{CA3935FF-CBC2-495F-AFCD-F171ADE52492}"/>
              </a:ext>
            </a:extLst>
          </p:cNvPr>
          <p:cNvSpPr>
            <a:spLocks/>
          </p:cNvSpPr>
          <p:nvPr/>
        </p:nvSpPr>
        <p:spPr bwMode="auto">
          <a:xfrm>
            <a:off x="2268538" y="2852738"/>
            <a:ext cx="2362200" cy="1003300"/>
          </a:xfrm>
          <a:custGeom>
            <a:avLst/>
            <a:gdLst>
              <a:gd name="T0" fmla="*/ 0 w 1488"/>
              <a:gd name="T1" fmla="*/ 2147483646 h 632"/>
              <a:gd name="T2" fmla="*/ 2147483646 w 1488"/>
              <a:gd name="T3" fmla="*/ 2147483646 h 632"/>
              <a:gd name="T4" fmla="*/ 2147483646 w 1488"/>
              <a:gd name="T5" fmla="*/ 2147483646 h 632"/>
              <a:gd name="T6" fmla="*/ 2147483646 w 1488"/>
              <a:gd name="T7" fmla="*/ 2147483646 h 632"/>
              <a:gd name="T8" fmla="*/ 2147483646 w 1488"/>
              <a:gd name="T9" fmla="*/ 2147483646 h 632"/>
              <a:gd name="T10" fmla="*/ 2147483646 w 1488"/>
              <a:gd name="T11" fmla="*/ 2147483646 h 632"/>
              <a:gd name="T12" fmla="*/ 2147483646 w 1488"/>
              <a:gd name="T13" fmla="*/ 2147483646 h 632"/>
              <a:gd name="T14" fmla="*/ 2147483646 w 1488"/>
              <a:gd name="T15" fmla="*/ 2147483646 h 632"/>
              <a:gd name="T16" fmla="*/ 2147483646 w 1488"/>
              <a:gd name="T17" fmla="*/ 2147483646 h 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8"/>
              <a:gd name="T28" fmla="*/ 0 h 632"/>
              <a:gd name="T29" fmla="*/ 1488 w 1488"/>
              <a:gd name="T30" fmla="*/ 632 h 6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8" h="632">
                <a:moveTo>
                  <a:pt x="0" y="632"/>
                </a:moveTo>
                <a:cubicBezTo>
                  <a:pt x="48" y="576"/>
                  <a:pt x="96" y="520"/>
                  <a:pt x="144" y="488"/>
                </a:cubicBezTo>
                <a:cubicBezTo>
                  <a:pt x="192" y="456"/>
                  <a:pt x="240" y="488"/>
                  <a:pt x="288" y="440"/>
                </a:cubicBezTo>
                <a:cubicBezTo>
                  <a:pt x="336" y="392"/>
                  <a:pt x="368" y="256"/>
                  <a:pt x="432" y="200"/>
                </a:cubicBezTo>
                <a:cubicBezTo>
                  <a:pt x="496" y="144"/>
                  <a:pt x="568" y="136"/>
                  <a:pt x="672" y="104"/>
                </a:cubicBezTo>
                <a:cubicBezTo>
                  <a:pt x="776" y="72"/>
                  <a:pt x="984" y="16"/>
                  <a:pt x="1056" y="8"/>
                </a:cubicBezTo>
                <a:cubicBezTo>
                  <a:pt x="1128" y="0"/>
                  <a:pt x="1056" y="48"/>
                  <a:pt x="1104" y="56"/>
                </a:cubicBezTo>
                <a:cubicBezTo>
                  <a:pt x="1152" y="64"/>
                  <a:pt x="1280" y="48"/>
                  <a:pt x="1344" y="56"/>
                </a:cubicBezTo>
                <a:cubicBezTo>
                  <a:pt x="1408" y="64"/>
                  <a:pt x="1448" y="84"/>
                  <a:pt x="1488" y="10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786438" name="Freeform 6">
            <a:extLst>
              <a:ext uri="{FF2B5EF4-FFF2-40B4-BE49-F238E27FC236}">
                <a16:creationId xmlns:a16="http://schemas.microsoft.com/office/drawing/2014/main" id="{35B6F7E7-E1F7-4BF8-A2D4-7CA68FAA417C}"/>
              </a:ext>
            </a:extLst>
          </p:cNvPr>
          <p:cNvSpPr>
            <a:spLocks/>
          </p:cNvSpPr>
          <p:nvPr/>
        </p:nvSpPr>
        <p:spPr bwMode="auto">
          <a:xfrm>
            <a:off x="5715000" y="3505200"/>
            <a:ext cx="660400" cy="1752600"/>
          </a:xfrm>
          <a:custGeom>
            <a:avLst/>
            <a:gdLst>
              <a:gd name="T0" fmla="*/ 0 w 416"/>
              <a:gd name="T1" fmla="*/ 0 h 1104"/>
              <a:gd name="T2" fmla="*/ 2147483646 w 416"/>
              <a:gd name="T3" fmla="*/ 2147483646 h 1104"/>
              <a:gd name="T4" fmla="*/ 2147483646 w 416"/>
              <a:gd name="T5" fmla="*/ 2147483646 h 1104"/>
              <a:gd name="T6" fmla="*/ 2147483646 w 416"/>
              <a:gd name="T7" fmla="*/ 2147483646 h 1104"/>
              <a:gd name="T8" fmla="*/ 2147483646 w 416"/>
              <a:gd name="T9" fmla="*/ 2147483646 h 1104"/>
              <a:gd name="T10" fmla="*/ 2147483646 w 416"/>
              <a:gd name="T11" fmla="*/ 2147483646 h 1104"/>
              <a:gd name="T12" fmla="*/ 2147483646 w 416"/>
              <a:gd name="T13" fmla="*/ 2147483646 h 1104"/>
              <a:gd name="T14" fmla="*/ 2147483646 w 416"/>
              <a:gd name="T15" fmla="*/ 2147483646 h 1104"/>
              <a:gd name="T16" fmla="*/ 0 60000 65536"/>
              <a:gd name="T17" fmla="*/ 0 60000 65536"/>
              <a:gd name="T18" fmla="*/ 0 60000 65536"/>
              <a:gd name="T19" fmla="*/ 0 60000 65536"/>
              <a:gd name="T20" fmla="*/ 0 60000 65536"/>
              <a:gd name="T21" fmla="*/ 0 60000 65536"/>
              <a:gd name="T22" fmla="*/ 0 60000 65536"/>
              <a:gd name="T23" fmla="*/ 0 60000 65536"/>
              <a:gd name="T24" fmla="*/ 0 w 416"/>
              <a:gd name="T25" fmla="*/ 0 h 1104"/>
              <a:gd name="T26" fmla="*/ 416 w 416"/>
              <a:gd name="T27" fmla="*/ 1104 h 1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 h="1104">
                <a:moveTo>
                  <a:pt x="0" y="0"/>
                </a:moveTo>
                <a:cubicBezTo>
                  <a:pt x="32" y="72"/>
                  <a:pt x="64" y="144"/>
                  <a:pt x="96" y="192"/>
                </a:cubicBezTo>
                <a:cubicBezTo>
                  <a:pt x="128" y="240"/>
                  <a:pt x="144" y="240"/>
                  <a:pt x="192" y="288"/>
                </a:cubicBezTo>
                <a:cubicBezTo>
                  <a:pt x="240" y="336"/>
                  <a:pt x="352" y="432"/>
                  <a:pt x="384" y="480"/>
                </a:cubicBezTo>
                <a:cubicBezTo>
                  <a:pt x="416" y="528"/>
                  <a:pt x="392" y="536"/>
                  <a:pt x="384" y="576"/>
                </a:cubicBezTo>
                <a:cubicBezTo>
                  <a:pt x="376" y="616"/>
                  <a:pt x="336" y="664"/>
                  <a:pt x="336" y="720"/>
                </a:cubicBezTo>
                <a:cubicBezTo>
                  <a:pt x="336" y="776"/>
                  <a:pt x="392" y="848"/>
                  <a:pt x="384" y="912"/>
                </a:cubicBezTo>
                <a:cubicBezTo>
                  <a:pt x="376" y="976"/>
                  <a:pt x="332" y="1040"/>
                  <a:pt x="288" y="110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786439" name="Freeform 7">
            <a:extLst>
              <a:ext uri="{FF2B5EF4-FFF2-40B4-BE49-F238E27FC236}">
                <a16:creationId xmlns:a16="http://schemas.microsoft.com/office/drawing/2014/main" id="{CF439A54-08F1-4DB9-A967-569A57F41A3B}"/>
              </a:ext>
            </a:extLst>
          </p:cNvPr>
          <p:cNvSpPr>
            <a:spLocks/>
          </p:cNvSpPr>
          <p:nvPr/>
        </p:nvSpPr>
        <p:spPr bwMode="auto">
          <a:xfrm>
            <a:off x="3419475" y="2420938"/>
            <a:ext cx="1219200" cy="609600"/>
          </a:xfrm>
          <a:custGeom>
            <a:avLst/>
            <a:gdLst>
              <a:gd name="T0" fmla="*/ 0 w 768"/>
              <a:gd name="T1" fmla="*/ 2147483646 h 384"/>
              <a:gd name="T2" fmla="*/ 0 w 768"/>
              <a:gd name="T3" fmla="*/ 2147483646 h 384"/>
              <a:gd name="T4" fmla="*/ 2147483646 w 768"/>
              <a:gd name="T5" fmla="*/ 2147483646 h 384"/>
              <a:gd name="T6" fmla="*/ 2147483646 w 768"/>
              <a:gd name="T7" fmla="*/ 0 h 384"/>
              <a:gd name="T8" fmla="*/ 2147483646 w 768"/>
              <a:gd name="T9" fmla="*/ 2147483646 h 384"/>
              <a:gd name="T10" fmla="*/ 2147483646 w 768"/>
              <a:gd name="T11" fmla="*/ 2147483646 h 384"/>
              <a:gd name="T12" fmla="*/ 2147483646 w 768"/>
              <a:gd name="T13" fmla="*/ 2147483646 h 384"/>
              <a:gd name="T14" fmla="*/ 2147483646 w 768"/>
              <a:gd name="T15" fmla="*/ 2147483646 h 384"/>
              <a:gd name="T16" fmla="*/ 2147483646 w 768"/>
              <a:gd name="T17" fmla="*/ 2147483646 h 384"/>
              <a:gd name="T18" fmla="*/ 2147483646 w 768"/>
              <a:gd name="T19" fmla="*/ 2147483646 h 384"/>
              <a:gd name="T20" fmla="*/ 2147483646 w 768"/>
              <a:gd name="T21" fmla="*/ 2147483646 h 384"/>
              <a:gd name="T22" fmla="*/ 0 w 768"/>
              <a:gd name="T23" fmla="*/ 2147483646 h 384"/>
              <a:gd name="T24" fmla="*/ 0 w 768"/>
              <a:gd name="T25" fmla="*/ 2147483646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8"/>
              <a:gd name="T40" fmla="*/ 0 h 384"/>
              <a:gd name="T41" fmla="*/ 768 w 768"/>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8" h="384">
                <a:moveTo>
                  <a:pt x="0" y="240"/>
                </a:moveTo>
                <a:lnTo>
                  <a:pt x="0" y="144"/>
                </a:lnTo>
                <a:lnTo>
                  <a:pt x="96" y="48"/>
                </a:lnTo>
                <a:lnTo>
                  <a:pt x="240" y="0"/>
                </a:lnTo>
                <a:lnTo>
                  <a:pt x="384" y="96"/>
                </a:lnTo>
                <a:lnTo>
                  <a:pt x="480" y="192"/>
                </a:lnTo>
                <a:lnTo>
                  <a:pt x="768" y="336"/>
                </a:lnTo>
                <a:lnTo>
                  <a:pt x="720" y="384"/>
                </a:lnTo>
                <a:lnTo>
                  <a:pt x="528" y="336"/>
                </a:lnTo>
                <a:lnTo>
                  <a:pt x="384" y="336"/>
                </a:lnTo>
                <a:lnTo>
                  <a:pt x="288" y="288"/>
                </a:lnTo>
                <a:lnTo>
                  <a:pt x="0" y="336"/>
                </a:lnTo>
                <a:lnTo>
                  <a:pt x="0" y="240"/>
                </a:lnTo>
                <a:close/>
              </a:path>
            </a:pathLst>
          </a:custGeom>
          <a:solidFill>
            <a:srgbClr val="FFFF00">
              <a:alpha val="50195"/>
            </a:srgbClr>
          </a:solidFill>
          <a:ln w="25400">
            <a:solidFill>
              <a:srgbClr val="FFFF00"/>
            </a:solidFill>
            <a:round/>
            <a:headEnd/>
            <a:tailEnd/>
          </a:ln>
        </p:spPr>
        <p:txBody>
          <a:bodyPr>
            <a:spAutoFit/>
          </a:bodyPr>
          <a:lstStyle/>
          <a:p>
            <a:endParaRPr lang="en-US"/>
          </a:p>
        </p:txBody>
      </p:sp>
      <p:sp>
        <p:nvSpPr>
          <p:cNvPr id="786440" name="Freeform 8">
            <a:extLst>
              <a:ext uri="{FF2B5EF4-FFF2-40B4-BE49-F238E27FC236}">
                <a16:creationId xmlns:a16="http://schemas.microsoft.com/office/drawing/2014/main" id="{1789F5A6-5D10-4D84-978C-23F8ABCA32E7}"/>
              </a:ext>
            </a:extLst>
          </p:cNvPr>
          <p:cNvSpPr>
            <a:spLocks/>
          </p:cNvSpPr>
          <p:nvPr/>
        </p:nvSpPr>
        <p:spPr bwMode="auto">
          <a:xfrm>
            <a:off x="1908175" y="2708275"/>
            <a:ext cx="1600200" cy="1066800"/>
          </a:xfrm>
          <a:custGeom>
            <a:avLst/>
            <a:gdLst>
              <a:gd name="T0" fmla="*/ 2147483646 w 1008"/>
              <a:gd name="T1" fmla="*/ 0 h 672"/>
              <a:gd name="T2" fmla="*/ 2147483646 w 1008"/>
              <a:gd name="T3" fmla="*/ 2147483646 h 672"/>
              <a:gd name="T4" fmla="*/ 2147483646 w 1008"/>
              <a:gd name="T5" fmla="*/ 2147483646 h 672"/>
              <a:gd name="T6" fmla="*/ 2147483646 w 1008"/>
              <a:gd name="T7" fmla="*/ 2147483646 h 672"/>
              <a:gd name="T8" fmla="*/ 2147483646 w 1008"/>
              <a:gd name="T9" fmla="*/ 2147483646 h 672"/>
              <a:gd name="T10" fmla="*/ 2147483646 w 1008"/>
              <a:gd name="T11" fmla="*/ 2147483646 h 672"/>
              <a:gd name="T12" fmla="*/ 2147483646 w 1008"/>
              <a:gd name="T13" fmla="*/ 2147483646 h 672"/>
              <a:gd name="T14" fmla="*/ 2147483646 w 1008"/>
              <a:gd name="T15" fmla="*/ 2147483646 h 672"/>
              <a:gd name="T16" fmla="*/ 0 w 1008"/>
              <a:gd name="T17" fmla="*/ 2147483646 h 672"/>
              <a:gd name="T18" fmla="*/ 2147483646 w 1008"/>
              <a:gd name="T19" fmla="*/ 2147483646 h 672"/>
              <a:gd name="T20" fmla="*/ 2147483646 w 1008"/>
              <a:gd name="T21" fmla="*/ 2147483646 h 672"/>
              <a:gd name="T22" fmla="*/ 2147483646 w 1008"/>
              <a:gd name="T23" fmla="*/ 2147483646 h 672"/>
              <a:gd name="T24" fmla="*/ 2147483646 w 1008"/>
              <a:gd name="T25" fmla="*/ 2147483646 h 672"/>
              <a:gd name="T26" fmla="*/ 2147483646 w 1008"/>
              <a:gd name="T27" fmla="*/ 2147483646 h 6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8"/>
              <a:gd name="T43" fmla="*/ 0 h 672"/>
              <a:gd name="T44" fmla="*/ 1008 w 1008"/>
              <a:gd name="T45" fmla="*/ 672 h 6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8" h="672">
                <a:moveTo>
                  <a:pt x="1008" y="0"/>
                </a:moveTo>
                <a:lnTo>
                  <a:pt x="1008" y="192"/>
                </a:lnTo>
                <a:lnTo>
                  <a:pt x="720" y="240"/>
                </a:lnTo>
                <a:lnTo>
                  <a:pt x="576" y="432"/>
                </a:lnTo>
                <a:lnTo>
                  <a:pt x="528" y="528"/>
                </a:lnTo>
                <a:lnTo>
                  <a:pt x="336" y="576"/>
                </a:lnTo>
                <a:lnTo>
                  <a:pt x="240" y="672"/>
                </a:lnTo>
                <a:lnTo>
                  <a:pt x="144" y="480"/>
                </a:lnTo>
                <a:lnTo>
                  <a:pt x="0" y="336"/>
                </a:lnTo>
                <a:lnTo>
                  <a:pt x="240" y="144"/>
                </a:lnTo>
                <a:lnTo>
                  <a:pt x="432" y="288"/>
                </a:lnTo>
                <a:lnTo>
                  <a:pt x="624" y="240"/>
                </a:lnTo>
                <a:lnTo>
                  <a:pt x="816" y="48"/>
                </a:lnTo>
                <a:lnTo>
                  <a:pt x="1008" y="48"/>
                </a:lnTo>
              </a:path>
            </a:pathLst>
          </a:custGeom>
          <a:solidFill>
            <a:srgbClr val="00FF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786441" name="Freeform 9">
            <a:extLst>
              <a:ext uri="{FF2B5EF4-FFF2-40B4-BE49-F238E27FC236}">
                <a16:creationId xmlns:a16="http://schemas.microsoft.com/office/drawing/2014/main" id="{4194F4F0-1FE9-427F-B1C7-D1BB54D10CED}"/>
              </a:ext>
            </a:extLst>
          </p:cNvPr>
          <p:cNvSpPr>
            <a:spLocks/>
          </p:cNvSpPr>
          <p:nvPr/>
        </p:nvSpPr>
        <p:spPr bwMode="auto">
          <a:xfrm>
            <a:off x="2268538" y="2924175"/>
            <a:ext cx="2514600" cy="1143000"/>
          </a:xfrm>
          <a:custGeom>
            <a:avLst/>
            <a:gdLst>
              <a:gd name="T0" fmla="*/ 2147483646 w 1584"/>
              <a:gd name="T1" fmla="*/ 2147483646 h 720"/>
              <a:gd name="T2" fmla="*/ 0 w 1584"/>
              <a:gd name="T3" fmla="*/ 2147483646 h 720"/>
              <a:gd name="T4" fmla="*/ 2147483646 w 1584"/>
              <a:gd name="T5" fmla="*/ 2147483646 h 720"/>
              <a:gd name="T6" fmla="*/ 2147483646 w 1584"/>
              <a:gd name="T7" fmla="*/ 2147483646 h 720"/>
              <a:gd name="T8" fmla="*/ 2147483646 w 1584"/>
              <a:gd name="T9" fmla="*/ 2147483646 h 720"/>
              <a:gd name="T10" fmla="*/ 2147483646 w 1584"/>
              <a:gd name="T11" fmla="*/ 2147483646 h 720"/>
              <a:gd name="T12" fmla="*/ 2147483646 w 1584"/>
              <a:gd name="T13" fmla="*/ 2147483646 h 720"/>
              <a:gd name="T14" fmla="*/ 2147483646 w 1584"/>
              <a:gd name="T15" fmla="*/ 2147483646 h 720"/>
              <a:gd name="T16" fmla="*/ 2147483646 w 1584"/>
              <a:gd name="T17" fmla="*/ 0 h 720"/>
              <a:gd name="T18" fmla="*/ 2147483646 w 1584"/>
              <a:gd name="T19" fmla="*/ 0 h 720"/>
              <a:gd name="T20" fmla="*/ 2147483646 w 1584"/>
              <a:gd name="T21" fmla="*/ 0 h 720"/>
              <a:gd name="T22" fmla="*/ 2147483646 w 1584"/>
              <a:gd name="T23" fmla="*/ 0 h 720"/>
              <a:gd name="T24" fmla="*/ 2147483646 w 1584"/>
              <a:gd name="T25" fmla="*/ 2147483646 h 720"/>
              <a:gd name="T26" fmla="*/ 2147483646 w 1584"/>
              <a:gd name="T27" fmla="*/ 2147483646 h 720"/>
              <a:gd name="T28" fmla="*/ 2147483646 w 1584"/>
              <a:gd name="T29" fmla="*/ 2147483646 h 720"/>
              <a:gd name="T30" fmla="*/ 2147483646 w 1584"/>
              <a:gd name="T31" fmla="*/ 2147483646 h 720"/>
              <a:gd name="T32" fmla="*/ 2147483646 w 1584"/>
              <a:gd name="T33" fmla="*/ 2147483646 h 720"/>
              <a:gd name="T34" fmla="*/ 2147483646 w 1584"/>
              <a:gd name="T35" fmla="*/ 2147483646 h 720"/>
              <a:gd name="T36" fmla="*/ 2147483646 w 1584"/>
              <a:gd name="T37" fmla="*/ 2147483646 h 7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4"/>
              <a:gd name="T58" fmla="*/ 0 h 720"/>
              <a:gd name="T59" fmla="*/ 1584 w 1584"/>
              <a:gd name="T60" fmla="*/ 720 h 7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4" h="720">
                <a:moveTo>
                  <a:pt x="48" y="576"/>
                </a:moveTo>
                <a:lnTo>
                  <a:pt x="0" y="720"/>
                </a:lnTo>
                <a:lnTo>
                  <a:pt x="384" y="576"/>
                </a:lnTo>
                <a:lnTo>
                  <a:pt x="672" y="432"/>
                </a:lnTo>
                <a:lnTo>
                  <a:pt x="768" y="432"/>
                </a:lnTo>
                <a:lnTo>
                  <a:pt x="960" y="288"/>
                </a:lnTo>
                <a:lnTo>
                  <a:pt x="1488" y="240"/>
                </a:lnTo>
                <a:lnTo>
                  <a:pt x="1584" y="48"/>
                </a:lnTo>
                <a:lnTo>
                  <a:pt x="1440" y="0"/>
                </a:lnTo>
                <a:lnTo>
                  <a:pt x="1200" y="0"/>
                </a:lnTo>
                <a:lnTo>
                  <a:pt x="1104" y="0"/>
                </a:lnTo>
                <a:lnTo>
                  <a:pt x="960" y="0"/>
                </a:lnTo>
                <a:lnTo>
                  <a:pt x="768" y="48"/>
                </a:lnTo>
                <a:lnTo>
                  <a:pt x="576" y="96"/>
                </a:lnTo>
                <a:lnTo>
                  <a:pt x="432" y="192"/>
                </a:lnTo>
                <a:lnTo>
                  <a:pt x="384" y="288"/>
                </a:lnTo>
                <a:lnTo>
                  <a:pt x="336" y="384"/>
                </a:lnTo>
                <a:lnTo>
                  <a:pt x="192" y="432"/>
                </a:lnTo>
                <a:lnTo>
                  <a:pt x="48" y="576"/>
                </a:lnTo>
                <a:close/>
              </a:path>
            </a:pathLst>
          </a:custGeom>
          <a:solidFill>
            <a:srgbClr val="FF00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786442" name="Freeform 10">
            <a:extLst>
              <a:ext uri="{FF2B5EF4-FFF2-40B4-BE49-F238E27FC236}">
                <a16:creationId xmlns:a16="http://schemas.microsoft.com/office/drawing/2014/main" id="{FE17F144-F719-4E13-881C-D0E6A86CE83F}"/>
              </a:ext>
            </a:extLst>
          </p:cNvPr>
          <p:cNvSpPr>
            <a:spLocks/>
          </p:cNvSpPr>
          <p:nvPr/>
        </p:nvSpPr>
        <p:spPr bwMode="auto">
          <a:xfrm>
            <a:off x="6227763" y="4365625"/>
            <a:ext cx="685800" cy="1524000"/>
          </a:xfrm>
          <a:custGeom>
            <a:avLst/>
            <a:gdLst>
              <a:gd name="T0" fmla="*/ 2147483646 w 432"/>
              <a:gd name="T1" fmla="*/ 0 h 960"/>
              <a:gd name="T2" fmla="*/ 2147483646 w 432"/>
              <a:gd name="T3" fmla="*/ 2147483646 h 960"/>
              <a:gd name="T4" fmla="*/ 2147483646 w 432"/>
              <a:gd name="T5" fmla="*/ 2147483646 h 960"/>
              <a:gd name="T6" fmla="*/ 2147483646 w 432"/>
              <a:gd name="T7" fmla="*/ 2147483646 h 960"/>
              <a:gd name="T8" fmla="*/ 2147483646 w 432"/>
              <a:gd name="T9" fmla="*/ 2147483646 h 960"/>
              <a:gd name="T10" fmla="*/ 2147483646 w 432"/>
              <a:gd name="T11" fmla="*/ 2147483646 h 960"/>
              <a:gd name="T12" fmla="*/ 0 w 432"/>
              <a:gd name="T13" fmla="*/ 2147483646 h 960"/>
              <a:gd name="T14" fmla="*/ 2147483646 w 432"/>
              <a:gd name="T15" fmla="*/ 2147483646 h 960"/>
              <a:gd name="T16" fmla="*/ 0 w 432"/>
              <a:gd name="T17" fmla="*/ 2147483646 h 960"/>
              <a:gd name="T18" fmla="*/ 2147483646 w 432"/>
              <a:gd name="T19" fmla="*/ 0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960"/>
              <a:gd name="T32" fmla="*/ 432 w 43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960">
                <a:moveTo>
                  <a:pt x="48" y="0"/>
                </a:moveTo>
                <a:lnTo>
                  <a:pt x="240" y="96"/>
                </a:lnTo>
                <a:lnTo>
                  <a:pt x="432" y="384"/>
                </a:lnTo>
                <a:lnTo>
                  <a:pt x="432" y="720"/>
                </a:lnTo>
                <a:lnTo>
                  <a:pt x="336" y="960"/>
                </a:lnTo>
                <a:lnTo>
                  <a:pt x="192" y="720"/>
                </a:lnTo>
                <a:lnTo>
                  <a:pt x="0" y="576"/>
                </a:lnTo>
                <a:lnTo>
                  <a:pt x="48" y="384"/>
                </a:lnTo>
                <a:lnTo>
                  <a:pt x="0" y="192"/>
                </a:lnTo>
                <a:lnTo>
                  <a:pt x="96" y="0"/>
                </a:lnTo>
              </a:path>
            </a:pathLst>
          </a:custGeom>
          <a:solidFill>
            <a:srgbClr val="FFFF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786443" name="Freeform 11">
            <a:extLst>
              <a:ext uri="{FF2B5EF4-FFF2-40B4-BE49-F238E27FC236}">
                <a16:creationId xmlns:a16="http://schemas.microsoft.com/office/drawing/2014/main" id="{4F752A23-83F6-4192-8C0A-0180D7B36CD4}"/>
              </a:ext>
            </a:extLst>
          </p:cNvPr>
          <p:cNvSpPr>
            <a:spLocks/>
          </p:cNvSpPr>
          <p:nvPr/>
        </p:nvSpPr>
        <p:spPr bwMode="auto">
          <a:xfrm>
            <a:off x="5724525" y="3213100"/>
            <a:ext cx="1143000" cy="1524000"/>
          </a:xfrm>
          <a:custGeom>
            <a:avLst/>
            <a:gdLst>
              <a:gd name="T0" fmla="*/ 0 w 720"/>
              <a:gd name="T1" fmla="*/ 2147483646 h 960"/>
              <a:gd name="T2" fmla="*/ 2147483646 w 720"/>
              <a:gd name="T3" fmla="*/ 2147483646 h 960"/>
              <a:gd name="T4" fmla="*/ 2147483646 w 720"/>
              <a:gd name="T5" fmla="*/ 0 h 960"/>
              <a:gd name="T6" fmla="*/ 2147483646 w 720"/>
              <a:gd name="T7" fmla="*/ 2147483646 h 960"/>
              <a:gd name="T8" fmla="*/ 2147483646 w 720"/>
              <a:gd name="T9" fmla="*/ 2147483646 h 960"/>
              <a:gd name="T10" fmla="*/ 2147483646 w 720"/>
              <a:gd name="T11" fmla="*/ 2147483646 h 960"/>
              <a:gd name="T12" fmla="*/ 2147483646 w 720"/>
              <a:gd name="T13" fmla="*/ 2147483646 h 960"/>
              <a:gd name="T14" fmla="*/ 2147483646 w 720"/>
              <a:gd name="T15" fmla="*/ 2147483646 h 960"/>
              <a:gd name="T16" fmla="*/ 2147483646 w 720"/>
              <a:gd name="T17" fmla="*/ 2147483646 h 960"/>
              <a:gd name="T18" fmla="*/ 2147483646 w 720"/>
              <a:gd name="T19" fmla="*/ 2147483646 h 960"/>
              <a:gd name="T20" fmla="*/ 2147483646 w 720"/>
              <a:gd name="T21" fmla="*/ 2147483646 h 960"/>
              <a:gd name="T22" fmla="*/ 0 w 720"/>
              <a:gd name="T23" fmla="*/ 2147483646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0"/>
              <a:gd name="T37" fmla="*/ 0 h 960"/>
              <a:gd name="T38" fmla="*/ 720 w 72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0" h="960">
                <a:moveTo>
                  <a:pt x="0" y="144"/>
                </a:moveTo>
                <a:lnTo>
                  <a:pt x="288" y="192"/>
                </a:lnTo>
                <a:lnTo>
                  <a:pt x="576" y="0"/>
                </a:lnTo>
                <a:lnTo>
                  <a:pt x="480" y="288"/>
                </a:lnTo>
                <a:lnTo>
                  <a:pt x="576" y="528"/>
                </a:lnTo>
                <a:lnTo>
                  <a:pt x="720" y="672"/>
                </a:lnTo>
                <a:lnTo>
                  <a:pt x="720" y="960"/>
                </a:lnTo>
                <a:lnTo>
                  <a:pt x="528" y="768"/>
                </a:lnTo>
                <a:lnTo>
                  <a:pt x="384" y="672"/>
                </a:lnTo>
                <a:lnTo>
                  <a:pt x="240" y="432"/>
                </a:lnTo>
                <a:lnTo>
                  <a:pt x="48" y="288"/>
                </a:lnTo>
                <a:lnTo>
                  <a:pt x="0" y="144"/>
                </a:lnTo>
                <a:close/>
              </a:path>
            </a:pathLst>
          </a:custGeom>
          <a:solidFill>
            <a:srgbClr val="00FF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786444" name="Freeform 12">
            <a:extLst>
              <a:ext uri="{FF2B5EF4-FFF2-40B4-BE49-F238E27FC236}">
                <a16:creationId xmlns:a16="http://schemas.microsoft.com/office/drawing/2014/main" id="{51F4F05C-DBB2-45A5-A5D5-11931D3135F7}"/>
              </a:ext>
            </a:extLst>
          </p:cNvPr>
          <p:cNvSpPr>
            <a:spLocks/>
          </p:cNvSpPr>
          <p:nvPr/>
        </p:nvSpPr>
        <p:spPr bwMode="auto">
          <a:xfrm>
            <a:off x="5148263" y="3357563"/>
            <a:ext cx="1143000" cy="1828800"/>
          </a:xfrm>
          <a:custGeom>
            <a:avLst/>
            <a:gdLst>
              <a:gd name="T0" fmla="*/ 2147483646 w 720"/>
              <a:gd name="T1" fmla="*/ 2147483646 h 1152"/>
              <a:gd name="T2" fmla="*/ 2147483646 w 720"/>
              <a:gd name="T3" fmla="*/ 2147483646 h 1152"/>
              <a:gd name="T4" fmla="*/ 2147483646 w 720"/>
              <a:gd name="T5" fmla="*/ 2147483646 h 1152"/>
              <a:gd name="T6" fmla="*/ 2147483646 w 720"/>
              <a:gd name="T7" fmla="*/ 2147483646 h 1152"/>
              <a:gd name="T8" fmla="*/ 2147483646 w 720"/>
              <a:gd name="T9" fmla="*/ 2147483646 h 1152"/>
              <a:gd name="T10" fmla="*/ 2147483646 w 720"/>
              <a:gd name="T11" fmla="*/ 2147483646 h 1152"/>
              <a:gd name="T12" fmla="*/ 2147483646 w 720"/>
              <a:gd name="T13" fmla="*/ 2147483646 h 1152"/>
              <a:gd name="T14" fmla="*/ 2147483646 w 720"/>
              <a:gd name="T15" fmla="*/ 2147483646 h 1152"/>
              <a:gd name="T16" fmla="*/ 2147483646 w 720"/>
              <a:gd name="T17" fmla="*/ 2147483646 h 1152"/>
              <a:gd name="T18" fmla="*/ 0 w 720"/>
              <a:gd name="T19" fmla="*/ 2147483646 h 1152"/>
              <a:gd name="T20" fmla="*/ 2147483646 w 720"/>
              <a:gd name="T21" fmla="*/ 2147483646 h 1152"/>
              <a:gd name="T22" fmla="*/ 2147483646 w 720"/>
              <a:gd name="T23" fmla="*/ 0 h 1152"/>
              <a:gd name="T24" fmla="*/ 2147483646 w 720"/>
              <a:gd name="T25" fmla="*/ 2147483646 h 1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0"/>
              <a:gd name="T40" fmla="*/ 0 h 1152"/>
              <a:gd name="T41" fmla="*/ 720 w 720"/>
              <a:gd name="T42" fmla="*/ 1152 h 11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0" h="1152">
                <a:moveTo>
                  <a:pt x="336" y="48"/>
                </a:moveTo>
                <a:lnTo>
                  <a:pt x="432" y="288"/>
                </a:lnTo>
                <a:lnTo>
                  <a:pt x="720" y="528"/>
                </a:lnTo>
                <a:lnTo>
                  <a:pt x="672" y="768"/>
                </a:lnTo>
                <a:lnTo>
                  <a:pt x="720" y="960"/>
                </a:lnTo>
                <a:lnTo>
                  <a:pt x="672" y="1152"/>
                </a:lnTo>
                <a:lnTo>
                  <a:pt x="432" y="1152"/>
                </a:lnTo>
                <a:lnTo>
                  <a:pt x="336" y="1152"/>
                </a:lnTo>
                <a:lnTo>
                  <a:pt x="240" y="720"/>
                </a:lnTo>
                <a:lnTo>
                  <a:pt x="0" y="336"/>
                </a:lnTo>
                <a:lnTo>
                  <a:pt x="48" y="96"/>
                </a:lnTo>
                <a:lnTo>
                  <a:pt x="48" y="0"/>
                </a:lnTo>
                <a:lnTo>
                  <a:pt x="336" y="48"/>
                </a:lnTo>
                <a:close/>
              </a:path>
            </a:pathLst>
          </a:custGeom>
          <a:solidFill>
            <a:srgbClr val="FF00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pic>
        <p:nvPicPr>
          <p:cNvPr id="46093" name="Picture 13">
            <a:extLst>
              <a:ext uri="{FF2B5EF4-FFF2-40B4-BE49-F238E27FC236}">
                <a16:creationId xmlns:a16="http://schemas.microsoft.com/office/drawing/2014/main" id="{BE2AD1B4-97DA-4747-8EE5-8356CFA9B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91000"/>
            <a:ext cx="22669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6094" name="Freeform 14">
            <a:extLst>
              <a:ext uri="{FF2B5EF4-FFF2-40B4-BE49-F238E27FC236}">
                <a16:creationId xmlns:a16="http://schemas.microsoft.com/office/drawing/2014/main" id="{DF2981A0-F9D4-4E34-BA4D-9A8CC0F120AF}"/>
              </a:ext>
            </a:extLst>
          </p:cNvPr>
          <p:cNvSpPr>
            <a:spLocks/>
          </p:cNvSpPr>
          <p:nvPr/>
        </p:nvSpPr>
        <p:spPr bwMode="auto">
          <a:xfrm>
            <a:off x="749300" y="5791200"/>
            <a:ext cx="469900" cy="609600"/>
          </a:xfrm>
          <a:custGeom>
            <a:avLst/>
            <a:gdLst>
              <a:gd name="T0" fmla="*/ 2147483646 w 296"/>
              <a:gd name="T1" fmla="*/ 2147483646 h 384"/>
              <a:gd name="T2" fmla="*/ 2147483646 w 296"/>
              <a:gd name="T3" fmla="*/ 2147483646 h 384"/>
              <a:gd name="T4" fmla="*/ 2147483646 w 296"/>
              <a:gd name="T5" fmla="*/ 2147483646 h 384"/>
              <a:gd name="T6" fmla="*/ 2147483646 w 296"/>
              <a:gd name="T7" fmla="*/ 2147483646 h 384"/>
              <a:gd name="T8" fmla="*/ 2147483646 w 296"/>
              <a:gd name="T9" fmla="*/ 2147483646 h 384"/>
              <a:gd name="T10" fmla="*/ 2147483646 w 296"/>
              <a:gd name="T11" fmla="*/ 2147483646 h 384"/>
              <a:gd name="T12" fmla="*/ 2147483646 w 296"/>
              <a:gd name="T13" fmla="*/ 2147483646 h 384"/>
              <a:gd name="T14" fmla="*/ 2147483646 w 296"/>
              <a:gd name="T15" fmla="*/ 2147483646 h 384"/>
              <a:gd name="T16" fmla="*/ 2147483646 w 296"/>
              <a:gd name="T17" fmla="*/ 2147483646 h 384"/>
              <a:gd name="T18" fmla="*/ 2147483646 w 296"/>
              <a:gd name="T19" fmla="*/ 0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6"/>
              <a:gd name="T31" fmla="*/ 0 h 384"/>
              <a:gd name="T32" fmla="*/ 296 w 296"/>
              <a:gd name="T33" fmla="*/ 384 h 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6" h="384">
                <a:moveTo>
                  <a:pt x="296" y="336"/>
                </a:moveTo>
                <a:cubicBezTo>
                  <a:pt x="260" y="360"/>
                  <a:pt x="224" y="384"/>
                  <a:pt x="200" y="384"/>
                </a:cubicBezTo>
                <a:cubicBezTo>
                  <a:pt x="176" y="384"/>
                  <a:pt x="152" y="352"/>
                  <a:pt x="152" y="336"/>
                </a:cubicBezTo>
                <a:cubicBezTo>
                  <a:pt x="152" y="320"/>
                  <a:pt x="200" y="304"/>
                  <a:pt x="200" y="288"/>
                </a:cubicBezTo>
                <a:cubicBezTo>
                  <a:pt x="200" y="272"/>
                  <a:pt x="168" y="248"/>
                  <a:pt x="152" y="240"/>
                </a:cubicBezTo>
                <a:cubicBezTo>
                  <a:pt x="136" y="232"/>
                  <a:pt x="128" y="248"/>
                  <a:pt x="104" y="240"/>
                </a:cubicBezTo>
                <a:cubicBezTo>
                  <a:pt x="80" y="232"/>
                  <a:pt x="16" y="216"/>
                  <a:pt x="8" y="192"/>
                </a:cubicBezTo>
                <a:cubicBezTo>
                  <a:pt x="0" y="168"/>
                  <a:pt x="40" y="120"/>
                  <a:pt x="56" y="96"/>
                </a:cubicBezTo>
                <a:cubicBezTo>
                  <a:pt x="72" y="72"/>
                  <a:pt x="96" y="64"/>
                  <a:pt x="104" y="48"/>
                </a:cubicBezTo>
                <a:cubicBezTo>
                  <a:pt x="112" y="32"/>
                  <a:pt x="108" y="16"/>
                  <a:pt x="104"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pic>
        <p:nvPicPr>
          <p:cNvPr id="46095" name="Picture 15">
            <a:extLst>
              <a:ext uri="{FF2B5EF4-FFF2-40B4-BE49-F238E27FC236}">
                <a16:creationId xmlns:a16="http://schemas.microsoft.com/office/drawing/2014/main" id="{1A29347E-B7D0-4BD9-9E19-70FEC5F8A2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572000"/>
            <a:ext cx="18161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6096" name="Line 16">
            <a:extLst>
              <a:ext uri="{FF2B5EF4-FFF2-40B4-BE49-F238E27FC236}">
                <a16:creationId xmlns:a16="http://schemas.microsoft.com/office/drawing/2014/main" id="{054A3990-386A-4F3D-A64C-F90BE481D5A5}"/>
              </a:ext>
            </a:extLst>
          </p:cNvPr>
          <p:cNvSpPr>
            <a:spLocks noChangeShapeType="1"/>
          </p:cNvSpPr>
          <p:nvPr/>
        </p:nvSpPr>
        <p:spPr bwMode="auto">
          <a:xfrm>
            <a:off x="3505200" y="5562600"/>
            <a:ext cx="0" cy="1524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6097" name="Freeform 17">
            <a:extLst>
              <a:ext uri="{FF2B5EF4-FFF2-40B4-BE49-F238E27FC236}">
                <a16:creationId xmlns:a16="http://schemas.microsoft.com/office/drawing/2014/main" id="{26AE0395-7D0B-4B36-A12C-5FB0F6FABA35}"/>
              </a:ext>
            </a:extLst>
          </p:cNvPr>
          <p:cNvSpPr>
            <a:spLocks/>
          </p:cNvSpPr>
          <p:nvPr/>
        </p:nvSpPr>
        <p:spPr bwMode="auto">
          <a:xfrm>
            <a:off x="3733800" y="5297488"/>
            <a:ext cx="152400" cy="177800"/>
          </a:xfrm>
          <a:custGeom>
            <a:avLst/>
            <a:gdLst>
              <a:gd name="T0" fmla="*/ 0 w 96"/>
              <a:gd name="T1" fmla="*/ 0 h 112"/>
              <a:gd name="T2" fmla="*/ 2147483646 w 96"/>
              <a:gd name="T3" fmla="*/ 2147483646 h 112"/>
              <a:gd name="T4" fmla="*/ 2147483646 w 96"/>
              <a:gd name="T5" fmla="*/ 2147483646 h 112"/>
              <a:gd name="T6" fmla="*/ 0 60000 65536"/>
              <a:gd name="T7" fmla="*/ 0 60000 65536"/>
              <a:gd name="T8" fmla="*/ 0 60000 65536"/>
              <a:gd name="T9" fmla="*/ 0 w 96"/>
              <a:gd name="T10" fmla="*/ 0 h 112"/>
              <a:gd name="T11" fmla="*/ 96 w 96"/>
              <a:gd name="T12" fmla="*/ 112 h 112"/>
            </a:gdLst>
            <a:ahLst/>
            <a:cxnLst>
              <a:cxn ang="T6">
                <a:pos x="T0" y="T1"/>
              </a:cxn>
              <a:cxn ang="T7">
                <a:pos x="T2" y="T3"/>
              </a:cxn>
              <a:cxn ang="T8">
                <a:pos x="T4" y="T5"/>
              </a:cxn>
            </a:cxnLst>
            <a:rect l="T9" t="T10" r="T11" b="T12"/>
            <a:pathLst>
              <a:path w="96" h="112">
                <a:moveTo>
                  <a:pt x="0" y="0"/>
                </a:moveTo>
                <a:cubicBezTo>
                  <a:pt x="16" y="40"/>
                  <a:pt x="32" y="80"/>
                  <a:pt x="48" y="96"/>
                </a:cubicBezTo>
                <a:cubicBezTo>
                  <a:pt x="64" y="112"/>
                  <a:pt x="80" y="104"/>
                  <a:pt x="96" y="96"/>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6098" name="Text Box 18">
            <a:extLst>
              <a:ext uri="{FF2B5EF4-FFF2-40B4-BE49-F238E27FC236}">
                <a16:creationId xmlns:a16="http://schemas.microsoft.com/office/drawing/2014/main" id="{7E53C685-84A7-4FAD-B556-B6C90AA36133}"/>
              </a:ext>
            </a:extLst>
          </p:cNvPr>
          <p:cNvSpPr txBox="1">
            <a:spLocks noChangeArrowheads="1"/>
          </p:cNvSpPr>
          <p:nvPr/>
        </p:nvSpPr>
        <p:spPr bwMode="auto">
          <a:xfrm>
            <a:off x="2700338" y="6453188"/>
            <a:ext cx="47513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endParaRPr lang="sr-Latn-RS" altLang="sr-Latn-RS" sz="1800">
              <a:solidFill>
                <a:srgbClr val="FFFF00"/>
              </a:solidFill>
            </a:endParaRPr>
          </a:p>
        </p:txBody>
      </p:sp>
      <p:sp>
        <p:nvSpPr>
          <p:cNvPr id="46099" name="Text Box 19">
            <a:extLst>
              <a:ext uri="{FF2B5EF4-FFF2-40B4-BE49-F238E27FC236}">
                <a16:creationId xmlns:a16="http://schemas.microsoft.com/office/drawing/2014/main" id="{2DEE1618-4087-4926-B733-D4E70A2F2C65}"/>
              </a:ext>
            </a:extLst>
          </p:cNvPr>
          <p:cNvSpPr txBox="1">
            <a:spLocks noChangeArrowheads="1"/>
          </p:cNvSpPr>
          <p:nvPr/>
        </p:nvSpPr>
        <p:spPr bwMode="auto">
          <a:xfrm>
            <a:off x="107950" y="549275"/>
            <a:ext cx="8928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000" b="1" dirty="0"/>
              <a:t>раздваја </a:t>
            </a:r>
            <a:r>
              <a:rPr lang="sr-Latn-CS" altLang="sr-Latn-RS" sz="2000" b="1" dirty="0">
                <a:solidFill>
                  <a:srgbClr val="66FF33"/>
                </a:solidFill>
              </a:rPr>
              <a:t>gyrus </a:t>
            </a:r>
            <a:r>
              <a:rPr lang="en-US" altLang="sr-Latn-RS" sz="2000" b="1" dirty="0" err="1">
                <a:solidFill>
                  <a:srgbClr val="66FF33"/>
                </a:solidFill>
              </a:rPr>
              <a:t>parahippocampal</a:t>
            </a:r>
            <a:r>
              <a:rPr lang="sr-Latn-CS" altLang="sr-Latn-RS" sz="2000" b="1" dirty="0">
                <a:solidFill>
                  <a:srgbClr val="66FF33"/>
                </a:solidFill>
              </a:rPr>
              <a:t>is</a:t>
            </a:r>
            <a:r>
              <a:rPr lang="en-US" altLang="sr-Latn-RS" sz="2000" b="1" dirty="0"/>
              <a:t> (</a:t>
            </a:r>
            <a:r>
              <a:rPr lang="sr-Cyrl-CS" altLang="sr-Latn-RS" sz="2000" b="1" dirty="0"/>
              <a:t>зелен)</a:t>
            </a:r>
            <a:r>
              <a:rPr lang="en-US" altLang="sr-Latn-RS" sz="2000" b="1" dirty="0"/>
              <a:t> </a:t>
            </a:r>
            <a:r>
              <a:rPr lang="sr-Cyrl-CS" altLang="sr-Latn-RS" sz="2000" b="1" dirty="0"/>
              <a:t>и </a:t>
            </a:r>
            <a:r>
              <a:rPr lang="sr-Latn-CS" altLang="sr-Latn-RS" sz="2000" b="1" dirty="0">
                <a:solidFill>
                  <a:srgbClr val="66FF33"/>
                </a:solidFill>
              </a:rPr>
              <a:t>gyrus </a:t>
            </a:r>
            <a:r>
              <a:rPr lang="en-US" altLang="sr-Latn-RS" sz="2000" b="1" dirty="0">
                <a:solidFill>
                  <a:srgbClr val="66FF33"/>
                </a:solidFill>
              </a:rPr>
              <a:t>lingual</a:t>
            </a:r>
            <a:r>
              <a:rPr lang="sr-Latn-CS" altLang="sr-Latn-RS" sz="2000" b="1" dirty="0">
                <a:solidFill>
                  <a:srgbClr val="66FF33"/>
                </a:solidFill>
              </a:rPr>
              <a:t>is</a:t>
            </a:r>
            <a:r>
              <a:rPr lang="en-US" altLang="sr-Latn-RS" sz="2000" b="1" dirty="0"/>
              <a:t> (</a:t>
            </a:r>
            <a:r>
              <a:rPr lang="sr-Cyrl-CS" altLang="sr-Latn-RS" sz="2000" b="1" dirty="0">
                <a:solidFill>
                  <a:srgbClr val="0070C0"/>
                </a:solidFill>
              </a:rPr>
              <a:t>жут</a:t>
            </a:r>
            <a:r>
              <a:rPr lang="en-US" altLang="sr-Latn-RS" sz="2000" b="1" dirty="0"/>
              <a:t>) </a:t>
            </a:r>
            <a:r>
              <a:rPr lang="sr-Cyrl-CS" altLang="sr-Latn-RS" sz="2000" b="1" dirty="0"/>
              <a:t>од </a:t>
            </a:r>
            <a:r>
              <a:rPr lang="en-US" altLang="sr-Latn-RS" sz="2000" b="1" dirty="0">
                <a:solidFill>
                  <a:srgbClr val="66FF33"/>
                </a:solidFill>
              </a:rPr>
              <a:t>gyrus </a:t>
            </a:r>
            <a:r>
              <a:rPr lang="sr-Latn-CS" altLang="sr-Latn-RS" sz="2000" b="1" dirty="0">
                <a:solidFill>
                  <a:srgbClr val="66FF33"/>
                </a:solidFill>
              </a:rPr>
              <a:t> occipito-temporalis medialis s. fusiformis</a:t>
            </a:r>
            <a:r>
              <a:rPr lang="sr-Latn-CS" altLang="sr-Latn-RS" sz="2000" b="1" dirty="0"/>
              <a:t> </a:t>
            </a:r>
            <a:r>
              <a:rPr lang="en-US" altLang="sr-Latn-RS" sz="2000" b="1" dirty="0"/>
              <a:t>(</a:t>
            </a:r>
            <a:r>
              <a:rPr lang="sr-Cyrl-CS" altLang="sr-Latn-RS" sz="2000" b="1" dirty="0">
                <a:solidFill>
                  <a:srgbClr val="FF66FF"/>
                </a:solidFill>
              </a:rPr>
              <a:t>пинк</a:t>
            </a:r>
            <a:r>
              <a:rPr lang="en-US" altLang="sr-Latn-RS" sz="2000" b="1"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86437"/>
                                        </p:tgtEl>
                                        <p:attrNameLst>
                                          <p:attrName>style.visibility</p:attrName>
                                        </p:attrNameLst>
                                      </p:cBhvr>
                                      <p:to>
                                        <p:strVal val="visible"/>
                                      </p:to>
                                    </p:set>
                                    <p:animEffect transition="in" filter="blinds(horizontal)">
                                      <p:cBhvr>
                                        <p:cTn id="7" dur="500"/>
                                        <p:tgtEl>
                                          <p:spTgt spid="786437"/>
                                        </p:tgtEl>
                                      </p:cBhvr>
                                    </p:animEffect>
                                  </p:childTnLst>
                                </p:cTn>
                              </p:par>
                              <p:par>
                                <p:cTn id="8" presetID="3" presetClass="entr" presetSubtype="10" fill="hold" nodeType="withEffect">
                                  <p:stCondLst>
                                    <p:cond delay="0"/>
                                  </p:stCondLst>
                                  <p:childTnLst>
                                    <p:set>
                                      <p:cBhvr>
                                        <p:cTn id="9" dur="1" fill="hold">
                                          <p:stCondLst>
                                            <p:cond delay="0"/>
                                          </p:stCondLst>
                                        </p:cTn>
                                        <p:tgtEl>
                                          <p:spTgt spid="786438"/>
                                        </p:tgtEl>
                                        <p:attrNameLst>
                                          <p:attrName>style.visibility</p:attrName>
                                        </p:attrNameLst>
                                      </p:cBhvr>
                                      <p:to>
                                        <p:strVal val="visible"/>
                                      </p:to>
                                    </p:set>
                                    <p:animEffect transition="in" filter="blinds(horizontal)">
                                      <p:cBhvr>
                                        <p:cTn id="10" dur="500"/>
                                        <p:tgtEl>
                                          <p:spTgt spid="78643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786443"/>
                                        </p:tgtEl>
                                        <p:attrNameLst>
                                          <p:attrName>style.visibility</p:attrName>
                                        </p:attrNameLst>
                                      </p:cBhvr>
                                      <p:to>
                                        <p:strVal val="visible"/>
                                      </p:to>
                                    </p:set>
                                    <p:animEffect transition="in" filter="blinds(horizontal)">
                                      <p:cBhvr>
                                        <p:cTn id="15" dur="500"/>
                                        <p:tgtEl>
                                          <p:spTgt spid="786443"/>
                                        </p:tgtEl>
                                      </p:cBhvr>
                                    </p:animEffect>
                                  </p:childTnLst>
                                </p:cTn>
                              </p:par>
                              <p:par>
                                <p:cTn id="16" presetID="3" presetClass="entr" presetSubtype="10" fill="hold" nodeType="withEffect">
                                  <p:stCondLst>
                                    <p:cond delay="0"/>
                                  </p:stCondLst>
                                  <p:childTnLst>
                                    <p:set>
                                      <p:cBhvr>
                                        <p:cTn id="17" dur="1" fill="hold">
                                          <p:stCondLst>
                                            <p:cond delay="0"/>
                                          </p:stCondLst>
                                        </p:cTn>
                                        <p:tgtEl>
                                          <p:spTgt spid="786440"/>
                                        </p:tgtEl>
                                        <p:attrNameLst>
                                          <p:attrName>style.visibility</p:attrName>
                                        </p:attrNameLst>
                                      </p:cBhvr>
                                      <p:to>
                                        <p:strVal val="visible"/>
                                      </p:to>
                                    </p:set>
                                    <p:animEffect transition="in" filter="blinds(horizontal)">
                                      <p:cBhvr>
                                        <p:cTn id="18" dur="500"/>
                                        <p:tgtEl>
                                          <p:spTgt spid="78644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786439"/>
                                        </p:tgtEl>
                                        <p:attrNameLst>
                                          <p:attrName>style.visibility</p:attrName>
                                        </p:attrNameLst>
                                      </p:cBhvr>
                                      <p:to>
                                        <p:strVal val="visible"/>
                                      </p:to>
                                    </p:set>
                                    <p:animEffect transition="in" filter="blinds(horizontal)">
                                      <p:cBhvr>
                                        <p:cTn id="23" dur="500"/>
                                        <p:tgtEl>
                                          <p:spTgt spid="786439"/>
                                        </p:tgtEl>
                                      </p:cBhvr>
                                    </p:animEffect>
                                  </p:childTnLst>
                                </p:cTn>
                              </p:par>
                              <p:par>
                                <p:cTn id="24" presetID="3" presetClass="entr" presetSubtype="10" fill="hold" nodeType="withEffect">
                                  <p:stCondLst>
                                    <p:cond delay="0"/>
                                  </p:stCondLst>
                                  <p:childTnLst>
                                    <p:set>
                                      <p:cBhvr>
                                        <p:cTn id="25" dur="1" fill="hold">
                                          <p:stCondLst>
                                            <p:cond delay="0"/>
                                          </p:stCondLst>
                                        </p:cTn>
                                        <p:tgtEl>
                                          <p:spTgt spid="786442"/>
                                        </p:tgtEl>
                                        <p:attrNameLst>
                                          <p:attrName>style.visibility</p:attrName>
                                        </p:attrNameLst>
                                      </p:cBhvr>
                                      <p:to>
                                        <p:strVal val="visible"/>
                                      </p:to>
                                    </p:set>
                                    <p:animEffect transition="in" filter="blinds(horizontal)">
                                      <p:cBhvr>
                                        <p:cTn id="26" dur="500"/>
                                        <p:tgtEl>
                                          <p:spTgt spid="7864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786441"/>
                                        </p:tgtEl>
                                        <p:attrNameLst>
                                          <p:attrName>style.visibility</p:attrName>
                                        </p:attrNameLst>
                                      </p:cBhvr>
                                      <p:to>
                                        <p:strVal val="visible"/>
                                      </p:to>
                                    </p:set>
                                    <p:animEffect transition="in" filter="blinds(horizontal)">
                                      <p:cBhvr>
                                        <p:cTn id="31" dur="500"/>
                                        <p:tgtEl>
                                          <p:spTgt spid="786441"/>
                                        </p:tgtEl>
                                      </p:cBhvr>
                                    </p:animEffect>
                                  </p:childTnLst>
                                </p:cTn>
                              </p:par>
                              <p:par>
                                <p:cTn id="32" presetID="3" presetClass="entr" presetSubtype="10" fill="hold" nodeType="withEffect">
                                  <p:stCondLst>
                                    <p:cond delay="0"/>
                                  </p:stCondLst>
                                  <p:childTnLst>
                                    <p:set>
                                      <p:cBhvr>
                                        <p:cTn id="33" dur="1" fill="hold">
                                          <p:stCondLst>
                                            <p:cond delay="0"/>
                                          </p:stCondLst>
                                        </p:cTn>
                                        <p:tgtEl>
                                          <p:spTgt spid="786444"/>
                                        </p:tgtEl>
                                        <p:attrNameLst>
                                          <p:attrName>style.visibility</p:attrName>
                                        </p:attrNameLst>
                                      </p:cBhvr>
                                      <p:to>
                                        <p:strVal val="visible"/>
                                      </p:to>
                                    </p:set>
                                    <p:animEffect transition="in" filter="blinds(horizontal)">
                                      <p:cBhvr>
                                        <p:cTn id="34" dur="500"/>
                                        <p:tgtEl>
                                          <p:spTgt spid="786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0AAE999-AF35-48F6-8C82-7FCE86077A45}"/>
              </a:ext>
            </a:extLst>
          </p:cNvPr>
          <p:cNvSpPr>
            <a:spLocks noGrp="1" noChangeArrowheads="1"/>
          </p:cNvSpPr>
          <p:nvPr>
            <p:ph type="title"/>
          </p:nvPr>
        </p:nvSpPr>
        <p:spPr>
          <a:xfrm>
            <a:off x="533400" y="228600"/>
            <a:ext cx="8305800" cy="579438"/>
          </a:xfrm>
        </p:spPr>
        <p:txBody>
          <a:bodyPr>
            <a:normAutofit fontScale="90000"/>
          </a:bodyPr>
          <a:lstStyle/>
          <a:p>
            <a:pPr eaLnBrk="1" hangingPunct="1"/>
            <a:r>
              <a:rPr lang="sr-Latn-CS" altLang="sr-Latn-RS"/>
              <a:t>MRI</a:t>
            </a:r>
            <a:endParaRPr lang="en-CA" altLang="sr-Latn-RS"/>
          </a:p>
        </p:txBody>
      </p:sp>
      <p:pic>
        <p:nvPicPr>
          <p:cNvPr id="47107" name="Picture 3">
            <a:extLst>
              <a:ext uri="{FF2B5EF4-FFF2-40B4-BE49-F238E27FC236}">
                <a16:creationId xmlns:a16="http://schemas.microsoft.com/office/drawing/2014/main" id="{0BB913D3-B348-4AC1-AF37-1FC12E7D8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15494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7108" name="Picture 4">
            <a:extLst>
              <a:ext uri="{FF2B5EF4-FFF2-40B4-BE49-F238E27FC236}">
                <a16:creationId xmlns:a16="http://schemas.microsoft.com/office/drawing/2014/main" id="{1BFC62DB-1466-4624-883B-D0BD7DD9D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90600"/>
            <a:ext cx="19431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7109" name="Picture 5">
            <a:extLst>
              <a:ext uri="{FF2B5EF4-FFF2-40B4-BE49-F238E27FC236}">
                <a16:creationId xmlns:a16="http://schemas.microsoft.com/office/drawing/2014/main" id="{7D0B61F2-877B-4940-B1DB-5F7AC1042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98538"/>
            <a:ext cx="190976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7110" name="Picture 6">
            <a:extLst>
              <a:ext uri="{FF2B5EF4-FFF2-40B4-BE49-F238E27FC236}">
                <a16:creationId xmlns:a16="http://schemas.microsoft.com/office/drawing/2014/main" id="{92D8BCF5-D346-49EC-BFAF-4A500B5152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990600"/>
            <a:ext cx="19875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7111" name="Picture 7">
            <a:extLst>
              <a:ext uri="{FF2B5EF4-FFF2-40B4-BE49-F238E27FC236}">
                <a16:creationId xmlns:a16="http://schemas.microsoft.com/office/drawing/2014/main" id="{6E703C13-587D-44F6-8C22-7EE1C849C5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733800"/>
            <a:ext cx="216058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7112" name="Picture 8">
            <a:extLst>
              <a:ext uri="{FF2B5EF4-FFF2-40B4-BE49-F238E27FC236}">
                <a16:creationId xmlns:a16="http://schemas.microsoft.com/office/drawing/2014/main" id="{51012690-9999-4A3D-90ED-EFC56EBD0A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3657600"/>
            <a:ext cx="22145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7113" name="Freeform 9">
            <a:extLst>
              <a:ext uri="{FF2B5EF4-FFF2-40B4-BE49-F238E27FC236}">
                <a16:creationId xmlns:a16="http://schemas.microsoft.com/office/drawing/2014/main" id="{703524A5-D2C3-4B43-8815-52A7B75F0C31}"/>
              </a:ext>
            </a:extLst>
          </p:cNvPr>
          <p:cNvSpPr>
            <a:spLocks/>
          </p:cNvSpPr>
          <p:nvPr/>
        </p:nvSpPr>
        <p:spPr bwMode="auto">
          <a:xfrm>
            <a:off x="4572000" y="2209800"/>
            <a:ext cx="381000" cy="609600"/>
          </a:xfrm>
          <a:custGeom>
            <a:avLst/>
            <a:gdLst>
              <a:gd name="T0" fmla="*/ 0 w 240"/>
              <a:gd name="T1" fmla="*/ 0 h 384"/>
              <a:gd name="T2" fmla="*/ 2147483646 w 240"/>
              <a:gd name="T3" fmla="*/ 2147483646 h 384"/>
              <a:gd name="T4" fmla="*/ 2147483646 w 240"/>
              <a:gd name="T5" fmla="*/ 2147483646 h 384"/>
              <a:gd name="T6" fmla="*/ 2147483646 w 240"/>
              <a:gd name="T7" fmla="*/ 2147483646 h 384"/>
              <a:gd name="T8" fmla="*/ 2147483646 w 240"/>
              <a:gd name="T9" fmla="*/ 2147483646 h 384"/>
              <a:gd name="T10" fmla="*/ 2147483646 w 240"/>
              <a:gd name="T11" fmla="*/ 2147483646 h 384"/>
              <a:gd name="T12" fmla="*/ 0 60000 65536"/>
              <a:gd name="T13" fmla="*/ 0 60000 65536"/>
              <a:gd name="T14" fmla="*/ 0 60000 65536"/>
              <a:gd name="T15" fmla="*/ 0 60000 65536"/>
              <a:gd name="T16" fmla="*/ 0 60000 65536"/>
              <a:gd name="T17" fmla="*/ 0 60000 65536"/>
              <a:gd name="T18" fmla="*/ 0 w 240"/>
              <a:gd name="T19" fmla="*/ 0 h 384"/>
              <a:gd name="T20" fmla="*/ 240 w 240"/>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240" h="384">
                <a:moveTo>
                  <a:pt x="0" y="0"/>
                </a:moveTo>
                <a:cubicBezTo>
                  <a:pt x="36" y="56"/>
                  <a:pt x="72" y="112"/>
                  <a:pt x="96" y="144"/>
                </a:cubicBezTo>
                <a:cubicBezTo>
                  <a:pt x="120" y="176"/>
                  <a:pt x="136" y="168"/>
                  <a:pt x="144" y="192"/>
                </a:cubicBezTo>
                <a:cubicBezTo>
                  <a:pt x="152" y="216"/>
                  <a:pt x="136" y="264"/>
                  <a:pt x="144" y="288"/>
                </a:cubicBezTo>
                <a:cubicBezTo>
                  <a:pt x="152" y="312"/>
                  <a:pt x="176" y="320"/>
                  <a:pt x="192" y="336"/>
                </a:cubicBezTo>
                <a:cubicBezTo>
                  <a:pt x="208" y="352"/>
                  <a:pt x="224" y="368"/>
                  <a:pt x="240" y="384"/>
                </a:cubicBezTo>
              </a:path>
            </a:pathLst>
          </a:custGeom>
          <a:noFill/>
          <a:ln w="25400">
            <a:solidFill>
              <a:schemeClr val="tx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7114" name="Freeform 10">
            <a:extLst>
              <a:ext uri="{FF2B5EF4-FFF2-40B4-BE49-F238E27FC236}">
                <a16:creationId xmlns:a16="http://schemas.microsoft.com/office/drawing/2014/main" id="{DF2925D5-BE8C-405C-B50C-843724EF335B}"/>
              </a:ext>
            </a:extLst>
          </p:cNvPr>
          <p:cNvSpPr>
            <a:spLocks/>
          </p:cNvSpPr>
          <p:nvPr/>
        </p:nvSpPr>
        <p:spPr bwMode="auto">
          <a:xfrm>
            <a:off x="685800" y="2057400"/>
            <a:ext cx="228600" cy="88900"/>
          </a:xfrm>
          <a:custGeom>
            <a:avLst/>
            <a:gdLst>
              <a:gd name="T0" fmla="*/ 2147483646 w 144"/>
              <a:gd name="T1" fmla="*/ 2147483646 h 56"/>
              <a:gd name="T2" fmla="*/ 2147483646 w 144"/>
              <a:gd name="T3" fmla="*/ 2147483646 h 56"/>
              <a:gd name="T4" fmla="*/ 0 w 144"/>
              <a:gd name="T5" fmla="*/ 0 h 56"/>
              <a:gd name="T6" fmla="*/ 0 60000 65536"/>
              <a:gd name="T7" fmla="*/ 0 60000 65536"/>
              <a:gd name="T8" fmla="*/ 0 60000 65536"/>
              <a:gd name="T9" fmla="*/ 0 w 144"/>
              <a:gd name="T10" fmla="*/ 0 h 56"/>
              <a:gd name="T11" fmla="*/ 144 w 144"/>
              <a:gd name="T12" fmla="*/ 56 h 56"/>
            </a:gdLst>
            <a:ahLst/>
            <a:cxnLst>
              <a:cxn ang="T6">
                <a:pos x="T0" y="T1"/>
              </a:cxn>
              <a:cxn ang="T7">
                <a:pos x="T2" y="T3"/>
              </a:cxn>
              <a:cxn ang="T8">
                <a:pos x="T4" y="T5"/>
              </a:cxn>
            </a:cxnLst>
            <a:rect l="T9" t="T10" r="T11" b="T12"/>
            <a:pathLst>
              <a:path w="144" h="56">
                <a:moveTo>
                  <a:pt x="144" y="48"/>
                </a:moveTo>
                <a:cubicBezTo>
                  <a:pt x="108" y="52"/>
                  <a:pt x="72" y="56"/>
                  <a:pt x="48" y="48"/>
                </a:cubicBezTo>
                <a:cubicBezTo>
                  <a:pt x="24" y="40"/>
                  <a:pt x="12" y="20"/>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7115" name="Freeform 11">
            <a:extLst>
              <a:ext uri="{FF2B5EF4-FFF2-40B4-BE49-F238E27FC236}">
                <a16:creationId xmlns:a16="http://schemas.microsoft.com/office/drawing/2014/main" id="{D4CC04BE-2499-4D5A-9471-4131D257FD19}"/>
              </a:ext>
            </a:extLst>
          </p:cNvPr>
          <p:cNvSpPr>
            <a:spLocks/>
          </p:cNvSpPr>
          <p:nvPr/>
        </p:nvSpPr>
        <p:spPr bwMode="auto">
          <a:xfrm>
            <a:off x="2514600" y="1981200"/>
            <a:ext cx="304800" cy="241300"/>
          </a:xfrm>
          <a:custGeom>
            <a:avLst/>
            <a:gdLst>
              <a:gd name="T0" fmla="*/ 2147483646 w 192"/>
              <a:gd name="T1" fmla="*/ 2147483646 h 152"/>
              <a:gd name="T2" fmla="*/ 2147483646 w 192"/>
              <a:gd name="T3" fmla="*/ 2147483646 h 152"/>
              <a:gd name="T4" fmla="*/ 2147483646 w 192"/>
              <a:gd name="T5" fmla="*/ 2147483646 h 152"/>
              <a:gd name="T6" fmla="*/ 2147483646 w 192"/>
              <a:gd name="T7" fmla="*/ 2147483646 h 152"/>
              <a:gd name="T8" fmla="*/ 0 w 192"/>
              <a:gd name="T9" fmla="*/ 0 h 152"/>
              <a:gd name="T10" fmla="*/ 0 60000 65536"/>
              <a:gd name="T11" fmla="*/ 0 60000 65536"/>
              <a:gd name="T12" fmla="*/ 0 60000 65536"/>
              <a:gd name="T13" fmla="*/ 0 60000 65536"/>
              <a:gd name="T14" fmla="*/ 0 60000 65536"/>
              <a:gd name="T15" fmla="*/ 0 w 192"/>
              <a:gd name="T16" fmla="*/ 0 h 152"/>
              <a:gd name="T17" fmla="*/ 192 w 192"/>
              <a:gd name="T18" fmla="*/ 152 h 152"/>
            </a:gdLst>
            <a:ahLst/>
            <a:cxnLst>
              <a:cxn ang="T10">
                <a:pos x="T0" y="T1"/>
              </a:cxn>
              <a:cxn ang="T11">
                <a:pos x="T2" y="T3"/>
              </a:cxn>
              <a:cxn ang="T12">
                <a:pos x="T4" y="T5"/>
              </a:cxn>
              <a:cxn ang="T13">
                <a:pos x="T6" y="T7"/>
              </a:cxn>
              <a:cxn ang="T14">
                <a:pos x="T8" y="T9"/>
              </a:cxn>
            </a:cxnLst>
            <a:rect l="T15" t="T16" r="T17" b="T18"/>
            <a:pathLst>
              <a:path w="192" h="152">
                <a:moveTo>
                  <a:pt x="192" y="144"/>
                </a:moveTo>
                <a:cubicBezTo>
                  <a:pt x="176" y="148"/>
                  <a:pt x="160" y="152"/>
                  <a:pt x="144" y="144"/>
                </a:cubicBezTo>
                <a:cubicBezTo>
                  <a:pt x="128" y="136"/>
                  <a:pt x="112" y="112"/>
                  <a:pt x="96" y="96"/>
                </a:cubicBezTo>
                <a:cubicBezTo>
                  <a:pt x="80" y="80"/>
                  <a:pt x="64" y="64"/>
                  <a:pt x="48" y="48"/>
                </a:cubicBezTo>
                <a:cubicBezTo>
                  <a:pt x="32" y="32"/>
                  <a:pt x="16" y="16"/>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7116" name="Freeform 12">
            <a:extLst>
              <a:ext uri="{FF2B5EF4-FFF2-40B4-BE49-F238E27FC236}">
                <a16:creationId xmlns:a16="http://schemas.microsoft.com/office/drawing/2014/main" id="{CF5829A3-8D4B-4158-86EC-6E1EB3FD6A22}"/>
              </a:ext>
            </a:extLst>
          </p:cNvPr>
          <p:cNvSpPr>
            <a:spLocks/>
          </p:cNvSpPr>
          <p:nvPr/>
        </p:nvSpPr>
        <p:spPr bwMode="auto">
          <a:xfrm>
            <a:off x="4572000" y="2057400"/>
            <a:ext cx="304800" cy="88900"/>
          </a:xfrm>
          <a:custGeom>
            <a:avLst/>
            <a:gdLst>
              <a:gd name="T0" fmla="*/ 2147483646 w 192"/>
              <a:gd name="T1" fmla="*/ 2147483646 h 56"/>
              <a:gd name="T2" fmla="*/ 2147483646 w 192"/>
              <a:gd name="T3" fmla="*/ 2147483646 h 56"/>
              <a:gd name="T4" fmla="*/ 2147483646 w 192"/>
              <a:gd name="T5" fmla="*/ 2147483646 h 56"/>
              <a:gd name="T6" fmla="*/ 0 w 192"/>
              <a:gd name="T7" fmla="*/ 0 h 56"/>
              <a:gd name="T8" fmla="*/ 0 60000 65536"/>
              <a:gd name="T9" fmla="*/ 0 60000 65536"/>
              <a:gd name="T10" fmla="*/ 0 60000 65536"/>
              <a:gd name="T11" fmla="*/ 0 60000 65536"/>
              <a:gd name="T12" fmla="*/ 0 w 192"/>
              <a:gd name="T13" fmla="*/ 0 h 56"/>
              <a:gd name="T14" fmla="*/ 192 w 192"/>
              <a:gd name="T15" fmla="*/ 56 h 56"/>
            </a:gdLst>
            <a:ahLst/>
            <a:cxnLst>
              <a:cxn ang="T8">
                <a:pos x="T0" y="T1"/>
              </a:cxn>
              <a:cxn ang="T9">
                <a:pos x="T2" y="T3"/>
              </a:cxn>
              <a:cxn ang="T10">
                <a:pos x="T4" y="T5"/>
              </a:cxn>
              <a:cxn ang="T11">
                <a:pos x="T6" y="T7"/>
              </a:cxn>
            </a:cxnLst>
            <a:rect l="T12" t="T13" r="T14" b="T15"/>
            <a:pathLst>
              <a:path w="192" h="56">
                <a:moveTo>
                  <a:pt x="192" y="48"/>
                </a:moveTo>
                <a:cubicBezTo>
                  <a:pt x="180" y="48"/>
                  <a:pt x="168" y="48"/>
                  <a:pt x="144" y="48"/>
                </a:cubicBezTo>
                <a:cubicBezTo>
                  <a:pt x="120" y="48"/>
                  <a:pt x="72" y="56"/>
                  <a:pt x="48" y="48"/>
                </a:cubicBezTo>
                <a:cubicBezTo>
                  <a:pt x="24" y="40"/>
                  <a:pt x="12" y="20"/>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7117" name="Freeform 13">
            <a:extLst>
              <a:ext uri="{FF2B5EF4-FFF2-40B4-BE49-F238E27FC236}">
                <a16:creationId xmlns:a16="http://schemas.microsoft.com/office/drawing/2014/main" id="{107BA855-1AC5-4A73-B3D4-52A212CC7F17}"/>
              </a:ext>
            </a:extLst>
          </p:cNvPr>
          <p:cNvSpPr>
            <a:spLocks/>
          </p:cNvSpPr>
          <p:nvPr/>
        </p:nvSpPr>
        <p:spPr bwMode="auto">
          <a:xfrm>
            <a:off x="685800" y="2225675"/>
            <a:ext cx="228600" cy="1588"/>
          </a:xfrm>
          <a:custGeom>
            <a:avLst/>
            <a:gdLst>
              <a:gd name="T0" fmla="*/ 2147483646 w 144"/>
              <a:gd name="T1" fmla="*/ 0 h 1"/>
              <a:gd name="T2" fmla="*/ 0 w 144"/>
              <a:gd name="T3" fmla="*/ 0 h 1"/>
              <a:gd name="T4" fmla="*/ 0 60000 65536"/>
              <a:gd name="T5" fmla="*/ 0 60000 65536"/>
              <a:gd name="T6" fmla="*/ 0 w 144"/>
              <a:gd name="T7" fmla="*/ 0 h 1"/>
              <a:gd name="T8" fmla="*/ 144 w 144"/>
              <a:gd name="T9" fmla="*/ 1 h 1"/>
            </a:gdLst>
            <a:ahLst/>
            <a:cxnLst>
              <a:cxn ang="T4">
                <a:pos x="T0" y="T1"/>
              </a:cxn>
              <a:cxn ang="T5">
                <a:pos x="T2" y="T3"/>
              </a:cxn>
            </a:cxnLst>
            <a:rect l="T6" t="T7" r="T8" b="T9"/>
            <a:pathLst>
              <a:path w="144" h="1">
                <a:moveTo>
                  <a:pt x="144" y="0"/>
                </a:moveTo>
                <a:cubicBezTo>
                  <a:pt x="144" y="0"/>
                  <a:pt x="72" y="0"/>
                  <a:pt x="0" y="0"/>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7118" name="Freeform 14">
            <a:extLst>
              <a:ext uri="{FF2B5EF4-FFF2-40B4-BE49-F238E27FC236}">
                <a16:creationId xmlns:a16="http://schemas.microsoft.com/office/drawing/2014/main" id="{AD74AF28-2DD7-4B48-A752-FE05D26D3A1A}"/>
              </a:ext>
            </a:extLst>
          </p:cNvPr>
          <p:cNvSpPr>
            <a:spLocks/>
          </p:cNvSpPr>
          <p:nvPr/>
        </p:nvSpPr>
        <p:spPr bwMode="auto">
          <a:xfrm>
            <a:off x="2514600" y="2209800"/>
            <a:ext cx="228600" cy="88900"/>
          </a:xfrm>
          <a:custGeom>
            <a:avLst/>
            <a:gdLst>
              <a:gd name="T0" fmla="*/ 2147483646 w 144"/>
              <a:gd name="T1" fmla="*/ 2147483646 h 56"/>
              <a:gd name="T2" fmla="*/ 2147483646 w 144"/>
              <a:gd name="T3" fmla="*/ 2147483646 h 56"/>
              <a:gd name="T4" fmla="*/ 0 w 144"/>
              <a:gd name="T5" fmla="*/ 0 h 56"/>
              <a:gd name="T6" fmla="*/ 0 60000 65536"/>
              <a:gd name="T7" fmla="*/ 0 60000 65536"/>
              <a:gd name="T8" fmla="*/ 0 60000 65536"/>
              <a:gd name="T9" fmla="*/ 0 w 144"/>
              <a:gd name="T10" fmla="*/ 0 h 56"/>
              <a:gd name="T11" fmla="*/ 144 w 144"/>
              <a:gd name="T12" fmla="*/ 56 h 56"/>
            </a:gdLst>
            <a:ahLst/>
            <a:cxnLst>
              <a:cxn ang="T6">
                <a:pos x="T0" y="T1"/>
              </a:cxn>
              <a:cxn ang="T7">
                <a:pos x="T2" y="T3"/>
              </a:cxn>
              <a:cxn ang="T8">
                <a:pos x="T4" y="T5"/>
              </a:cxn>
            </a:cxnLst>
            <a:rect l="T9" t="T10" r="T11" b="T12"/>
            <a:pathLst>
              <a:path w="144" h="56">
                <a:moveTo>
                  <a:pt x="144" y="48"/>
                </a:moveTo>
                <a:cubicBezTo>
                  <a:pt x="108" y="52"/>
                  <a:pt x="72" y="56"/>
                  <a:pt x="48" y="48"/>
                </a:cubicBezTo>
                <a:cubicBezTo>
                  <a:pt x="24" y="40"/>
                  <a:pt x="8" y="8"/>
                  <a:pt x="0" y="0"/>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7119" name="Freeform 15">
            <a:extLst>
              <a:ext uri="{FF2B5EF4-FFF2-40B4-BE49-F238E27FC236}">
                <a16:creationId xmlns:a16="http://schemas.microsoft.com/office/drawing/2014/main" id="{0E034F26-0F85-4E6A-BCAC-768335635AC8}"/>
              </a:ext>
            </a:extLst>
          </p:cNvPr>
          <p:cNvSpPr>
            <a:spLocks/>
          </p:cNvSpPr>
          <p:nvPr/>
        </p:nvSpPr>
        <p:spPr bwMode="auto">
          <a:xfrm>
            <a:off x="4572000" y="2184400"/>
            <a:ext cx="304800" cy="177800"/>
          </a:xfrm>
          <a:custGeom>
            <a:avLst/>
            <a:gdLst>
              <a:gd name="T0" fmla="*/ 0 w 192"/>
              <a:gd name="T1" fmla="*/ 2147483646 h 112"/>
              <a:gd name="T2" fmla="*/ 2147483646 w 192"/>
              <a:gd name="T3" fmla="*/ 2147483646 h 112"/>
              <a:gd name="T4" fmla="*/ 2147483646 w 192"/>
              <a:gd name="T5" fmla="*/ 2147483646 h 112"/>
              <a:gd name="T6" fmla="*/ 2147483646 w 192"/>
              <a:gd name="T7" fmla="*/ 2147483646 h 112"/>
              <a:gd name="T8" fmla="*/ 2147483646 w 192"/>
              <a:gd name="T9" fmla="*/ 2147483646 h 112"/>
              <a:gd name="T10" fmla="*/ 0 60000 65536"/>
              <a:gd name="T11" fmla="*/ 0 60000 65536"/>
              <a:gd name="T12" fmla="*/ 0 60000 65536"/>
              <a:gd name="T13" fmla="*/ 0 60000 65536"/>
              <a:gd name="T14" fmla="*/ 0 60000 65536"/>
              <a:gd name="T15" fmla="*/ 0 w 192"/>
              <a:gd name="T16" fmla="*/ 0 h 112"/>
              <a:gd name="T17" fmla="*/ 192 w 192"/>
              <a:gd name="T18" fmla="*/ 112 h 112"/>
            </a:gdLst>
            <a:ahLst/>
            <a:cxnLst>
              <a:cxn ang="T10">
                <a:pos x="T0" y="T1"/>
              </a:cxn>
              <a:cxn ang="T11">
                <a:pos x="T2" y="T3"/>
              </a:cxn>
              <a:cxn ang="T12">
                <a:pos x="T4" y="T5"/>
              </a:cxn>
              <a:cxn ang="T13">
                <a:pos x="T6" y="T7"/>
              </a:cxn>
              <a:cxn ang="T14">
                <a:pos x="T8" y="T9"/>
              </a:cxn>
            </a:cxnLst>
            <a:rect l="T15" t="T16" r="T17" b="T18"/>
            <a:pathLst>
              <a:path w="192" h="112">
                <a:moveTo>
                  <a:pt x="0" y="16"/>
                </a:moveTo>
                <a:cubicBezTo>
                  <a:pt x="40" y="40"/>
                  <a:pt x="80" y="64"/>
                  <a:pt x="96" y="64"/>
                </a:cubicBezTo>
                <a:cubicBezTo>
                  <a:pt x="112" y="64"/>
                  <a:pt x="88" y="24"/>
                  <a:pt x="96" y="16"/>
                </a:cubicBezTo>
                <a:cubicBezTo>
                  <a:pt x="104" y="8"/>
                  <a:pt x="128" y="0"/>
                  <a:pt x="144" y="16"/>
                </a:cubicBezTo>
                <a:cubicBezTo>
                  <a:pt x="160" y="32"/>
                  <a:pt x="176" y="72"/>
                  <a:pt x="192" y="112"/>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7120" name="Freeform 16">
            <a:extLst>
              <a:ext uri="{FF2B5EF4-FFF2-40B4-BE49-F238E27FC236}">
                <a16:creationId xmlns:a16="http://schemas.microsoft.com/office/drawing/2014/main" id="{40FE41A6-9B7B-43CA-91C8-A57845E59F49}"/>
              </a:ext>
            </a:extLst>
          </p:cNvPr>
          <p:cNvSpPr>
            <a:spLocks/>
          </p:cNvSpPr>
          <p:nvPr/>
        </p:nvSpPr>
        <p:spPr bwMode="auto">
          <a:xfrm>
            <a:off x="7073900" y="2743200"/>
            <a:ext cx="88900" cy="228600"/>
          </a:xfrm>
          <a:custGeom>
            <a:avLst/>
            <a:gdLst>
              <a:gd name="T0" fmla="*/ 2147483646 w 56"/>
              <a:gd name="T1" fmla="*/ 0 h 144"/>
              <a:gd name="T2" fmla="*/ 2147483646 w 56"/>
              <a:gd name="T3" fmla="*/ 2147483646 h 144"/>
              <a:gd name="T4" fmla="*/ 2147483646 w 56"/>
              <a:gd name="T5" fmla="*/ 2147483646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8" y="0"/>
                </a:moveTo>
                <a:cubicBezTo>
                  <a:pt x="4" y="36"/>
                  <a:pt x="0" y="72"/>
                  <a:pt x="8" y="96"/>
                </a:cubicBezTo>
                <a:cubicBezTo>
                  <a:pt x="16" y="120"/>
                  <a:pt x="48" y="136"/>
                  <a:pt x="56" y="144"/>
                </a:cubicBezTo>
              </a:path>
            </a:pathLst>
          </a:custGeom>
          <a:noFill/>
          <a:ln w="25400">
            <a:solidFill>
              <a:schemeClr val="tx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7121" name="Freeform 17">
            <a:extLst>
              <a:ext uri="{FF2B5EF4-FFF2-40B4-BE49-F238E27FC236}">
                <a16:creationId xmlns:a16="http://schemas.microsoft.com/office/drawing/2014/main" id="{981D0B02-72D7-4D77-84CD-C4E02D055721}"/>
              </a:ext>
            </a:extLst>
          </p:cNvPr>
          <p:cNvSpPr>
            <a:spLocks/>
          </p:cNvSpPr>
          <p:nvPr/>
        </p:nvSpPr>
        <p:spPr bwMode="auto">
          <a:xfrm>
            <a:off x="7543800" y="2882900"/>
            <a:ext cx="177800" cy="88900"/>
          </a:xfrm>
          <a:custGeom>
            <a:avLst/>
            <a:gdLst>
              <a:gd name="T0" fmla="*/ 0 w 112"/>
              <a:gd name="T1" fmla="*/ 2147483646 h 56"/>
              <a:gd name="T2" fmla="*/ 2147483646 w 112"/>
              <a:gd name="T3" fmla="*/ 2147483646 h 56"/>
              <a:gd name="T4" fmla="*/ 2147483646 w 112"/>
              <a:gd name="T5" fmla="*/ 2147483646 h 56"/>
              <a:gd name="T6" fmla="*/ 0 60000 65536"/>
              <a:gd name="T7" fmla="*/ 0 60000 65536"/>
              <a:gd name="T8" fmla="*/ 0 60000 65536"/>
              <a:gd name="T9" fmla="*/ 0 w 112"/>
              <a:gd name="T10" fmla="*/ 0 h 56"/>
              <a:gd name="T11" fmla="*/ 112 w 112"/>
              <a:gd name="T12" fmla="*/ 56 h 56"/>
            </a:gdLst>
            <a:ahLst/>
            <a:cxnLst>
              <a:cxn ang="T6">
                <a:pos x="T0" y="T1"/>
              </a:cxn>
              <a:cxn ang="T7">
                <a:pos x="T2" y="T3"/>
              </a:cxn>
              <a:cxn ang="T8">
                <a:pos x="T4" y="T5"/>
              </a:cxn>
            </a:cxnLst>
            <a:rect l="T9" t="T10" r="T11" b="T12"/>
            <a:pathLst>
              <a:path w="112" h="56">
                <a:moveTo>
                  <a:pt x="0" y="8"/>
                </a:moveTo>
                <a:cubicBezTo>
                  <a:pt x="40" y="4"/>
                  <a:pt x="80" y="0"/>
                  <a:pt x="96" y="8"/>
                </a:cubicBezTo>
                <a:cubicBezTo>
                  <a:pt x="112" y="16"/>
                  <a:pt x="104" y="36"/>
                  <a:pt x="96" y="56"/>
                </a:cubicBezTo>
              </a:path>
            </a:pathLst>
          </a:custGeom>
          <a:noFill/>
          <a:ln w="25400">
            <a:solidFill>
              <a:srgbClr val="80008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7122" name="Line 18">
            <a:extLst>
              <a:ext uri="{FF2B5EF4-FFF2-40B4-BE49-F238E27FC236}">
                <a16:creationId xmlns:a16="http://schemas.microsoft.com/office/drawing/2014/main" id="{DA2155C8-D4CD-4A70-932D-0AB0BCCC8B1A}"/>
              </a:ext>
            </a:extLst>
          </p:cNvPr>
          <p:cNvSpPr>
            <a:spLocks noChangeShapeType="1"/>
          </p:cNvSpPr>
          <p:nvPr/>
        </p:nvSpPr>
        <p:spPr bwMode="auto">
          <a:xfrm flipV="1">
            <a:off x="7696200" y="2743200"/>
            <a:ext cx="0" cy="1524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7123" name="Freeform 19">
            <a:extLst>
              <a:ext uri="{FF2B5EF4-FFF2-40B4-BE49-F238E27FC236}">
                <a16:creationId xmlns:a16="http://schemas.microsoft.com/office/drawing/2014/main" id="{2678C2E5-9A26-4825-B5D5-B0D910B8C0BB}"/>
              </a:ext>
            </a:extLst>
          </p:cNvPr>
          <p:cNvSpPr>
            <a:spLocks/>
          </p:cNvSpPr>
          <p:nvPr/>
        </p:nvSpPr>
        <p:spPr bwMode="auto">
          <a:xfrm>
            <a:off x="2590800" y="1905000"/>
            <a:ext cx="228600" cy="88900"/>
          </a:xfrm>
          <a:custGeom>
            <a:avLst/>
            <a:gdLst>
              <a:gd name="T0" fmla="*/ 2147483646 w 144"/>
              <a:gd name="T1" fmla="*/ 2147483646 h 56"/>
              <a:gd name="T2" fmla="*/ 2147483646 w 144"/>
              <a:gd name="T3" fmla="*/ 2147483646 h 56"/>
              <a:gd name="T4" fmla="*/ 0 w 144"/>
              <a:gd name="T5" fmla="*/ 0 h 56"/>
              <a:gd name="T6" fmla="*/ 0 60000 65536"/>
              <a:gd name="T7" fmla="*/ 0 60000 65536"/>
              <a:gd name="T8" fmla="*/ 0 60000 65536"/>
              <a:gd name="T9" fmla="*/ 0 w 144"/>
              <a:gd name="T10" fmla="*/ 0 h 56"/>
              <a:gd name="T11" fmla="*/ 144 w 144"/>
              <a:gd name="T12" fmla="*/ 56 h 56"/>
            </a:gdLst>
            <a:ahLst/>
            <a:cxnLst>
              <a:cxn ang="T6">
                <a:pos x="T0" y="T1"/>
              </a:cxn>
              <a:cxn ang="T7">
                <a:pos x="T2" y="T3"/>
              </a:cxn>
              <a:cxn ang="T8">
                <a:pos x="T4" y="T5"/>
              </a:cxn>
            </a:cxnLst>
            <a:rect l="T9" t="T10" r="T11" b="T12"/>
            <a:pathLst>
              <a:path w="144" h="56">
                <a:moveTo>
                  <a:pt x="144" y="48"/>
                </a:moveTo>
                <a:cubicBezTo>
                  <a:pt x="108" y="52"/>
                  <a:pt x="72" y="56"/>
                  <a:pt x="48" y="48"/>
                </a:cubicBezTo>
                <a:cubicBezTo>
                  <a:pt x="24" y="40"/>
                  <a:pt x="12" y="20"/>
                  <a:pt x="0" y="0"/>
                </a:cubicBezTo>
              </a:path>
            </a:pathLst>
          </a:custGeom>
          <a:noFill/>
          <a:ln w="254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7124" name="Freeform 20">
            <a:extLst>
              <a:ext uri="{FF2B5EF4-FFF2-40B4-BE49-F238E27FC236}">
                <a16:creationId xmlns:a16="http://schemas.microsoft.com/office/drawing/2014/main" id="{2E39993D-2E90-427E-BB06-DD1D277FF7AF}"/>
              </a:ext>
            </a:extLst>
          </p:cNvPr>
          <p:cNvSpPr>
            <a:spLocks/>
          </p:cNvSpPr>
          <p:nvPr/>
        </p:nvSpPr>
        <p:spPr bwMode="auto">
          <a:xfrm>
            <a:off x="1828800" y="4318000"/>
            <a:ext cx="177800" cy="254000"/>
          </a:xfrm>
          <a:custGeom>
            <a:avLst/>
            <a:gdLst>
              <a:gd name="T0" fmla="*/ 0 w 112"/>
              <a:gd name="T1" fmla="*/ 2147483646 h 160"/>
              <a:gd name="T2" fmla="*/ 2147483646 w 112"/>
              <a:gd name="T3" fmla="*/ 2147483646 h 160"/>
              <a:gd name="T4" fmla="*/ 2147483646 w 112"/>
              <a:gd name="T5" fmla="*/ 2147483646 h 160"/>
              <a:gd name="T6" fmla="*/ 2147483646 w 112"/>
              <a:gd name="T7" fmla="*/ 2147483646 h 160"/>
              <a:gd name="T8" fmla="*/ 0 60000 65536"/>
              <a:gd name="T9" fmla="*/ 0 60000 65536"/>
              <a:gd name="T10" fmla="*/ 0 60000 65536"/>
              <a:gd name="T11" fmla="*/ 0 60000 65536"/>
              <a:gd name="T12" fmla="*/ 0 w 112"/>
              <a:gd name="T13" fmla="*/ 0 h 160"/>
              <a:gd name="T14" fmla="*/ 112 w 112"/>
              <a:gd name="T15" fmla="*/ 160 h 160"/>
            </a:gdLst>
            <a:ahLst/>
            <a:cxnLst>
              <a:cxn ang="T8">
                <a:pos x="T0" y="T1"/>
              </a:cxn>
              <a:cxn ang="T9">
                <a:pos x="T2" y="T3"/>
              </a:cxn>
              <a:cxn ang="T10">
                <a:pos x="T4" y="T5"/>
              </a:cxn>
              <a:cxn ang="T11">
                <a:pos x="T6" y="T7"/>
              </a:cxn>
            </a:cxnLst>
            <a:rect l="T12" t="T13" r="T14" b="T15"/>
            <a:pathLst>
              <a:path w="112" h="160">
                <a:moveTo>
                  <a:pt x="0" y="16"/>
                </a:moveTo>
                <a:cubicBezTo>
                  <a:pt x="40" y="8"/>
                  <a:pt x="80" y="0"/>
                  <a:pt x="96" y="16"/>
                </a:cubicBezTo>
                <a:cubicBezTo>
                  <a:pt x="112" y="32"/>
                  <a:pt x="96" y="88"/>
                  <a:pt x="96" y="112"/>
                </a:cubicBezTo>
                <a:cubicBezTo>
                  <a:pt x="96" y="136"/>
                  <a:pt x="96" y="148"/>
                  <a:pt x="96" y="160"/>
                </a:cubicBezTo>
              </a:path>
            </a:pathLst>
          </a:custGeom>
          <a:noFill/>
          <a:ln w="25400">
            <a:solidFill>
              <a:schemeClr val="tx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7125" name="Freeform 21">
            <a:extLst>
              <a:ext uri="{FF2B5EF4-FFF2-40B4-BE49-F238E27FC236}">
                <a16:creationId xmlns:a16="http://schemas.microsoft.com/office/drawing/2014/main" id="{03AFF9DE-3A45-4CBB-B50B-60C205450BE9}"/>
              </a:ext>
            </a:extLst>
          </p:cNvPr>
          <p:cNvSpPr>
            <a:spLocks/>
          </p:cNvSpPr>
          <p:nvPr/>
        </p:nvSpPr>
        <p:spPr bwMode="auto">
          <a:xfrm>
            <a:off x="5562600" y="4940300"/>
            <a:ext cx="457200" cy="254000"/>
          </a:xfrm>
          <a:custGeom>
            <a:avLst/>
            <a:gdLst>
              <a:gd name="T0" fmla="*/ 0 w 288"/>
              <a:gd name="T1" fmla="*/ 2147483646 h 160"/>
              <a:gd name="T2" fmla="*/ 2147483646 w 288"/>
              <a:gd name="T3" fmla="*/ 2147483646 h 160"/>
              <a:gd name="T4" fmla="*/ 2147483646 w 288"/>
              <a:gd name="T5" fmla="*/ 2147483646 h 160"/>
              <a:gd name="T6" fmla="*/ 2147483646 w 288"/>
              <a:gd name="T7" fmla="*/ 2147483646 h 160"/>
              <a:gd name="T8" fmla="*/ 2147483646 w 288"/>
              <a:gd name="T9" fmla="*/ 2147483646 h 160"/>
              <a:gd name="T10" fmla="*/ 2147483646 w 288"/>
              <a:gd name="T11" fmla="*/ 2147483646 h 160"/>
              <a:gd name="T12" fmla="*/ 2147483646 w 288"/>
              <a:gd name="T13" fmla="*/ 2147483646 h 160"/>
              <a:gd name="T14" fmla="*/ 0 60000 65536"/>
              <a:gd name="T15" fmla="*/ 0 60000 65536"/>
              <a:gd name="T16" fmla="*/ 0 60000 65536"/>
              <a:gd name="T17" fmla="*/ 0 60000 65536"/>
              <a:gd name="T18" fmla="*/ 0 60000 65536"/>
              <a:gd name="T19" fmla="*/ 0 60000 65536"/>
              <a:gd name="T20" fmla="*/ 0 60000 65536"/>
              <a:gd name="T21" fmla="*/ 0 w 288"/>
              <a:gd name="T22" fmla="*/ 0 h 160"/>
              <a:gd name="T23" fmla="*/ 288 w 28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60">
                <a:moveTo>
                  <a:pt x="0" y="152"/>
                </a:moveTo>
                <a:cubicBezTo>
                  <a:pt x="40" y="156"/>
                  <a:pt x="80" y="160"/>
                  <a:pt x="96" y="152"/>
                </a:cubicBezTo>
                <a:cubicBezTo>
                  <a:pt x="112" y="144"/>
                  <a:pt x="80" y="112"/>
                  <a:pt x="96" y="104"/>
                </a:cubicBezTo>
                <a:cubicBezTo>
                  <a:pt x="112" y="96"/>
                  <a:pt x="176" y="112"/>
                  <a:pt x="192" y="104"/>
                </a:cubicBezTo>
                <a:cubicBezTo>
                  <a:pt x="208" y="96"/>
                  <a:pt x="192" y="72"/>
                  <a:pt x="192" y="56"/>
                </a:cubicBezTo>
                <a:cubicBezTo>
                  <a:pt x="192" y="40"/>
                  <a:pt x="176" y="16"/>
                  <a:pt x="192" y="8"/>
                </a:cubicBezTo>
                <a:cubicBezTo>
                  <a:pt x="208" y="0"/>
                  <a:pt x="248" y="4"/>
                  <a:pt x="288" y="8"/>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7126" name="Freeform 22">
            <a:extLst>
              <a:ext uri="{FF2B5EF4-FFF2-40B4-BE49-F238E27FC236}">
                <a16:creationId xmlns:a16="http://schemas.microsoft.com/office/drawing/2014/main" id="{640AB54F-E5DE-484F-8F45-A456798CC697}"/>
              </a:ext>
            </a:extLst>
          </p:cNvPr>
          <p:cNvSpPr>
            <a:spLocks/>
          </p:cNvSpPr>
          <p:nvPr/>
        </p:nvSpPr>
        <p:spPr bwMode="auto">
          <a:xfrm>
            <a:off x="6705600" y="4457700"/>
            <a:ext cx="1676400" cy="660400"/>
          </a:xfrm>
          <a:custGeom>
            <a:avLst/>
            <a:gdLst>
              <a:gd name="T0" fmla="*/ 0 w 1056"/>
              <a:gd name="T1" fmla="*/ 2147483646 h 416"/>
              <a:gd name="T2" fmla="*/ 2147483646 w 1056"/>
              <a:gd name="T3" fmla="*/ 2147483646 h 416"/>
              <a:gd name="T4" fmla="*/ 2147483646 w 1056"/>
              <a:gd name="T5" fmla="*/ 2147483646 h 416"/>
              <a:gd name="T6" fmla="*/ 2147483646 w 1056"/>
              <a:gd name="T7" fmla="*/ 2147483646 h 416"/>
              <a:gd name="T8" fmla="*/ 2147483646 w 1056"/>
              <a:gd name="T9" fmla="*/ 2147483646 h 416"/>
              <a:gd name="T10" fmla="*/ 2147483646 w 1056"/>
              <a:gd name="T11" fmla="*/ 2147483646 h 416"/>
              <a:gd name="T12" fmla="*/ 2147483646 w 1056"/>
              <a:gd name="T13" fmla="*/ 2147483646 h 416"/>
              <a:gd name="T14" fmla="*/ 2147483646 w 1056"/>
              <a:gd name="T15" fmla="*/ 2147483646 h 416"/>
              <a:gd name="T16" fmla="*/ 2147483646 w 1056"/>
              <a:gd name="T17" fmla="*/ 2147483646 h 4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6"/>
              <a:gd name="T28" fmla="*/ 0 h 416"/>
              <a:gd name="T29" fmla="*/ 1056 w 1056"/>
              <a:gd name="T30" fmla="*/ 416 h 4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6" h="416">
                <a:moveTo>
                  <a:pt x="0" y="24"/>
                </a:moveTo>
                <a:cubicBezTo>
                  <a:pt x="164" y="16"/>
                  <a:pt x="328" y="8"/>
                  <a:pt x="384" y="24"/>
                </a:cubicBezTo>
                <a:cubicBezTo>
                  <a:pt x="440" y="40"/>
                  <a:pt x="352" y="80"/>
                  <a:pt x="336" y="120"/>
                </a:cubicBezTo>
                <a:cubicBezTo>
                  <a:pt x="320" y="160"/>
                  <a:pt x="256" y="216"/>
                  <a:pt x="288" y="264"/>
                </a:cubicBezTo>
                <a:cubicBezTo>
                  <a:pt x="320" y="312"/>
                  <a:pt x="448" y="400"/>
                  <a:pt x="528" y="408"/>
                </a:cubicBezTo>
                <a:cubicBezTo>
                  <a:pt x="608" y="416"/>
                  <a:pt x="728" y="352"/>
                  <a:pt x="768" y="312"/>
                </a:cubicBezTo>
                <a:cubicBezTo>
                  <a:pt x="808" y="272"/>
                  <a:pt x="784" y="216"/>
                  <a:pt x="768" y="168"/>
                </a:cubicBezTo>
                <a:cubicBezTo>
                  <a:pt x="752" y="120"/>
                  <a:pt x="624" y="48"/>
                  <a:pt x="672" y="24"/>
                </a:cubicBezTo>
                <a:cubicBezTo>
                  <a:pt x="720" y="0"/>
                  <a:pt x="888" y="12"/>
                  <a:pt x="1056" y="2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7127" name="Text Box 23">
            <a:extLst>
              <a:ext uri="{FF2B5EF4-FFF2-40B4-BE49-F238E27FC236}">
                <a16:creationId xmlns:a16="http://schemas.microsoft.com/office/drawing/2014/main" id="{626297A0-EDBD-4FF9-AEFF-C2BDEF883996}"/>
              </a:ext>
            </a:extLst>
          </p:cNvPr>
          <p:cNvSpPr txBox="1">
            <a:spLocks noChangeArrowheads="1"/>
          </p:cNvSpPr>
          <p:nvPr/>
        </p:nvSpPr>
        <p:spPr bwMode="auto">
          <a:xfrm>
            <a:off x="6781800" y="5257800"/>
            <a:ext cx="2325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Bef>
                <a:spcPct val="20000"/>
              </a:spcBef>
              <a:buSzPct val="150000"/>
              <a:buBlip>
                <a:blip r:embed="rId8"/>
              </a:buBlip>
              <a:defRPr sz="3200">
                <a:solidFill>
                  <a:srgbClr val="00FF00"/>
                </a:solidFill>
                <a:latin typeface="Comic Sans MS" panose="030F0702030302020204" pitchFamily="66" charset="0"/>
              </a:defRPr>
            </a:lvl1pPr>
            <a:lvl2pPr marL="742950" indent="-285750">
              <a:spcBef>
                <a:spcPct val="20000"/>
              </a:spcBef>
              <a:buSzPct val="120000"/>
              <a:buBlip>
                <a:blip r:embed="rId9"/>
              </a:buBlip>
              <a:defRPr sz="2800">
                <a:solidFill>
                  <a:srgbClr val="66FFFF"/>
                </a:solidFill>
                <a:latin typeface="Comic Sans MS" panose="030F0702030302020204" pitchFamily="66" charset="0"/>
              </a:defRPr>
            </a:lvl2pPr>
            <a:lvl3pPr marL="1143000" indent="-228600">
              <a:spcBef>
                <a:spcPct val="20000"/>
              </a:spcBef>
              <a:buBlip>
                <a:blip r:embed="rId10"/>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200">
                <a:solidFill>
                  <a:schemeClr val="tx1"/>
                </a:solidFill>
                <a:latin typeface="Arial" panose="020B0604020202020204" pitchFamily="34" charset="0"/>
              </a:rPr>
              <a:t>inverted omega</a:t>
            </a:r>
          </a:p>
          <a:p>
            <a:pPr eaLnBrk="1" hangingPunct="1">
              <a:spcBef>
                <a:spcPct val="0"/>
              </a:spcBef>
              <a:buSzTx/>
              <a:buFontTx/>
              <a:buNone/>
            </a:pPr>
            <a:r>
              <a:rPr lang="en-US" altLang="sr-Latn-RS" sz="1200">
                <a:solidFill>
                  <a:schemeClr val="tx1"/>
                </a:solidFill>
                <a:latin typeface="Arial" panose="020B0604020202020204" pitchFamily="34" charset="0"/>
              </a:rPr>
              <a:t>= hand area of motor cortex</a:t>
            </a:r>
            <a:endParaRPr lang="en-CA" altLang="sr-Latn-RS" sz="1200">
              <a:solidFill>
                <a:schemeClr val="tx1"/>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9301A2A-C9D2-42A9-A278-787DB118EEB6}"/>
              </a:ext>
            </a:extLst>
          </p:cNvPr>
          <p:cNvSpPr>
            <a:spLocks noGrp="1" noChangeArrowheads="1"/>
          </p:cNvSpPr>
          <p:nvPr>
            <p:ph type="title"/>
          </p:nvPr>
        </p:nvSpPr>
        <p:spPr>
          <a:xfrm>
            <a:off x="1042988" y="44450"/>
            <a:ext cx="7427912" cy="1143000"/>
          </a:xfrm>
        </p:spPr>
        <p:txBody>
          <a:bodyPr/>
          <a:lstStyle/>
          <a:p>
            <a:pPr eaLnBrk="1" hangingPunct="1"/>
            <a:r>
              <a:rPr lang="sr-Latn-CS" altLang="sr-Latn-RS"/>
              <a:t>Lobus frontalis</a:t>
            </a:r>
            <a:endParaRPr lang="en-US" altLang="sr-Latn-RS"/>
          </a:p>
        </p:txBody>
      </p:sp>
      <p:pic>
        <p:nvPicPr>
          <p:cNvPr id="48131" name="Picture 5" descr="dorslat1A">
            <a:extLst>
              <a:ext uri="{FF2B5EF4-FFF2-40B4-BE49-F238E27FC236}">
                <a16:creationId xmlns:a16="http://schemas.microsoft.com/office/drawing/2014/main" id="{13891511-7362-4DE3-A092-037F225F5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149725"/>
            <a:ext cx="2922587"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7" descr="midsag1A">
            <a:extLst>
              <a:ext uri="{FF2B5EF4-FFF2-40B4-BE49-F238E27FC236}">
                <a16:creationId xmlns:a16="http://schemas.microsoft.com/office/drawing/2014/main" id="{12DDDCC4-9842-4222-8259-23F15BABE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4221163"/>
            <a:ext cx="3024187"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9" descr="basal2a">
            <a:extLst>
              <a:ext uri="{FF2B5EF4-FFF2-40B4-BE49-F238E27FC236}">
                <a16:creationId xmlns:a16="http://schemas.microsoft.com/office/drawing/2014/main" id="{8421DEA3-28C3-4C3C-885F-3CFE59A90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149725"/>
            <a:ext cx="25812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21">
            <a:extLst>
              <a:ext uri="{FF2B5EF4-FFF2-40B4-BE49-F238E27FC236}">
                <a16:creationId xmlns:a16="http://schemas.microsoft.com/office/drawing/2014/main" id="{BFBDD7BB-1A65-469E-AC52-DA28A0FB480D}"/>
              </a:ext>
            </a:extLst>
          </p:cNvPr>
          <p:cNvSpPr txBox="1">
            <a:spLocks noChangeArrowheads="1"/>
          </p:cNvSpPr>
          <p:nvPr/>
        </p:nvSpPr>
        <p:spPr bwMode="auto">
          <a:xfrm>
            <a:off x="323850" y="3429000"/>
            <a:ext cx="23764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5"/>
              </a:buBlip>
              <a:defRPr sz="3200">
                <a:solidFill>
                  <a:srgbClr val="00FF00"/>
                </a:solidFill>
                <a:latin typeface="Comic Sans MS" panose="030F0702030302020204" pitchFamily="66" charset="0"/>
              </a:defRPr>
            </a:lvl1pPr>
            <a:lvl2pPr marL="742950" indent="-285750">
              <a:spcBef>
                <a:spcPct val="20000"/>
              </a:spcBef>
              <a:buSzPct val="120000"/>
              <a:buBlip>
                <a:blip r:embed="rId6"/>
              </a:buBlip>
              <a:defRPr sz="2800">
                <a:solidFill>
                  <a:srgbClr val="66FFFF"/>
                </a:solidFill>
                <a:latin typeface="Comic Sans MS" panose="030F0702030302020204" pitchFamily="66" charset="0"/>
              </a:defRPr>
            </a:lvl2pPr>
            <a:lvl3pPr marL="1143000" indent="-228600">
              <a:spcBef>
                <a:spcPct val="20000"/>
              </a:spcBef>
              <a:buBlip>
                <a:blip r:embed="rId7"/>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2400" b="1"/>
              <a:t>спољашња страна</a:t>
            </a:r>
            <a:endParaRPr lang="en-US" altLang="sr-Latn-RS" sz="2400" b="1"/>
          </a:p>
        </p:txBody>
      </p:sp>
      <p:sp>
        <p:nvSpPr>
          <p:cNvPr id="48135" name="Text Box 22">
            <a:extLst>
              <a:ext uri="{FF2B5EF4-FFF2-40B4-BE49-F238E27FC236}">
                <a16:creationId xmlns:a16="http://schemas.microsoft.com/office/drawing/2014/main" id="{F61E5747-7741-461D-AEDD-846E0B20A8A7}"/>
              </a:ext>
            </a:extLst>
          </p:cNvPr>
          <p:cNvSpPr txBox="1">
            <a:spLocks noChangeArrowheads="1"/>
          </p:cNvSpPr>
          <p:nvPr/>
        </p:nvSpPr>
        <p:spPr bwMode="auto">
          <a:xfrm>
            <a:off x="3563938" y="3500438"/>
            <a:ext cx="21605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5"/>
              </a:buBlip>
              <a:defRPr sz="3200">
                <a:solidFill>
                  <a:srgbClr val="00FF00"/>
                </a:solidFill>
                <a:latin typeface="Comic Sans MS" panose="030F0702030302020204" pitchFamily="66" charset="0"/>
              </a:defRPr>
            </a:lvl1pPr>
            <a:lvl2pPr marL="742950" indent="-285750">
              <a:spcBef>
                <a:spcPct val="20000"/>
              </a:spcBef>
              <a:buSzPct val="120000"/>
              <a:buBlip>
                <a:blip r:embed="rId6"/>
              </a:buBlip>
              <a:defRPr sz="2800">
                <a:solidFill>
                  <a:srgbClr val="66FFFF"/>
                </a:solidFill>
                <a:latin typeface="Comic Sans MS" panose="030F0702030302020204" pitchFamily="66" charset="0"/>
              </a:defRPr>
            </a:lvl2pPr>
            <a:lvl3pPr marL="1143000" indent="-228600">
              <a:spcBef>
                <a:spcPct val="20000"/>
              </a:spcBef>
              <a:buBlip>
                <a:blip r:embed="rId7"/>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a:t>унутрашња страна</a:t>
            </a:r>
            <a:endParaRPr lang="en-US" altLang="sr-Latn-RS" sz="2400" b="1"/>
          </a:p>
        </p:txBody>
      </p:sp>
      <p:sp>
        <p:nvSpPr>
          <p:cNvPr id="48136" name="Text Box 23">
            <a:extLst>
              <a:ext uri="{FF2B5EF4-FFF2-40B4-BE49-F238E27FC236}">
                <a16:creationId xmlns:a16="http://schemas.microsoft.com/office/drawing/2014/main" id="{47424753-F78C-443F-940F-9553CDA114A3}"/>
              </a:ext>
            </a:extLst>
          </p:cNvPr>
          <p:cNvSpPr txBox="1">
            <a:spLocks noChangeArrowheads="1"/>
          </p:cNvSpPr>
          <p:nvPr/>
        </p:nvSpPr>
        <p:spPr bwMode="auto">
          <a:xfrm>
            <a:off x="6877050" y="3429000"/>
            <a:ext cx="2016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5"/>
              </a:buBlip>
              <a:defRPr sz="3200">
                <a:solidFill>
                  <a:srgbClr val="00FF00"/>
                </a:solidFill>
                <a:latin typeface="Comic Sans MS" panose="030F0702030302020204" pitchFamily="66" charset="0"/>
              </a:defRPr>
            </a:lvl1pPr>
            <a:lvl2pPr marL="742950" indent="-285750">
              <a:spcBef>
                <a:spcPct val="20000"/>
              </a:spcBef>
              <a:buSzPct val="120000"/>
              <a:buBlip>
                <a:blip r:embed="rId6"/>
              </a:buBlip>
              <a:defRPr sz="2800">
                <a:solidFill>
                  <a:srgbClr val="66FFFF"/>
                </a:solidFill>
                <a:latin typeface="Comic Sans MS" panose="030F0702030302020204" pitchFamily="66" charset="0"/>
              </a:defRPr>
            </a:lvl2pPr>
            <a:lvl3pPr marL="1143000" indent="-228600">
              <a:spcBef>
                <a:spcPct val="20000"/>
              </a:spcBef>
              <a:buBlip>
                <a:blip r:embed="rId7"/>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a:t>доња страна</a:t>
            </a:r>
            <a:endParaRPr lang="en-US" altLang="sr-Latn-RS" sz="2400" b="1"/>
          </a:p>
        </p:txBody>
      </p:sp>
      <p:sp>
        <p:nvSpPr>
          <p:cNvPr id="48137" name="Rectangle 26">
            <a:extLst>
              <a:ext uri="{FF2B5EF4-FFF2-40B4-BE49-F238E27FC236}">
                <a16:creationId xmlns:a16="http://schemas.microsoft.com/office/drawing/2014/main" id="{0106FB4D-B53C-406D-88FE-E325004072BB}"/>
              </a:ext>
            </a:extLst>
          </p:cNvPr>
          <p:cNvSpPr>
            <a:spLocks noGrp="1" noChangeArrowheads="1"/>
          </p:cNvSpPr>
          <p:nvPr>
            <p:ph type="body" sz="half" idx="1"/>
          </p:nvPr>
        </p:nvSpPr>
        <p:spPr>
          <a:xfrm>
            <a:off x="468313" y="908050"/>
            <a:ext cx="7920037" cy="2376488"/>
          </a:xfrm>
          <a:noFill/>
        </p:spPr>
        <p:txBody>
          <a:bodyPr/>
          <a:lstStyle/>
          <a:p>
            <a:pPr eaLnBrk="1" hangingPunct="1"/>
            <a:r>
              <a:rPr lang="sr-Cyrl-CS" altLang="sr-Latn-RS" sz="2400"/>
              <a:t> највећи од свих  режњева</a:t>
            </a:r>
            <a:endParaRPr lang="en-US" altLang="sr-Latn-RS" sz="2400"/>
          </a:p>
          <a:p>
            <a:pPr lvl="1" eaLnBrk="1" hangingPunct="1"/>
            <a:r>
              <a:rPr lang="en-US" altLang="sr-Latn-RS" sz="2000"/>
              <a:t>~1/3 / hemisphere</a:t>
            </a:r>
          </a:p>
          <a:p>
            <a:pPr eaLnBrk="1" hangingPunct="1"/>
            <a:r>
              <a:rPr lang="sr-Latn-CS" altLang="sr-Latn-RS" sz="2400"/>
              <a:t> </a:t>
            </a:r>
            <a:r>
              <a:rPr lang="sr-Cyrl-CS" altLang="sr-Latn-RS" sz="2400"/>
              <a:t> чеони режањ има </a:t>
            </a:r>
            <a:r>
              <a:rPr lang="en-US" altLang="sr-Latn-RS" sz="2400"/>
              <a:t>3 </a:t>
            </a:r>
            <a:r>
              <a:rPr lang="sr-Cyrl-CS" altLang="sr-Latn-RS" sz="2400"/>
              <a:t>стране</a:t>
            </a:r>
            <a:endParaRPr lang="en-US" altLang="sr-Latn-RS" sz="2400"/>
          </a:p>
          <a:p>
            <a:pPr lvl="1" eaLnBrk="1" hangingPunct="1"/>
            <a:r>
              <a:rPr lang="sr-Cyrl-CS" altLang="sr-Latn-RS" sz="2000"/>
              <a:t>спољашњу </a:t>
            </a:r>
            <a:endParaRPr lang="en-US" altLang="sr-Latn-RS" sz="2000"/>
          </a:p>
          <a:p>
            <a:pPr lvl="1" eaLnBrk="1" hangingPunct="1"/>
            <a:r>
              <a:rPr lang="sr-Cyrl-CS" altLang="sr-Latn-RS" sz="2000"/>
              <a:t>медијалну и </a:t>
            </a:r>
            <a:endParaRPr lang="en-US" altLang="sr-Latn-RS" sz="2000"/>
          </a:p>
          <a:p>
            <a:pPr lvl="1" eaLnBrk="1" hangingPunct="1"/>
            <a:r>
              <a:rPr lang="sr-Cyrl-CS" altLang="sr-Latn-RS" sz="2000"/>
              <a:t>доњу</a:t>
            </a:r>
            <a:endParaRPr lang="en-US" altLang="sr-Latn-RS" sz="2000"/>
          </a:p>
          <a:p>
            <a:pPr eaLnBrk="1" hangingPunct="1">
              <a:buFontTx/>
              <a:buNone/>
            </a:pPr>
            <a:endParaRPr lang="en-US" altLang="sr-Latn-R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0">
            <a:extLst>
              <a:ext uri="{FF2B5EF4-FFF2-40B4-BE49-F238E27FC236}">
                <a16:creationId xmlns:a16="http://schemas.microsoft.com/office/drawing/2014/main" id="{7DFB2049-C9D8-4A56-8ADD-6561321AF74E}"/>
              </a:ext>
            </a:extLst>
          </p:cNvPr>
          <p:cNvSpPr>
            <a:spLocks noGrp="1" noChangeArrowheads="1"/>
          </p:cNvSpPr>
          <p:nvPr>
            <p:ph type="title"/>
          </p:nvPr>
        </p:nvSpPr>
        <p:spPr>
          <a:xfrm>
            <a:off x="457200" y="115888"/>
            <a:ext cx="8291513" cy="1009650"/>
          </a:xfrm>
        </p:spPr>
        <p:txBody>
          <a:bodyPr/>
          <a:lstStyle/>
          <a:p>
            <a:pPr eaLnBrk="1" hangingPunct="1"/>
            <a:r>
              <a:rPr lang="sr-Latn-CS" altLang="sr-Latn-RS" sz="3200"/>
              <a:t>Lobus frontalis</a:t>
            </a:r>
            <a:br>
              <a:rPr lang="sr-Latn-CS" altLang="sr-Latn-RS" sz="2400"/>
            </a:br>
            <a:r>
              <a:rPr lang="sr-Latn-CS" altLang="sr-Latn-RS" sz="2000"/>
              <a:t>спољашња страна       унутрашња страна</a:t>
            </a:r>
            <a:endParaRPr lang="en-US" altLang="sr-Latn-RS" sz="2000"/>
          </a:p>
        </p:txBody>
      </p:sp>
      <p:pic>
        <p:nvPicPr>
          <p:cNvPr id="49155" name="Picture 4" descr="http://www.columbia.edu/cu/psychology/courses/1010/mangels/neuro/anatomy/frontal.gif">
            <a:extLst>
              <a:ext uri="{FF2B5EF4-FFF2-40B4-BE49-F238E27FC236}">
                <a16:creationId xmlns:a16="http://schemas.microsoft.com/office/drawing/2014/main" id="{5A63B66D-7B1E-4157-8B38-E1026DC8A95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530725" y="2060575"/>
            <a:ext cx="4613275"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6">
            <a:extLst>
              <a:ext uri="{FF2B5EF4-FFF2-40B4-BE49-F238E27FC236}">
                <a16:creationId xmlns:a16="http://schemas.microsoft.com/office/drawing/2014/main" id="{36635ED8-9416-4BDB-8B08-68ED86D98AD4}"/>
              </a:ext>
            </a:extLst>
          </p:cNvPr>
          <p:cNvSpPr>
            <a:spLocks noChangeArrowheads="1"/>
          </p:cNvSpPr>
          <p:nvPr/>
        </p:nvSpPr>
        <p:spPr bwMode="auto">
          <a:xfrm>
            <a:off x="0" y="0"/>
            <a:ext cx="42275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49157" name="Rectangle 8">
            <a:extLst>
              <a:ext uri="{FF2B5EF4-FFF2-40B4-BE49-F238E27FC236}">
                <a16:creationId xmlns:a16="http://schemas.microsoft.com/office/drawing/2014/main" id="{0190B68B-9F31-4379-A11A-7DCF7F4194C2}"/>
              </a:ext>
            </a:extLst>
          </p:cNvPr>
          <p:cNvSpPr>
            <a:spLocks noChangeArrowheads="1"/>
          </p:cNvSpPr>
          <p:nvPr/>
        </p:nvSpPr>
        <p:spPr bwMode="auto">
          <a:xfrm>
            <a:off x="0" y="0"/>
            <a:ext cx="491648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pic>
        <p:nvPicPr>
          <p:cNvPr id="49158" name="Picture 24" descr="http://www.columbia.edu/cu/psychology/courses/1010/mangels/neuro/anatomy/lateralfrontal.gif">
            <a:extLst>
              <a:ext uri="{FF2B5EF4-FFF2-40B4-BE49-F238E27FC236}">
                <a16:creationId xmlns:a16="http://schemas.microsoft.com/office/drawing/2014/main" id="{300A195A-131D-4F8A-9B77-7A00AC06E81B}"/>
              </a:ext>
            </a:extLst>
          </p:cNvPr>
          <p:cNvPicPr>
            <a:picLocks noChangeAspect="1" noChangeArrowheads="1"/>
          </p:cNvPicPr>
          <p:nvPr>
            <p:ph type="body" sz="half" idx="1"/>
          </p:nvPr>
        </p:nvPicPr>
        <p:blipFill>
          <a:blip r:embed="rId7" r:link="rId8">
            <a:extLst>
              <a:ext uri="{28A0092B-C50C-407E-A947-70E740481C1C}">
                <a14:useLocalDpi xmlns:a14="http://schemas.microsoft.com/office/drawing/2010/main" val="0"/>
              </a:ext>
            </a:extLst>
          </a:blip>
          <a:srcRect/>
          <a:stretch>
            <a:fillRect/>
          </a:stretch>
        </p:blipFill>
        <p:spPr>
          <a:xfrm>
            <a:off x="0" y="2060575"/>
            <a:ext cx="4356100" cy="3333750"/>
          </a:xfrm>
          <a:noFill/>
        </p:spPr>
      </p:pic>
      <p:sp>
        <p:nvSpPr>
          <p:cNvPr id="49159" name="Line 25">
            <a:extLst>
              <a:ext uri="{FF2B5EF4-FFF2-40B4-BE49-F238E27FC236}">
                <a16:creationId xmlns:a16="http://schemas.microsoft.com/office/drawing/2014/main" id="{118A239A-4C96-488C-B99B-0BC3F6F4F89E}"/>
              </a:ext>
            </a:extLst>
          </p:cNvPr>
          <p:cNvSpPr>
            <a:spLocks noChangeShapeType="1"/>
          </p:cNvSpPr>
          <p:nvPr/>
        </p:nvSpPr>
        <p:spPr bwMode="auto">
          <a:xfrm>
            <a:off x="4932363" y="1196975"/>
            <a:ext cx="1295400" cy="12954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0" name="Line 27">
            <a:extLst>
              <a:ext uri="{FF2B5EF4-FFF2-40B4-BE49-F238E27FC236}">
                <a16:creationId xmlns:a16="http://schemas.microsoft.com/office/drawing/2014/main" id="{9B5C7CF4-D51A-4BB2-8D5E-A5CC019D3291}"/>
              </a:ext>
            </a:extLst>
          </p:cNvPr>
          <p:cNvSpPr>
            <a:spLocks noChangeShapeType="1"/>
          </p:cNvSpPr>
          <p:nvPr/>
        </p:nvSpPr>
        <p:spPr bwMode="auto">
          <a:xfrm flipH="1">
            <a:off x="1403350" y="1125538"/>
            <a:ext cx="1008063" cy="1366837"/>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F35BC57-7F89-474C-A756-A84E2E7CF5EB}"/>
              </a:ext>
            </a:extLst>
          </p:cNvPr>
          <p:cNvSpPr>
            <a:spLocks noGrp="1" noChangeArrowheads="1"/>
          </p:cNvSpPr>
          <p:nvPr>
            <p:ph type="title"/>
          </p:nvPr>
        </p:nvSpPr>
        <p:spPr>
          <a:xfrm>
            <a:off x="457200" y="0"/>
            <a:ext cx="8147050" cy="908050"/>
          </a:xfrm>
        </p:spPr>
        <p:txBody>
          <a:bodyPr/>
          <a:lstStyle/>
          <a:p>
            <a:pPr eaLnBrk="1" hangingPunct="1"/>
            <a:r>
              <a:rPr lang="sr-Latn-CS" altLang="sr-Latn-RS" sz="3200"/>
              <a:t>Lobus frontalis</a:t>
            </a:r>
            <a:r>
              <a:rPr lang="sr-Latn-CS" altLang="sr-Latn-RS" sz="2800"/>
              <a:t> </a:t>
            </a:r>
            <a:br>
              <a:rPr lang="sr-Cyrl-CS" altLang="sr-Latn-RS" sz="2800"/>
            </a:br>
            <a:r>
              <a:rPr lang="sr-Latn-CS" altLang="sr-Latn-RS" sz="1800"/>
              <a:t>спољашња страна</a:t>
            </a:r>
            <a:endParaRPr lang="en-CA" altLang="sr-Latn-RS" sz="1800"/>
          </a:p>
        </p:txBody>
      </p:sp>
      <p:sp>
        <p:nvSpPr>
          <p:cNvPr id="503828" name="Rectangle 20">
            <a:extLst>
              <a:ext uri="{FF2B5EF4-FFF2-40B4-BE49-F238E27FC236}">
                <a16:creationId xmlns:a16="http://schemas.microsoft.com/office/drawing/2014/main" id="{2D9B2EEB-FA92-4DB7-ACC0-D3C113233EBE}"/>
              </a:ext>
            </a:extLst>
          </p:cNvPr>
          <p:cNvSpPr>
            <a:spLocks noGrp="1" noChangeArrowheads="1"/>
          </p:cNvSpPr>
          <p:nvPr>
            <p:ph type="body" sz="half" idx="1"/>
          </p:nvPr>
        </p:nvSpPr>
        <p:spPr>
          <a:xfrm>
            <a:off x="0" y="1196975"/>
            <a:ext cx="4038600" cy="1252538"/>
          </a:xfrm>
        </p:spPr>
        <p:txBody>
          <a:bodyPr/>
          <a:lstStyle/>
          <a:p>
            <a:pPr eaLnBrk="1" hangingPunct="1">
              <a:lnSpc>
                <a:spcPct val="80000"/>
              </a:lnSpc>
            </a:pPr>
            <a:r>
              <a:rPr lang="sr-Latn-CS" altLang="sr-Latn-RS" sz="2400"/>
              <a:t>sulcus precentralis</a:t>
            </a:r>
          </a:p>
          <a:p>
            <a:pPr eaLnBrk="1" hangingPunct="1">
              <a:lnSpc>
                <a:spcPct val="80000"/>
              </a:lnSpc>
            </a:pPr>
            <a:r>
              <a:rPr lang="sr-Latn-CS" altLang="sr-Latn-RS" sz="2400">
                <a:solidFill>
                  <a:srgbClr val="FF3300"/>
                </a:solidFill>
              </a:rPr>
              <a:t>sulcus frontalis superior</a:t>
            </a:r>
          </a:p>
          <a:p>
            <a:pPr eaLnBrk="1" hangingPunct="1">
              <a:lnSpc>
                <a:spcPct val="80000"/>
              </a:lnSpc>
            </a:pPr>
            <a:r>
              <a:rPr lang="sr-Latn-CS" altLang="sr-Latn-RS" sz="2400">
                <a:solidFill>
                  <a:srgbClr val="66FFFF"/>
                </a:solidFill>
              </a:rPr>
              <a:t>sulcus frontalis inferior</a:t>
            </a:r>
            <a:endParaRPr lang="en-US" altLang="sr-Latn-RS" sz="2400">
              <a:solidFill>
                <a:srgbClr val="66FFFF"/>
              </a:solidFill>
            </a:endParaRPr>
          </a:p>
          <a:p>
            <a:pPr eaLnBrk="1" hangingPunct="1">
              <a:lnSpc>
                <a:spcPct val="80000"/>
              </a:lnSpc>
            </a:pPr>
            <a:endParaRPr lang="en-US" altLang="sr-Latn-RS" sz="2400"/>
          </a:p>
        </p:txBody>
      </p:sp>
      <p:sp>
        <p:nvSpPr>
          <p:cNvPr id="503829" name="Rectangle 21">
            <a:extLst>
              <a:ext uri="{FF2B5EF4-FFF2-40B4-BE49-F238E27FC236}">
                <a16:creationId xmlns:a16="http://schemas.microsoft.com/office/drawing/2014/main" id="{0ECC954B-49D3-4591-85E1-F83F4CD5C836}"/>
              </a:ext>
            </a:extLst>
          </p:cNvPr>
          <p:cNvSpPr>
            <a:spLocks noGrp="1" noChangeArrowheads="1"/>
          </p:cNvSpPr>
          <p:nvPr>
            <p:ph type="body" sz="half" idx="2"/>
          </p:nvPr>
        </p:nvSpPr>
        <p:spPr>
          <a:xfrm>
            <a:off x="4859338" y="2781300"/>
            <a:ext cx="4033837" cy="4176713"/>
          </a:xfrm>
          <a:solidFill>
            <a:srgbClr val="002060"/>
          </a:solidFill>
        </p:spPr>
        <p:txBody>
          <a:bodyPr/>
          <a:lstStyle/>
          <a:p>
            <a:pPr eaLnBrk="1" hangingPunct="1">
              <a:lnSpc>
                <a:spcPct val="80000"/>
              </a:lnSpc>
            </a:pPr>
            <a:r>
              <a:rPr lang="sr-Latn-CS" altLang="sr-Latn-RS" sz="3200" dirty="0">
                <a:solidFill>
                  <a:srgbClr val="66FFFF"/>
                </a:solidFill>
              </a:rPr>
              <a:t>gyrus precentralis</a:t>
            </a:r>
          </a:p>
          <a:p>
            <a:pPr eaLnBrk="1" hangingPunct="1">
              <a:lnSpc>
                <a:spcPct val="80000"/>
              </a:lnSpc>
            </a:pPr>
            <a:r>
              <a:rPr lang="sr-Latn-CS" altLang="sr-Latn-RS" sz="3200" dirty="0">
                <a:solidFill>
                  <a:srgbClr val="CC9900"/>
                </a:solidFill>
              </a:rPr>
              <a:t>gyrus frontalis superior</a:t>
            </a:r>
          </a:p>
          <a:p>
            <a:pPr eaLnBrk="1" hangingPunct="1">
              <a:lnSpc>
                <a:spcPct val="80000"/>
              </a:lnSpc>
            </a:pPr>
            <a:r>
              <a:rPr lang="sr-Latn-CS" altLang="sr-Latn-RS" sz="3200" dirty="0">
                <a:solidFill>
                  <a:srgbClr val="FF99CC"/>
                </a:solidFill>
              </a:rPr>
              <a:t>gyrus frontalis medius</a:t>
            </a:r>
          </a:p>
          <a:p>
            <a:pPr eaLnBrk="1" hangingPunct="1">
              <a:lnSpc>
                <a:spcPct val="80000"/>
              </a:lnSpc>
            </a:pPr>
            <a:r>
              <a:rPr lang="sr-Latn-CS" altLang="sr-Latn-RS" sz="3200" dirty="0">
                <a:solidFill>
                  <a:srgbClr val="FFFF00"/>
                </a:solidFill>
              </a:rPr>
              <a:t>gyrus frontalis </a:t>
            </a:r>
            <a:r>
              <a:rPr lang="sr-Cyrl-CS" altLang="sr-Latn-RS" sz="3200" dirty="0">
                <a:solidFill>
                  <a:srgbClr val="FFFF00"/>
                </a:solidFill>
              </a:rPr>
              <a:t> </a:t>
            </a:r>
            <a:r>
              <a:rPr lang="sr-Latn-CS" altLang="sr-Latn-RS" sz="3200" dirty="0">
                <a:solidFill>
                  <a:srgbClr val="FFFF00"/>
                </a:solidFill>
              </a:rPr>
              <a:t>inferior</a:t>
            </a:r>
          </a:p>
          <a:p>
            <a:pPr eaLnBrk="1" hangingPunct="1">
              <a:lnSpc>
                <a:spcPct val="80000"/>
              </a:lnSpc>
            </a:pPr>
            <a:endParaRPr lang="sr-Latn-CS" altLang="sr-Latn-RS" sz="3200" dirty="0">
              <a:solidFill>
                <a:srgbClr val="FFFF00"/>
              </a:solidFill>
            </a:endParaRPr>
          </a:p>
          <a:p>
            <a:pPr eaLnBrk="1" hangingPunct="1">
              <a:lnSpc>
                <a:spcPct val="80000"/>
              </a:lnSpc>
            </a:pPr>
            <a:endParaRPr lang="en-US" altLang="sr-Latn-RS" sz="3200" dirty="0"/>
          </a:p>
        </p:txBody>
      </p:sp>
      <p:pic>
        <p:nvPicPr>
          <p:cNvPr id="50181" name="Picture 3" descr="duvernoy_frontal">
            <a:extLst>
              <a:ext uri="{FF2B5EF4-FFF2-40B4-BE49-F238E27FC236}">
                <a16:creationId xmlns:a16="http://schemas.microsoft.com/office/drawing/2014/main" id="{B90803C6-26D9-4C41-A5B3-96B3818FE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95600"/>
            <a:ext cx="4011613"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2" name="Freeform 4">
            <a:extLst>
              <a:ext uri="{FF2B5EF4-FFF2-40B4-BE49-F238E27FC236}">
                <a16:creationId xmlns:a16="http://schemas.microsoft.com/office/drawing/2014/main" id="{FDBE57D2-F4E8-4364-81C3-5E35165AE544}"/>
              </a:ext>
            </a:extLst>
          </p:cNvPr>
          <p:cNvSpPr>
            <a:spLocks/>
          </p:cNvSpPr>
          <p:nvPr/>
        </p:nvSpPr>
        <p:spPr bwMode="auto">
          <a:xfrm>
            <a:off x="1511300" y="3200400"/>
            <a:ext cx="393700" cy="990600"/>
          </a:xfrm>
          <a:custGeom>
            <a:avLst/>
            <a:gdLst>
              <a:gd name="T0" fmla="*/ 2147483646 w 248"/>
              <a:gd name="T1" fmla="*/ 0 h 624"/>
              <a:gd name="T2" fmla="*/ 2147483646 w 248"/>
              <a:gd name="T3" fmla="*/ 2147483646 h 624"/>
              <a:gd name="T4" fmla="*/ 2147483646 w 248"/>
              <a:gd name="T5" fmla="*/ 2147483646 h 624"/>
              <a:gd name="T6" fmla="*/ 2147483646 w 248"/>
              <a:gd name="T7" fmla="*/ 2147483646 h 624"/>
              <a:gd name="T8" fmla="*/ 2147483646 w 248"/>
              <a:gd name="T9" fmla="*/ 2147483646 h 624"/>
              <a:gd name="T10" fmla="*/ 2147483646 w 248"/>
              <a:gd name="T11" fmla="*/ 2147483646 h 624"/>
              <a:gd name="T12" fmla="*/ 2147483646 w 248"/>
              <a:gd name="T13" fmla="*/ 2147483646 h 624"/>
              <a:gd name="T14" fmla="*/ 0 60000 65536"/>
              <a:gd name="T15" fmla="*/ 0 60000 65536"/>
              <a:gd name="T16" fmla="*/ 0 60000 65536"/>
              <a:gd name="T17" fmla="*/ 0 60000 65536"/>
              <a:gd name="T18" fmla="*/ 0 60000 65536"/>
              <a:gd name="T19" fmla="*/ 0 60000 65536"/>
              <a:gd name="T20" fmla="*/ 0 60000 65536"/>
              <a:gd name="T21" fmla="*/ 0 w 248"/>
              <a:gd name="T22" fmla="*/ 0 h 624"/>
              <a:gd name="T23" fmla="*/ 248 w 248"/>
              <a:gd name="T24" fmla="*/ 624 h 6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8" h="624">
                <a:moveTo>
                  <a:pt x="200" y="0"/>
                </a:moveTo>
                <a:cubicBezTo>
                  <a:pt x="144" y="8"/>
                  <a:pt x="88" y="16"/>
                  <a:pt x="56" y="48"/>
                </a:cubicBezTo>
                <a:cubicBezTo>
                  <a:pt x="24" y="80"/>
                  <a:pt x="0" y="160"/>
                  <a:pt x="8" y="192"/>
                </a:cubicBezTo>
                <a:cubicBezTo>
                  <a:pt x="16" y="224"/>
                  <a:pt x="72" y="208"/>
                  <a:pt x="104" y="240"/>
                </a:cubicBezTo>
                <a:cubicBezTo>
                  <a:pt x="136" y="272"/>
                  <a:pt x="176" y="336"/>
                  <a:pt x="200" y="384"/>
                </a:cubicBezTo>
                <a:cubicBezTo>
                  <a:pt x="224" y="432"/>
                  <a:pt x="248" y="488"/>
                  <a:pt x="248" y="528"/>
                </a:cubicBezTo>
                <a:cubicBezTo>
                  <a:pt x="248" y="568"/>
                  <a:pt x="224" y="596"/>
                  <a:pt x="200" y="624"/>
                </a:cubicBezTo>
              </a:path>
            </a:pathLst>
          </a:custGeom>
          <a:noFill/>
          <a:ln w="254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03813" name="Freeform 5">
            <a:extLst>
              <a:ext uri="{FF2B5EF4-FFF2-40B4-BE49-F238E27FC236}">
                <a16:creationId xmlns:a16="http://schemas.microsoft.com/office/drawing/2014/main" id="{EA35317A-D205-466A-9E01-895DC5C1820F}"/>
              </a:ext>
            </a:extLst>
          </p:cNvPr>
          <p:cNvSpPr>
            <a:spLocks/>
          </p:cNvSpPr>
          <p:nvPr/>
        </p:nvSpPr>
        <p:spPr bwMode="auto">
          <a:xfrm>
            <a:off x="1828800" y="4495800"/>
            <a:ext cx="228600" cy="990600"/>
          </a:xfrm>
          <a:custGeom>
            <a:avLst/>
            <a:gdLst>
              <a:gd name="T0" fmla="*/ 2147483646 w 144"/>
              <a:gd name="T1" fmla="*/ 0 h 624"/>
              <a:gd name="T2" fmla="*/ 2147483646 w 144"/>
              <a:gd name="T3" fmla="*/ 2147483646 h 624"/>
              <a:gd name="T4" fmla="*/ 2147483646 w 144"/>
              <a:gd name="T5" fmla="*/ 2147483646 h 624"/>
              <a:gd name="T6" fmla="*/ 2147483646 w 144"/>
              <a:gd name="T7" fmla="*/ 2147483646 h 624"/>
              <a:gd name="T8" fmla="*/ 0 w 144"/>
              <a:gd name="T9" fmla="*/ 2147483646 h 624"/>
              <a:gd name="T10" fmla="*/ 0 60000 65536"/>
              <a:gd name="T11" fmla="*/ 0 60000 65536"/>
              <a:gd name="T12" fmla="*/ 0 60000 65536"/>
              <a:gd name="T13" fmla="*/ 0 60000 65536"/>
              <a:gd name="T14" fmla="*/ 0 60000 65536"/>
              <a:gd name="T15" fmla="*/ 0 w 144"/>
              <a:gd name="T16" fmla="*/ 0 h 624"/>
              <a:gd name="T17" fmla="*/ 144 w 144"/>
              <a:gd name="T18" fmla="*/ 624 h 624"/>
            </a:gdLst>
            <a:ahLst/>
            <a:cxnLst>
              <a:cxn ang="T10">
                <a:pos x="T0" y="T1"/>
              </a:cxn>
              <a:cxn ang="T11">
                <a:pos x="T2" y="T3"/>
              </a:cxn>
              <a:cxn ang="T12">
                <a:pos x="T4" y="T5"/>
              </a:cxn>
              <a:cxn ang="T13">
                <a:pos x="T6" y="T7"/>
              </a:cxn>
              <a:cxn ang="T14">
                <a:pos x="T8" y="T9"/>
              </a:cxn>
            </a:cxnLst>
            <a:rect l="T15" t="T16" r="T17" b="T18"/>
            <a:pathLst>
              <a:path w="144" h="624">
                <a:moveTo>
                  <a:pt x="96" y="0"/>
                </a:moveTo>
                <a:cubicBezTo>
                  <a:pt x="92" y="52"/>
                  <a:pt x="88" y="104"/>
                  <a:pt x="96" y="144"/>
                </a:cubicBezTo>
                <a:cubicBezTo>
                  <a:pt x="104" y="184"/>
                  <a:pt x="144" y="184"/>
                  <a:pt x="144" y="240"/>
                </a:cubicBezTo>
                <a:cubicBezTo>
                  <a:pt x="144" y="296"/>
                  <a:pt x="120" y="416"/>
                  <a:pt x="96" y="480"/>
                </a:cubicBezTo>
                <a:cubicBezTo>
                  <a:pt x="72" y="544"/>
                  <a:pt x="36" y="584"/>
                  <a:pt x="0" y="624"/>
                </a:cubicBezTo>
              </a:path>
            </a:pathLst>
          </a:custGeom>
          <a:noFill/>
          <a:ln w="254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03814" name="Freeform 6">
            <a:extLst>
              <a:ext uri="{FF2B5EF4-FFF2-40B4-BE49-F238E27FC236}">
                <a16:creationId xmlns:a16="http://schemas.microsoft.com/office/drawing/2014/main" id="{1917E353-A7B5-4027-A5B7-B983769B35E7}"/>
              </a:ext>
            </a:extLst>
          </p:cNvPr>
          <p:cNvSpPr>
            <a:spLocks/>
          </p:cNvSpPr>
          <p:nvPr/>
        </p:nvSpPr>
        <p:spPr bwMode="auto">
          <a:xfrm>
            <a:off x="1752600" y="3632200"/>
            <a:ext cx="1752600" cy="406400"/>
          </a:xfrm>
          <a:custGeom>
            <a:avLst/>
            <a:gdLst>
              <a:gd name="T0" fmla="*/ 0 w 1104"/>
              <a:gd name="T1" fmla="*/ 2147483646 h 256"/>
              <a:gd name="T2" fmla="*/ 2147483646 w 1104"/>
              <a:gd name="T3" fmla="*/ 2147483646 h 256"/>
              <a:gd name="T4" fmla="*/ 2147483646 w 1104"/>
              <a:gd name="T5" fmla="*/ 2147483646 h 256"/>
              <a:gd name="T6" fmla="*/ 2147483646 w 1104"/>
              <a:gd name="T7" fmla="*/ 2147483646 h 256"/>
              <a:gd name="T8" fmla="*/ 2147483646 w 1104"/>
              <a:gd name="T9" fmla="*/ 2147483646 h 256"/>
              <a:gd name="T10" fmla="*/ 2147483646 w 1104"/>
              <a:gd name="T11" fmla="*/ 2147483646 h 256"/>
              <a:gd name="T12" fmla="*/ 2147483646 w 1104"/>
              <a:gd name="T13" fmla="*/ 2147483646 h 256"/>
              <a:gd name="T14" fmla="*/ 2147483646 w 1104"/>
              <a:gd name="T15" fmla="*/ 2147483646 h 256"/>
              <a:gd name="T16" fmla="*/ 2147483646 w 1104"/>
              <a:gd name="T17" fmla="*/ 2147483646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4"/>
              <a:gd name="T28" fmla="*/ 0 h 256"/>
              <a:gd name="T29" fmla="*/ 1104 w 1104"/>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4" h="256">
                <a:moveTo>
                  <a:pt x="0" y="16"/>
                </a:moveTo>
                <a:cubicBezTo>
                  <a:pt x="76" y="12"/>
                  <a:pt x="152" y="8"/>
                  <a:pt x="192" y="16"/>
                </a:cubicBezTo>
                <a:cubicBezTo>
                  <a:pt x="232" y="24"/>
                  <a:pt x="200" y="64"/>
                  <a:pt x="240" y="64"/>
                </a:cubicBezTo>
                <a:cubicBezTo>
                  <a:pt x="280" y="64"/>
                  <a:pt x="360" y="0"/>
                  <a:pt x="432" y="16"/>
                </a:cubicBezTo>
                <a:cubicBezTo>
                  <a:pt x="504" y="32"/>
                  <a:pt x="624" y="136"/>
                  <a:pt x="672" y="160"/>
                </a:cubicBezTo>
                <a:cubicBezTo>
                  <a:pt x="720" y="184"/>
                  <a:pt x="688" y="160"/>
                  <a:pt x="720" y="160"/>
                </a:cubicBezTo>
                <a:cubicBezTo>
                  <a:pt x="752" y="160"/>
                  <a:pt x="816" y="152"/>
                  <a:pt x="864" y="160"/>
                </a:cubicBezTo>
                <a:cubicBezTo>
                  <a:pt x="912" y="168"/>
                  <a:pt x="968" y="192"/>
                  <a:pt x="1008" y="208"/>
                </a:cubicBezTo>
                <a:cubicBezTo>
                  <a:pt x="1048" y="224"/>
                  <a:pt x="1076" y="240"/>
                  <a:pt x="1104" y="25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03815" name="Freeform 7">
            <a:extLst>
              <a:ext uri="{FF2B5EF4-FFF2-40B4-BE49-F238E27FC236}">
                <a16:creationId xmlns:a16="http://schemas.microsoft.com/office/drawing/2014/main" id="{15A0C15F-5C27-46FB-BEF6-ECAF3D6A84F9}"/>
              </a:ext>
            </a:extLst>
          </p:cNvPr>
          <p:cNvSpPr>
            <a:spLocks/>
          </p:cNvSpPr>
          <p:nvPr/>
        </p:nvSpPr>
        <p:spPr bwMode="auto">
          <a:xfrm>
            <a:off x="1981200" y="4330700"/>
            <a:ext cx="990600" cy="723900"/>
          </a:xfrm>
          <a:custGeom>
            <a:avLst/>
            <a:gdLst>
              <a:gd name="T0" fmla="*/ 0 w 624"/>
              <a:gd name="T1" fmla="*/ 2147483646 h 456"/>
              <a:gd name="T2" fmla="*/ 2147483646 w 624"/>
              <a:gd name="T3" fmla="*/ 2147483646 h 456"/>
              <a:gd name="T4" fmla="*/ 2147483646 w 624"/>
              <a:gd name="T5" fmla="*/ 2147483646 h 456"/>
              <a:gd name="T6" fmla="*/ 2147483646 w 624"/>
              <a:gd name="T7" fmla="*/ 2147483646 h 456"/>
              <a:gd name="T8" fmla="*/ 2147483646 w 624"/>
              <a:gd name="T9" fmla="*/ 2147483646 h 456"/>
              <a:gd name="T10" fmla="*/ 2147483646 w 624"/>
              <a:gd name="T11" fmla="*/ 2147483646 h 456"/>
              <a:gd name="T12" fmla="*/ 2147483646 w 624"/>
              <a:gd name="T13" fmla="*/ 2147483646 h 456"/>
              <a:gd name="T14" fmla="*/ 0 60000 65536"/>
              <a:gd name="T15" fmla="*/ 0 60000 65536"/>
              <a:gd name="T16" fmla="*/ 0 60000 65536"/>
              <a:gd name="T17" fmla="*/ 0 60000 65536"/>
              <a:gd name="T18" fmla="*/ 0 60000 65536"/>
              <a:gd name="T19" fmla="*/ 0 60000 65536"/>
              <a:gd name="T20" fmla="*/ 0 60000 65536"/>
              <a:gd name="T21" fmla="*/ 0 w 624"/>
              <a:gd name="T22" fmla="*/ 0 h 456"/>
              <a:gd name="T23" fmla="*/ 624 w 624"/>
              <a:gd name="T24" fmla="*/ 456 h 4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4" h="456">
                <a:moveTo>
                  <a:pt x="0" y="104"/>
                </a:moveTo>
                <a:cubicBezTo>
                  <a:pt x="32" y="60"/>
                  <a:pt x="64" y="16"/>
                  <a:pt x="96" y="8"/>
                </a:cubicBezTo>
                <a:cubicBezTo>
                  <a:pt x="128" y="0"/>
                  <a:pt x="184" y="32"/>
                  <a:pt x="192" y="56"/>
                </a:cubicBezTo>
                <a:cubicBezTo>
                  <a:pt x="200" y="80"/>
                  <a:pt x="128" y="104"/>
                  <a:pt x="144" y="152"/>
                </a:cubicBezTo>
                <a:cubicBezTo>
                  <a:pt x="160" y="200"/>
                  <a:pt x="240" y="296"/>
                  <a:pt x="288" y="344"/>
                </a:cubicBezTo>
                <a:cubicBezTo>
                  <a:pt x="336" y="392"/>
                  <a:pt x="376" y="424"/>
                  <a:pt x="432" y="440"/>
                </a:cubicBezTo>
                <a:cubicBezTo>
                  <a:pt x="488" y="456"/>
                  <a:pt x="592" y="440"/>
                  <a:pt x="624" y="440"/>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03816" name="Freeform 8">
            <a:extLst>
              <a:ext uri="{FF2B5EF4-FFF2-40B4-BE49-F238E27FC236}">
                <a16:creationId xmlns:a16="http://schemas.microsoft.com/office/drawing/2014/main" id="{1615B1EA-FD29-4B7D-AB4A-3BBA282FA5B8}"/>
              </a:ext>
            </a:extLst>
          </p:cNvPr>
          <p:cNvSpPr>
            <a:spLocks/>
          </p:cNvSpPr>
          <p:nvPr/>
        </p:nvSpPr>
        <p:spPr bwMode="auto">
          <a:xfrm>
            <a:off x="1524000" y="3124200"/>
            <a:ext cx="2133600" cy="914400"/>
          </a:xfrm>
          <a:custGeom>
            <a:avLst/>
            <a:gdLst>
              <a:gd name="T0" fmla="*/ 2147483646 w 1344"/>
              <a:gd name="T1" fmla="*/ 2147483646 h 576"/>
              <a:gd name="T2" fmla="*/ 2147483646 w 1344"/>
              <a:gd name="T3" fmla="*/ 2147483646 h 576"/>
              <a:gd name="T4" fmla="*/ 0 w 1344"/>
              <a:gd name="T5" fmla="*/ 2147483646 h 576"/>
              <a:gd name="T6" fmla="*/ 2147483646 w 1344"/>
              <a:gd name="T7" fmla="*/ 2147483646 h 576"/>
              <a:gd name="T8" fmla="*/ 2147483646 w 1344"/>
              <a:gd name="T9" fmla="*/ 2147483646 h 576"/>
              <a:gd name="T10" fmla="*/ 2147483646 w 1344"/>
              <a:gd name="T11" fmla="*/ 0 h 576"/>
              <a:gd name="T12" fmla="*/ 2147483646 w 1344"/>
              <a:gd name="T13" fmla="*/ 0 h 576"/>
              <a:gd name="T14" fmla="*/ 2147483646 w 1344"/>
              <a:gd name="T15" fmla="*/ 2147483646 h 576"/>
              <a:gd name="T16" fmla="*/ 2147483646 w 1344"/>
              <a:gd name="T17" fmla="*/ 2147483646 h 576"/>
              <a:gd name="T18" fmla="*/ 2147483646 w 1344"/>
              <a:gd name="T19" fmla="*/ 2147483646 h 576"/>
              <a:gd name="T20" fmla="*/ 2147483646 w 1344"/>
              <a:gd name="T21" fmla="*/ 2147483646 h 576"/>
              <a:gd name="T22" fmla="*/ 2147483646 w 1344"/>
              <a:gd name="T23" fmla="*/ 2147483646 h 576"/>
              <a:gd name="T24" fmla="*/ 2147483646 w 1344"/>
              <a:gd name="T25" fmla="*/ 2147483646 h 576"/>
              <a:gd name="T26" fmla="*/ 2147483646 w 1344"/>
              <a:gd name="T27" fmla="*/ 2147483646 h 576"/>
              <a:gd name="T28" fmla="*/ 2147483646 w 1344"/>
              <a:gd name="T29" fmla="*/ 2147483646 h 576"/>
              <a:gd name="T30" fmla="*/ 2147483646 w 1344"/>
              <a:gd name="T31" fmla="*/ 2147483646 h 576"/>
              <a:gd name="T32" fmla="*/ 2147483646 w 1344"/>
              <a:gd name="T33" fmla="*/ 2147483646 h 576"/>
              <a:gd name="T34" fmla="*/ 2147483646 w 1344"/>
              <a:gd name="T35" fmla="*/ 2147483646 h 576"/>
              <a:gd name="T36" fmla="*/ 2147483646 w 1344"/>
              <a:gd name="T37" fmla="*/ 2147483646 h 5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44"/>
              <a:gd name="T58" fmla="*/ 0 h 576"/>
              <a:gd name="T59" fmla="*/ 1344 w 1344"/>
              <a:gd name="T60" fmla="*/ 576 h 5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44" h="576">
                <a:moveTo>
                  <a:pt x="144" y="336"/>
                </a:moveTo>
                <a:lnTo>
                  <a:pt x="48" y="240"/>
                </a:lnTo>
                <a:lnTo>
                  <a:pt x="0" y="240"/>
                </a:lnTo>
                <a:lnTo>
                  <a:pt x="48" y="96"/>
                </a:lnTo>
                <a:lnTo>
                  <a:pt x="192" y="48"/>
                </a:lnTo>
                <a:lnTo>
                  <a:pt x="336" y="0"/>
                </a:lnTo>
                <a:lnTo>
                  <a:pt x="576" y="0"/>
                </a:lnTo>
                <a:lnTo>
                  <a:pt x="912" y="144"/>
                </a:lnTo>
                <a:lnTo>
                  <a:pt x="1056" y="288"/>
                </a:lnTo>
                <a:lnTo>
                  <a:pt x="1152" y="288"/>
                </a:lnTo>
                <a:lnTo>
                  <a:pt x="1344" y="432"/>
                </a:lnTo>
                <a:lnTo>
                  <a:pt x="1248" y="576"/>
                </a:lnTo>
                <a:lnTo>
                  <a:pt x="1008" y="480"/>
                </a:lnTo>
                <a:lnTo>
                  <a:pt x="864" y="480"/>
                </a:lnTo>
                <a:lnTo>
                  <a:pt x="672" y="336"/>
                </a:lnTo>
                <a:lnTo>
                  <a:pt x="528" y="336"/>
                </a:lnTo>
                <a:lnTo>
                  <a:pt x="336" y="384"/>
                </a:lnTo>
                <a:lnTo>
                  <a:pt x="192" y="336"/>
                </a:lnTo>
                <a:lnTo>
                  <a:pt x="96" y="288"/>
                </a:lnTo>
              </a:path>
            </a:pathLst>
          </a:custGeom>
          <a:solidFill>
            <a:srgbClr val="996633">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503817" name="Freeform 9">
            <a:extLst>
              <a:ext uri="{FF2B5EF4-FFF2-40B4-BE49-F238E27FC236}">
                <a16:creationId xmlns:a16="http://schemas.microsoft.com/office/drawing/2014/main" id="{323752A5-3EB4-4F06-8170-675E24817A06}"/>
              </a:ext>
            </a:extLst>
          </p:cNvPr>
          <p:cNvSpPr>
            <a:spLocks/>
          </p:cNvSpPr>
          <p:nvPr/>
        </p:nvSpPr>
        <p:spPr bwMode="auto">
          <a:xfrm>
            <a:off x="1835150" y="3644900"/>
            <a:ext cx="1676400" cy="1447800"/>
          </a:xfrm>
          <a:custGeom>
            <a:avLst/>
            <a:gdLst>
              <a:gd name="T0" fmla="*/ 0 w 1056"/>
              <a:gd name="T1" fmla="*/ 0 h 912"/>
              <a:gd name="T2" fmla="*/ 2147483646 w 1056"/>
              <a:gd name="T3" fmla="*/ 2147483646 h 912"/>
              <a:gd name="T4" fmla="*/ 2147483646 w 1056"/>
              <a:gd name="T5" fmla="*/ 2147483646 h 912"/>
              <a:gd name="T6" fmla="*/ 2147483646 w 1056"/>
              <a:gd name="T7" fmla="*/ 2147483646 h 912"/>
              <a:gd name="T8" fmla="*/ 2147483646 w 1056"/>
              <a:gd name="T9" fmla="*/ 2147483646 h 912"/>
              <a:gd name="T10" fmla="*/ 2147483646 w 1056"/>
              <a:gd name="T11" fmla="*/ 2147483646 h 912"/>
              <a:gd name="T12" fmla="*/ 2147483646 w 1056"/>
              <a:gd name="T13" fmla="*/ 2147483646 h 912"/>
              <a:gd name="T14" fmla="*/ 2147483646 w 1056"/>
              <a:gd name="T15" fmla="*/ 2147483646 h 912"/>
              <a:gd name="T16" fmla="*/ 2147483646 w 1056"/>
              <a:gd name="T17" fmla="*/ 2147483646 h 912"/>
              <a:gd name="T18" fmla="*/ 2147483646 w 1056"/>
              <a:gd name="T19" fmla="*/ 2147483646 h 912"/>
              <a:gd name="T20" fmla="*/ 2147483646 w 1056"/>
              <a:gd name="T21" fmla="*/ 2147483646 h 912"/>
              <a:gd name="T22" fmla="*/ 2147483646 w 1056"/>
              <a:gd name="T23" fmla="*/ 2147483646 h 912"/>
              <a:gd name="T24" fmla="*/ 2147483646 w 1056"/>
              <a:gd name="T25" fmla="*/ 2147483646 h 912"/>
              <a:gd name="T26" fmla="*/ 2147483646 w 1056"/>
              <a:gd name="T27" fmla="*/ 0 h 912"/>
              <a:gd name="T28" fmla="*/ 2147483646 w 1056"/>
              <a:gd name="T29" fmla="*/ 2147483646 h 912"/>
              <a:gd name="T30" fmla="*/ 2147483646 w 1056"/>
              <a:gd name="T31" fmla="*/ 0 h 912"/>
              <a:gd name="T32" fmla="*/ 0 w 1056"/>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6"/>
              <a:gd name="T52" fmla="*/ 0 h 912"/>
              <a:gd name="T53" fmla="*/ 1056 w 1056"/>
              <a:gd name="T54" fmla="*/ 912 h 9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6" h="912">
                <a:moveTo>
                  <a:pt x="0" y="0"/>
                </a:moveTo>
                <a:lnTo>
                  <a:pt x="48" y="240"/>
                </a:lnTo>
                <a:lnTo>
                  <a:pt x="48" y="528"/>
                </a:lnTo>
                <a:lnTo>
                  <a:pt x="192" y="432"/>
                </a:lnTo>
                <a:lnTo>
                  <a:pt x="288" y="480"/>
                </a:lnTo>
                <a:lnTo>
                  <a:pt x="240" y="576"/>
                </a:lnTo>
                <a:lnTo>
                  <a:pt x="432" y="816"/>
                </a:lnTo>
                <a:lnTo>
                  <a:pt x="576" y="864"/>
                </a:lnTo>
                <a:lnTo>
                  <a:pt x="768" y="912"/>
                </a:lnTo>
                <a:lnTo>
                  <a:pt x="1056" y="240"/>
                </a:lnTo>
                <a:lnTo>
                  <a:pt x="816" y="144"/>
                </a:lnTo>
                <a:lnTo>
                  <a:pt x="672" y="144"/>
                </a:lnTo>
                <a:lnTo>
                  <a:pt x="480" y="48"/>
                </a:lnTo>
                <a:lnTo>
                  <a:pt x="336" y="0"/>
                </a:lnTo>
                <a:lnTo>
                  <a:pt x="192" y="48"/>
                </a:lnTo>
                <a:lnTo>
                  <a:pt x="144" y="0"/>
                </a:lnTo>
                <a:lnTo>
                  <a:pt x="0" y="0"/>
                </a:lnTo>
                <a:close/>
              </a:path>
            </a:pathLst>
          </a:custGeom>
          <a:solidFill>
            <a:srgbClr val="FF99CC">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503818" name="Freeform 10">
            <a:extLst>
              <a:ext uri="{FF2B5EF4-FFF2-40B4-BE49-F238E27FC236}">
                <a16:creationId xmlns:a16="http://schemas.microsoft.com/office/drawing/2014/main" id="{35FC1103-0034-4E59-A293-F4453477C474}"/>
              </a:ext>
            </a:extLst>
          </p:cNvPr>
          <p:cNvSpPr>
            <a:spLocks/>
          </p:cNvSpPr>
          <p:nvPr/>
        </p:nvSpPr>
        <p:spPr bwMode="auto">
          <a:xfrm>
            <a:off x="1835150" y="4365625"/>
            <a:ext cx="1219200" cy="1219200"/>
          </a:xfrm>
          <a:custGeom>
            <a:avLst/>
            <a:gdLst>
              <a:gd name="T0" fmla="*/ 2147483646 w 768"/>
              <a:gd name="T1" fmla="*/ 2147483646 h 768"/>
              <a:gd name="T2" fmla="*/ 2147483646 w 768"/>
              <a:gd name="T3" fmla="*/ 2147483646 h 768"/>
              <a:gd name="T4" fmla="*/ 2147483646 w 768"/>
              <a:gd name="T5" fmla="*/ 0 h 768"/>
              <a:gd name="T6" fmla="*/ 2147483646 w 768"/>
              <a:gd name="T7" fmla="*/ 2147483646 h 768"/>
              <a:gd name="T8" fmla="*/ 2147483646 w 768"/>
              <a:gd name="T9" fmla="*/ 2147483646 h 768"/>
              <a:gd name="T10" fmla="*/ 2147483646 w 768"/>
              <a:gd name="T11" fmla="*/ 2147483646 h 768"/>
              <a:gd name="T12" fmla="*/ 2147483646 w 768"/>
              <a:gd name="T13" fmla="*/ 2147483646 h 768"/>
              <a:gd name="T14" fmla="*/ 2147483646 w 768"/>
              <a:gd name="T15" fmla="*/ 2147483646 h 768"/>
              <a:gd name="T16" fmla="*/ 2147483646 w 768"/>
              <a:gd name="T17" fmla="*/ 2147483646 h 768"/>
              <a:gd name="T18" fmla="*/ 2147483646 w 768"/>
              <a:gd name="T19" fmla="*/ 2147483646 h 768"/>
              <a:gd name="T20" fmla="*/ 2147483646 w 768"/>
              <a:gd name="T21" fmla="*/ 2147483646 h 768"/>
              <a:gd name="T22" fmla="*/ 2147483646 w 768"/>
              <a:gd name="T23" fmla="*/ 2147483646 h 768"/>
              <a:gd name="T24" fmla="*/ 0 w 768"/>
              <a:gd name="T25" fmla="*/ 2147483646 h 768"/>
              <a:gd name="T26" fmla="*/ 2147483646 w 768"/>
              <a:gd name="T27" fmla="*/ 2147483646 h 768"/>
              <a:gd name="T28" fmla="*/ 2147483646 w 768"/>
              <a:gd name="T29" fmla="*/ 2147483646 h 768"/>
              <a:gd name="T30" fmla="*/ 2147483646 w 768"/>
              <a:gd name="T31" fmla="*/ 2147483646 h 768"/>
              <a:gd name="T32" fmla="*/ 2147483646 w 768"/>
              <a:gd name="T33" fmla="*/ 2147483646 h 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8"/>
              <a:gd name="T52" fmla="*/ 0 h 768"/>
              <a:gd name="T53" fmla="*/ 768 w 768"/>
              <a:gd name="T54" fmla="*/ 768 h 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8" h="768">
                <a:moveTo>
                  <a:pt x="113" y="108"/>
                </a:moveTo>
                <a:cubicBezTo>
                  <a:pt x="119" y="97"/>
                  <a:pt x="132" y="76"/>
                  <a:pt x="132" y="76"/>
                </a:cubicBezTo>
                <a:lnTo>
                  <a:pt x="192" y="0"/>
                </a:lnTo>
                <a:lnTo>
                  <a:pt x="288" y="48"/>
                </a:lnTo>
                <a:lnTo>
                  <a:pt x="240" y="144"/>
                </a:lnTo>
                <a:lnTo>
                  <a:pt x="384" y="336"/>
                </a:lnTo>
                <a:lnTo>
                  <a:pt x="528" y="432"/>
                </a:lnTo>
                <a:lnTo>
                  <a:pt x="768" y="480"/>
                </a:lnTo>
                <a:lnTo>
                  <a:pt x="624" y="720"/>
                </a:lnTo>
                <a:lnTo>
                  <a:pt x="432" y="720"/>
                </a:lnTo>
                <a:lnTo>
                  <a:pt x="288" y="672"/>
                </a:lnTo>
                <a:lnTo>
                  <a:pt x="48" y="768"/>
                </a:lnTo>
                <a:lnTo>
                  <a:pt x="0" y="720"/>
                </a:lnTo>
                <a:lnTo>
                  <a:pt x="144" y="480"/>
                </a:lnTo>
                <a:lnTo>
                  <a:pt x="144" y="288"/>
                </a:lnTo>
                <a:lnTo>
                  <a:pt x="96" y="192"/>
                </a:lnTo>
                <a:lnTo>
                  <a:pt x="113" y="108"/>
                </a:lnTo>
                <a:close/>
              </a:path>
            </a:pathLst>
          </a:custGeom>
          <a:solidFill>
            <a:srgbClr val="FFCC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503819" name="Freeform 11">
            <a:extLst>
              <a:ext uri="{FF2B5EF4-FFF2-40B4-BE49-F238E27FC236}">
                <a16:creationId xmlns:a16="http://schemas.microsoft.com/office/drawing/2014/main" id="{2B62C3BE-9510-452C-95E0-63E39410E6A8}"/>
              </a:ext>
            </a:extLst>
          </p:cNvPr>
          <p:cNvSpPr>
            <a:spLocks/>
          </p:cNvSpPr>
          <p:nvPr/>
        </p:nvSpPr>
        <p:spPr bwMode="auto">
          <a:xfrm>
            <a:off x="2133600" y="5486400"/>
            <a:ext cx="1295400" cy="457200"/>
          </a:xfrm>
          <a:custGeom>
            <a:avLst/>
            <a:gdLst>
              <a:gd name="T0" fmla="*/ 2147483646 w 816"/>
              <a:gd name="T1" fmla="*/ 0 h 288"/>
              <a:gd name="T2" fmla="*/ 0 w 816"/>
              <a:gd name="T3" fmla="*/ 2147483646 h 288"/>
              <a:gd name="T4" fmla="*/ 0 w 816"/>
              <a:gd name="T5" fmla="*/ 2147483646 h 288"/>
              <a:gd name="T6" fmla="*/ 2147483646 w 816"/>
              <a:gd name="T7" fmla="*/ 2147483646 h 288"/>
              <a:gd name="T8" fmla="*/ 2147483646 w 816"/>
              <a:gd name="T9" fmla="*/ 2147483646 h 288"/>
              <a:gd name="T10" fmla="*/ 2147483646 w 816"/>
              <a:gd name="T11" fmla="*/ 2147483646 h 288"/>
              <a:gd name="T12" fmla="*/ 2147483646 w 816"/>
              <a:gd name="T13" fmla="*/ 0 h 288"/>
              <a:gd name="T14" fmla="*/ 2147483646 w 816"/>
              <a:gd name="T15" fmla="*/ 0 h 288"/>
              <a:gd name="T16" fmla="*/ 2147483646 w 816"/>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6"/>
              <a:gd name="T28" fmla="*/ 0 h 288"/>
              <a:gd name="T29" fmla="*/ 816 w 816"/>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6" h="288">
                <a:moveTo>
                  <a:pt x="96" y="0"/>
                </a:moveTo>
                <a:lnTo>
                  <a:pt x="0" y="48"/>
                </a:lnTo>
                <a:lnTo>
                  <a:pt x="0" y="192"/>
                </a:lnTo>
                <a:lnTo>
                  <a:pt x="240" y="288"/>
                </a:lnTo>
                <a:lnTo>
                  <a:pt x="624" y="240"/>
                </a:lnTo>
                <a:lnTo>
                  <a:pt x="816" y="144"/>
                </a:lnTo>
                <a:lnTo>
                  <a:pt x="432" y="0"/>
                </a:lnTo>
                <a:lnTo>
                  <a:pt x="192" y="0"/>
                </a:lnTo>
                <a:lnTo>
                  <a:pt x="48" y="0"/>
                </a:lnTo>
              </a:path>
            </a:pathLst>
          </a:custGeom>
          <a:solidFill>
            <a:srgbClr val="0080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50190" name="Freeform 12">
            <a:extLst>
              <a:ext uri="{FF2B5EF4-FFF2-40B4-BE49-F238E27FC236}">
                <a16:creationId xmlns:a16="http://schemas.microsoft.com/office/drawing/2014/main" id="{C042D9E3-70DB-4BBE-B91B-0D91FD346685}"/>
              </a:ext>
            </a:extLst>
          </p:cNvPr>
          <p:cNvSpPr>
            <a:spLocks/>
          </p:cNvSpPr>
          <p:nvPr/>
        </p:nvSpPr>
        <p:spPr bwMode="auto">
          <a:xfrm>
            <a:off x="2819400" y="3810000"/>
            <a:ext cx="1295400" cy="1905000"/>
          </a:xfrm>
          <a:custGeom>
            <a:avLst/>
            <a:gdLst>
              <a:gd name="T0" fmla="*/ 0 w 816"/>
              <a:gd name="T1" fmla="*/ 2147483646 h 1200"/>
              <a:gd name="T2" fmla="*/ 2147483646 w 816"/>
              <a:gd name="T3" fmla="*/ 2147483646 h 1200"/>
              <a:gd name="T4" fmla="*/ 2147483646 w 816"/>
              <a:gd name="T5" fmla="*/ 2147483646 h 1200"/>
              <a:gd name="T6" fmla="*/ 2147483646 w 816"/>
              <a:gd name="T7" fmla="*/ 0 h 1200"/>
              <a:gd name="T8" fmla="*/ 2147483646 w 816"/>
              <a:gd name="T9" fmla="*/ 2147483646 h 1200"/>
              <a:gd name="T10" fmla="*/ 2147483646 w 816"/>
              <a:gd name="T11" fmla="*/ 2147483646 h 1200"/>
              <a:gd name="T12" fmla="*/ 2147483646 w 816"/>
              <a:gd name="T13" fmla="*/ 2147483646 h 1200"/>
              <a:gd name="T14" fmla="*/ 2147483646 w 816"/>
              <a:gd name="T15" fmla="*/ 2147483646 h 1200"/>
              <a:gd name="T16" fmla="*/ 2147483646 w 816"/>
              <a:gd name="T17" fmla="*/ 2147483646 h 1200"/>
              <a:gd name="T18" fmla="*/ 2147483646 w 816"/>
              <a:gd name="T19" fmla="*/ 2147483646 h 1200"/>
              <a:gd name="T20" fmla="*/ 2147483646 w 816"/>
              <a:gd name="T21" fmla="*/ 2147483646 h 1200"/>
              <a:gd name="T22" fmla="*/ 0 w 816"/>
              <a:gd name="T23" fmla="*/ 2147483646 h 1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6"/>
              <a:gd name="T37" fmla="*/ 0 h 1200"/>
              <a:gd name="T38" fmla="*/ 816 w 816"/>
              <a:gd name="T39" fmla="*/ 1200 h 12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6" h="1200">
                <a:moveTo>
                  <a:pt x="0" y="1056"/>
                </a:moveTo>
                <a:lnTo>
                  <a:pt x="240" y="624"/>
                </a:lnTo>
                <a:lnTo>
                  <a:pt x="432" y="96"/>
                </a:lnTo>
                <a:lnTo>
                  <a:pt x="528" y="0"/>
                </a:lnTo>
                <a:lnTo>
                  <a:pt x="624" y="144"/>
                </a:lnTo>
                <a:lnTo>
                  <a:pt x="720" y="288"/>
                </a:lnTo>
                <a:lnTo>
                  <a:pt x="816" y="432"/>
                </a:lnTo>
                <a:lnTo>
                  <a:pt x="816" y="864"/>
                </a:lnTo>
                <a:lnTo>
                  <a:pt x="672" y="1104"/>
                </a:lnTo>
                <a:lnTo>
                  <a:pt x="480" y="1200"/>
                </a:lnTo>
                <a:lnTo>
                  <a:pt x="384" y="1200"/>
                </a:lnTo>
                <a:lnTo>
                  <a:pt x="0" y="1056"/>
                </a:lnTo>
                <a:close/>
              </a:path>
            </a:pathLst>
          </a:custGeom>
          <a:solidFill>
            <a:srgbClr val="969696">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503831" name="Freeform 23">
            <a:extLst>
              <a:ext uri="{FF2B5EF4-FFF2-40B4-BE49-F238E27FC236}">
                <a16:creationId xmlns:a16="http://schemas.microsoft.com/office/drawing/2014/main" id="{14559828-68D6-44A2-B655-F73623853D86}"/>
              </a:ext>
            </a:extLst>
          </p:cNvPr>
          <p:cNvSpPr>
            <a:spLocks/>
          </p:cNvSpPr>
          <p:nvPr/>
        </p:nvSpPr>
        <p:spPr bwMode="auto">
          <a:xfrm>
            <a:off x="900113" y="2852738"/>
            <a:ext cx="1128712" cy="2557462"/>
          </a:xfrm>
          <a:custGeom>
            <a:avLst/>
            <a:gdLst>
              <a:gd name="T0" fmla="*/ 2147483646 w 711"/>
              <a:gd name="T1" fmla="*/ 2147483646 h 1611"/>
              <a:gd name="T2" fmla="*/ 2147483646 w 711"/>
              <a:gd name="T3" fmla="*/ 2147483646 h 1611"/>
              <a:gd name="T4" fmla="*/ 2147483646 w 711"/>
              <a:gd name="T5" fmla="*/ 2147483646 h 1611"/>
              <a:gd name="T6" fmla="*/ 2147483646 w 711"/>
              <a:gd name="T7" fmla="*/ 2147483646 h 1611"/>
              <a:gd name="T8" fmla="*/ 2147483646 w 711"/>
              <a:gd name="T9" fmla="*/ 2147483646 h 1611"/>
              <a:gd name="T10" fmla="*/ 2147483646 w 711"/>
              <a:gd name="T11" fmla="*/ 2147483646 h 1611"/>
              <a:gd name="T12" fmla="*/ 2147483646 w 711"/>
              <a:gd name="T13" fmla="*/ 2147483646 h 1611"/>
              <a:gd name="T14" fmla="*/ 2147483646 w 711"/>
              <a:gd name="T15" fmla="*/ 2147483646 h 1611"/>
              <a:gd name="T16" fmla="*/ 2147483646 w 711"/>
              <a:gd name="T17" fmla="*/ 2147483646 h 1611"/>
              <a:gd name="T18" fmla="*/ 2147483646 w 711"/>
              <a:gd name="T19" fmla="*/ 2147483646 h 1611"/>
              <a:gd name="T20" fmla="*/ 2147483646 w 711"/>
              <a:gd name="T21" fmla="*/ 2147483646 h 1611"/>
              <a:gd name="T22" fmla="*/ 2147483646 w 711"/>
              <a:gd name="T23" fmla="*/ 2147483646 h 1611"/>
              <a:gd name="T24" fmla="*/ 2147483646 w 711"/>
              <a:gd name="T25" fmla="*/ 2147483646 h 1611"/>
              <a:gd name="T26" fmla="*/ 2147483646 w 711"/>
              <a:gd name="T27" fmla="*/ 2147483646 h 1611"/>
              <a:gd name="T28" fmla="*/ 2147483646 w 711"/>
              <a:gd name="T29" fmla="*/ 2147483646 h 1611"/>
              <a:gd name="T30" fmla="*/ 2147483646 w 711"/>
              <a:gd name="T31" fmla="*/ 2147483646 h 1611"/>
              <a:gd name="T32" fmla="*/ 2147483646 w 711"/>
              <a:gd name="T33" fmla="*/ 2147483646 h 1611"/>
              <a:gd name="T34" fmla="*/ 2147483646 w 711"/>
              <a:gd name="T35" fmla="*/ 2147483646 h 1611"/>
              <a:gd name="T36" fmla="*/ 2147483646 w 711"/>
              <a:gd name="T37" fmla="*/ 2147483646 h 1611"/>
              <a:gd name="T38" fmla="*/ 2147483646 w 711"/>
              <a:gd name="T39" fmla="*/ 2147483646 h 1611"/>
              <a:gd name="T40" fmla="*/ 2147483646 w 711"/>
              <a:gd name="T41" fmla="*/ 2147483646 h 1611"/>
              <a:gd name="T42" fmla="*/ 2147483646 w 711"/>
              <a:gd name="T43" fmla="*/ 2147483646 h 1611"/>
              <a:gd name="T44" fmla="*/ 2147483646 w 711"/>
              <a:gd name="T45" fmla="*/ 2147483646 h 1611"/>
              <a:gd name="T46" fmla="*/ 2147483646 w 711"/>
              <a:gd name="T47" fmla="*/ 2147483646 h 1611"/>
              <a:gd name="T48" fmla="*/ 2147483646 w 711"/>
              <a:gd name="T49" fmla="*/ 2147483646 h 1611"/>
              <a:gd name="T50" fmla="*/ 2147483646 w 711"/>
              <a:gd name="T51" fmla="*/ 2147483646 h 1611"/>
              <a:gd name="T52" fmla="*/ 2147483646 w 711"/>
              <a:gd name="T53" fmla="*/ 2147483646 h 1611"/>
              <a:gd name="T54" fmla="*/ 2147483646 w 711"/>
              <a:gd name="T55" fmla="*/ 2147483646 h 1611"/>
              <a:gd name="T56" fmla="*/ 2147483646 w 711"/>
              <a:gd name="T57" fmla="*/ 2147483646 h 1611"/>
              <a:gd name="T58" fmla="*/ 2147483646 w 711"/>
              <a:gd name="T59" fmla="*/ 2147483646 h 1611"/>
              <a:gd name="T60" fmla="*/ 2147483646 w 711"/>
              <a:gd name="T61" fmla="*/ 2147483646 h 1611"/>
              <a:gd name="T62" fmla="*/ 2147483646 w 711"/>
              <a:gd name="T63" fmla="*/ 2147483646 h 1611"/>
              <a:gd name="T64" fmla="*/ 2147483646 w 711"/>
              <a:gd name="T65" fmla="*/ 2147483646 h 1611"/>
              <a:gd name="T66" fmla="*/ 2147483646 w 711"/>
              <a:gd name="T67" fmla="*/ 2147483646 h 1611"/>
              <a:gd name="T68" fmla="*/ 2147483646 w 711"/>
              <a:gd name="T69" fmla="*/ 2147483646 h 1611"/>
              <a:gd name="T70" fmla="*/ 2147483646 w 711"/>
              <a:gd name="T71" fmla="*/ 2147483646 h 1611"/>
              <a:gd name="T72" fmla="*/ 2147483646 w 711"/>
              <a:gd name="T73" fmla="*/ 2147483646 h 1611"/>
              <a:gd name="T74" fmla="*/ 2147483646 w 711"/>
              <a:gd name="T75" fmla="*/ 2147483646 h 1611"/>
              <a:gd name="T76" fmla="*/ 2147483646 w 711"/>
              <a:gd name="T77" fmla="*/ 2147483646 h 1611"/>
              <a:gd name="T78" fmla="*/ 2147483646 w 711"/>
              <a:gd name="T79" fmla="*/ 2147483646 h 1611"/>
              <a:gd name="T80" fmla="*/ 2147483646 w 711"/>
              <a:gd name="T81" fmla="*/ 2147483646 h 1611"/>
              <a:gd name="T82" fmla="*/ 2147483646 w 711"/>
              <a:gd name="T83" fmla="*/ 2147483646 h 1611"/>
              <a:gd name="T84" fmla="*/ 2147483646 w 711"/>
              <a:gd name="T85" fmla="*/ 2147483646 h 1611"/>
              <a:gd name="T86" fmla="*/ 2147483646 w 711"/>
              <a:gd name="T87" fmla="*/ 2147483646 h 16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1"/>
              <a:gd name="T133" fmla="*/ 0 h 1611"/>
              <a:gd name="T134" fmla="*/ 711 w 711"/>
              <a:gd name="T135" fmla="*/ 1611 h 16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1" h="1611">
                <a:moveTo>
                  <a:pt x="113" y="92"/>
                </a:moveTo>
                <a:cubicBezTo>
                  <a:pt x="119" y="101"/>
                  <a:pt x="127" y="109"/>
                  <a:pt x="131" y="119"/>
                </a:cubicBezTo>
                <a:cubicBezTo>
                  <a:pt x="139" y="137"/>
                  <a:pt x="149" y="174"/>
                  <a:pt x="149" y="174"/>
                </a:cubicBezTo>
                <a:cubicBezTo>
                  <a:pt x="146" y="189"/>
                  <a:pt x="148" y="207"/>
                  <a:pt x="140" y="220"/>
                </a:cubicBezTo>
                <a:cubicBezTo>
                  <a:pt x="123" y="248"/>
                  <a:pt x="94" y="259"/>
                  <a:pt x="76" y="284"/>
                </a:cubicBezTo>
                <a:cubicBezTo>
                  <a:pt x="40" y="334"/>
                  <a:pt x="45" y="324"/>
                  <a:pt x="30" y="366"/>
                </a:cubicBezTo>
                <a:cubicBezTo>
                  <a:pt x="41" y="543"/>
                  <a:pt x="0" y="507"/>
                  <a:pt x="104" y="540"/>
                </a:cubicBezTo>
                <a:cubicBezTo>
                  <a:pt x="142" y="565"/>
                  <a:pt x="136" y="580"/>
                  <a:pt x="149" y="622"/>
                </a:cubicBezTo>
                <a:cubicBezTo>
                  <a:pt x="155" y="641"/>
                  <a:pt x="162" y="659"/>
                  <a:pt x="168" y="677"/>
                </a:cubicBezTo>
                <a:cubicBezTo>
                  <a:pt x="171" y="686"/>
                  <a:pt x="177" y="704"/>
                  <a:pt x="177" y="704"/>
                </a:cubicBezTo>
                <a:cubicBezTo>
                  <a:pt x="184" y="745"/>
                  <a:pt x="191" y="783"/>
                  <a:pt x="204" y="823"/>
                </a:cubicBezTo>
                <a:cubicBezTo>
                  <a:pt x="223" y="1079"/>
                  <a:pt x="162" y="1013"/>
                  <a:pt x="241" y="1088"/>
                </a:cubicBezTo>
                <a:cubicBezTo>
                  <a:pt x="268" y="1172"/>
                  <a:pt x="270" y="1258"/>
                  <a:pt x="241" y="1344"/>
                </a:cubicBezTo>
                <a:cubicBezTo>
                  <a:pt x="244" y="1378"/>
                  <a:pt x="240" y="1413"/>
                  <a:pt x="250" y="1445"/>
                </a:cubicBezTo>
                <a:cubicBezTo>
                  <a:pt x="253" y="1455"/>
                  <a:pt x="268" y="1456"/>
                  <a:pt x="277" y="1463"/>
                </a:cubicBezTo>
                <a:cubicBezTo>
                  <a:pt x="344" y="1515"/>
                  <a:pt x="217" y="1476"/>
                  <a:pt x="442" y="1491"/>
                </a:cubicBezTo>
                <a:cubicBezTo>
                  <a:pt x="449" y="1512"/>
                  <a:pt x="457" y="1578"/>
                  <a:pt x="488" y="1591"/>
                </a:cubicBezTo>
                <a:cubicBezTo>
                  <a:pt x="511" y="1601"/>
                  <a:pt x="537" y="1601"/>
                  <a:pt x="561" y="1609"/>
                </a:cubicBezTo>
                <a:cubicBezTo>
                  <a:pt x="579" y="1606"/>
                  <a:pt x="601" y="1611"/>
                  <a:pt x="616" y="1600"/>
                </a:cubicBezTo>
                <a:cubicBezTo>
                  <a:pt x="642" y="1581"/>
                  <a:pt x="651" y="1547"/>
                  <a:pt x="661" y="1518"/>
                </a:cubicBezTo>
                <a:cubicBezTo>
                  <a:pt x="664" y="1500"/>
                  <a:pt x="663" y="1480"/>
                  <a:pt x="670" y="1463"/>
                </a:cubicBezTo>
                <a:cubicBezTo>
                  <a:pt x="673" y="1455"/>
                  <a:pt x="687" y="1454"/>
                  <a:pt x="689" y="1445"/>
                </a:cubicBezTo>
                <a:cubicBezTo>
                  <a:pt x="697" y="1403"/>
                  <a:pt x="693" y="1359"/>
                  <a:pt x="698" y="1317"/>
                </a:cubicBezTo>
                <a:cubicBezTo>
                  <a:pt x="699" y="1307"/>
                  <a:pt x="704" y="1298"/>
                  <a:pt x="707" y="1289"/>
                </a:cubicBezTo>
                <a:cubicBezTo>
                  <a:pt x="700" y="1208"/>
                  <a:pt x="711" y="1190"/>
                  <a:pt x="661" y="1143"/>
                </a:cubicBezTo>
                <a:cubicBezTo>
                  <a:pt x="658" y="1131"/>
                  <a:pt x="656" y="1119"/>
                  <a:pt x="652" y="1107"/>
                </a:cubicBezTo>
                <a:cubicBezTo>
                  <a:pt x="647" y="1089"/>
                  <a:pt x="634" y="1052"/>
                  <a:pt x="634" y="1052"/>
                </a:cubicBezTo>
                <a:cubicBezTo>
                  <a:pt x="627" y="985"/>
                  <a:pt x="637" y="893"/>
                  <a:pt x="588" y="841"/>
                </a:cubicBezTo>
                <a:cubicBezTo>
                  <a:pt x="553" y="736"/>
                  <a:pt x="617" y="647"/>
                  <a:pt x="533" y="567"/>
                </a:cubicBezTo>
                <a:cubicBezTo>
                  <a:pt x="517" y="519"/>
                  <a:pt x="505" y="548"/>
                  <a:pt x="478" y="512"/>
                </a:cubicBezTo>
                <a:cubicBezTo>
                  <a:pt x="465" y="494"/>
                  <a:pt x="454" y="475"/>
                  <a:pt x="442" y="457"/>
                </a:cubicBezTo>
                <a:cubicBezTo>
                  <a:pt x="424" y="430"/>
                  <a:pt x="391" y="416"/>
                  <a:pt x="369" y="393"/>
                </a:cubicBezTo>
                <a:cubicBezTo>
                  <a:pt x="363" y="375"/>
                  <a:pt x="337" y="352"/>
                  <a:pt x="350" y="339"/>
                </a:cubicBezTo>
                <a:cubicBezTo>
                  <a:pt x="390" y="299"/>
                  <a:pt x="413" y="230"/>
                  <a:pt x="469" y="211"/>
                </a:cubicBezTo>
                <a:cubicBezTo>
                  <a:pt x="544" y="160"/>
                  <a:pt x="502" y="177"/>
                  <a:pt x="597" y="165"/>
                </a:cubicBezTo>
                <a:cubicBezTo>
                  <a:pt x="694" y="133"/>
                  <a:pt x="629" y="171"/>
                  <a:pt x="661" y="119"/>
                </a:cubicBezTo>
                <a:cubicBezTo>
                  <a:pt x="666" y="112"/>
                  <a:pt x="674" y="107"/>
                  <a:pt x="680" y="101"/>
                </a:cubicBezTo>
                <a:cubicBezTo>
                  <a:pt x="644" y="0"/>
                  <a:pt x="515" y="32"/>
                  <a:pt x="433" y="28"/>
                </a:cubicBezTo>
                <a:cubicBezTo>
                  <a:pt x="349" y="1"/>
                  <a:pt x="400" y="14"/>
                  <a:pt x="222" y="28"/>
                </a:cubicBezTo>
                <a:cubicBezTo>
                  <a:pt x="207" y="29"/>
                  <a:pt x="192" y="33"/>
                  <a:pt x="177" y="37"/>
                </a:cubicBezTo>
                <a:cubicBezTo>
                  <a:pt x="158" y="42"/>
                  <a:pt x="122" y="55"/>
                  <a:pt x="122" y="55"/>
                </a:cubicBezTo>
                <a:cubicBezTo>
                  <a:pt x="116" y="64"/>
                  <a:pt x="106" y="72"/>
                  <a:pt x="104" y="83"/>
                </a:cubicBezTo>
                <a:cubicBezTo>
                  <a:pt x="102" y="92"/>
                  <a:pt x="106" y="103"/>
                  <a:pt x="113" y="110"/>
                </a:cubicBezTo>
                <a:cubicBezTo>
                  <a:pt x="117" y="114"/>
                  <a:pt x="113" y="98"/>
                  <a:pt x="113" y="92"/>
                </a:cubicBezTo>
                <a:close/>
              </a:path>
            </a:pathLst>
          </a:custGeom>
          <a:solidFill>
            <a:srgbClr val="00FFFF">
              <a:alpha val="2901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3832" name="Text Box 24">
            <a:extLst>
              <a:ext uri="{FF2B5EF4-FFF2-40B4-BE49-F238E27FC236}">
                <a16:creationId xmlns:a16="http://schemas.microsoft.com/office/drawing/2014/main" id="{A74439FC-F253-4B94-8655-8E229DFA94C3}"/>
              </a:ext>
            </a:extLst>
          </p:cNvPr>
          <p:cNvSpPr txBox="1">
            <a:spLocks noChangeArrowheads="1"/>
          </p:cNvSpPr>
          <p:nvPr/>
        </p:nvSpPr>
        <p:spPr bwMode="auto">
          <a:xfrm>
            <a:off x="2124075" y="6453188"/>
            <a:ext cx="21605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66FF33"/>
                </a:solidFill>
              </a:rPr>
              <a:t>доња страна</a:t>
            </a:r>
            <a:endParaRPr lang="en-US" altLang="sr-Latn-RS" sz="1800">
              <a:solidFill>
                <a:srgbClr val="66FF33"/>
              </a:solidFill>
            </a:endParaRPr>
          </a:p>
        </p:txBody>
      </p:sp>
      <p:sp>
        <p:nvSpPr>
          <p:cNvPr id="503833" name="Line 25">
            <a:extLst>
              <a:ext uri="{FF2B5EF4-FFF2-40B4-BE49-F238E27FC236}">
                <a16:creationId xmlns:a16="http://schemas.microsoft.com/office/drawing/2014/main" id="{21C31D78-47C4-4753-982E-B149642292BA}"/>
              </a:ext>
            </a:extLst>
          </p:cNvPr>
          <p:cNvSpPr>
            <a:spLocks noChangeShapeType="1"/>
          </p:cNvSpPr>
          <p:nvPr/>
        </p:nvSpPr>
        <p:spPr bwMode="auto">
          <a:xfrm flipH="1" flipV="1">
            <a:off x="2771775" y="5805488"/>
            <a:ext cx="504825" cy="647700"/>
          </a:xfrm>
          <a:prstGeom prst="line">
            <a:avLst/>
          </a:prstGeom>
          <a:noFill/>
          <a:ln w="9525">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4" name="Text Box 26">
            <a:extLst>
              <a:ext uri="{FF2B5EF4-FFF2-40B4-BE49-F238E27FC236}">
                <a16:creationId xmlns:a16="http://schemas.microsoft.com/office/drawing/2014/main" id="{B4511986-979B-480D-A35E-67E375F00EDC}"/>
              </a:ext>
            </a:extLst>
          </p:cNvPr>
          <p:cNvSpPr txBox="1">
            <a:spLocks noChangeArrowheads="1"/>
          </p:cNvSpPr>
          <p:nvPr/>
        </p:nvSpPr>
        <p:spPr bwMode="auto">
          <a:xfrm>
            <a:off x="611188" y="2565400"/>
            <a:ext cx="23764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chemeClr val="bg1"/>
                </a:solidFill>
              </a:rPr>
              <a:t>sulcus centralis</a:t>
            </a:r>
            <a:endParaRPr lang="en-US" altLang="sr-Latn-RS" sz="1800">
              <a:solidFill>
                <a:schemeClr val="bg1"/>
              </a:solidFill>
            </a:endParaRPr>
          </a:p>
        </p:txBody>
      </p:sp>
      <p:sp>
        <p:nvSpPr>
          <p:cNvPr id="50195" name="Line 27">
            <a:extLst>
              <a:ext uri="{FF2B5EF4-FFF2-40B4-BE49-F238E27FC236}">
                <a16:creationId xmlns:a16="http://schemas.microsoft.com/office/drawing/2014/main" id="{A6BECE91-93DA-498D-9940-94FF9EBC1E29}"/>
              </a:ext>
            </a:extLst>
          </p:cNvPr>
          <p:cNvSpPr>
            <a:spLocks noChangeShapeType="1"/>
          </p:cNvSpPr>
          <p:nvPr/>
        </p:nvSpPr>
        <p:spPr bwMode="auto">
          <a:xfrm>
            <a:off x="1042988" y="2852738"/>
            <a:ext cx="0" cy="144462"/>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3812"/>
                                        </p:tgtEl>
                                        <p:attrNameLst>
                                          <p:attrName>style.visibility</p:attrName>
                                        </p:attrNameLst>
                                      </p:cBhvr>
                                      <p:to>
                                        <p:strVal val="visible"/>
                                      </p:to>
                                    </p:set>
                                    <p:animEffect transition="in" filter="blinds(horizontal)">
                                      <p:cBhvr>
                                        <p:cTn id="7" dur="500"/>
                                        <p:tgtEl>
                                          <p:spTgt spid="503812"/>
                                        </p:tgtEl>
                                      </p:cBhvr>
                                    </p:animEffect>
                                  </p:childTnLst>
                                </p:cTn>
                              </p:par>
                              <p:par>
                                <p:cTn id="8" presetID="3" presetClass="entr" presetSubtype="10" fill="hold" nodeType="withEffect">
                                  <p:stCondLst>
                                    <p:cond delay="0"/>
                                  </p:stCondLst>
                                  <p:childTnLst>
                                    <p:set>
                                      <p:cBhvr>
                                        <p:cTn id="9" dur="1" fill="hold">
                                          <p:stCondLst>
                                            <p:cond delay="0"/>
                                          </p:stCondLst>
                                        </p:cTn>
                                        <p:tgtEl>
                                          <p:spTgt spid="503813"/>
                                        </p:tgtEl>
                                        <p:attrNameLst>
                                          <p:attrName>style.visibility</p:attrName>
                                        </p:attrNameLst>
                                      </p:cBhvr>
                                      <p:to>
                                        <p:strVal val="visible"/>
                                      </p:to>
                                    </p:set>
                                    <p:animEffect transition="in" filter="blinds(horizontal)">
                                      <p:cBhvr>
                                        <p:cTn id="10" dur="500"/>
                                        <p:tgtEl>
                                          <p:spTgt spid="503813"/>
                                        </p:tgtEl>
                                      </p:cBhvr>
                                    </p:animEffect>
                                  </p:childTnLst>
                                </p:cTn>
                              </p:par>
                              <p:par>
                                <p:cTn id="11" presetID="3" presetClass="entr" presetSubtype="10" fill="hold" nodeType="withEffect">
                                  <p:stCondLst>
                                    <p:cond delay="0"/>
                                  </p:stCondLst>
                                  <p:childTnLst>
                                    <p:set>
                                      <p:cBhvr>
                                        <p:cTn id="12" dur="1" fill="hold">
                                          <p:stCondLst>
                                            <p:cond delay="0"/>
                                          </p:stCondLst>
                                        </p:cTn>
                                        <p:tgtEl>
                                          <p:spTgt spid="503828">
                                            <p:txEl>
                                              <p:pRg st="0" end="0"/>
                                            </p:txEl>
                                          </p:spTgt>
                                        </p:tgtEl>
                                        <p:attrNameLst>
                                          <p:attrName>style.visibility</p:attrName>
                                        </p:attrNameLst>
                                      </p:cBhvr>
                                      <p:to>
                                        <p:strVal val="visible"/>
                                      </p:to>
                                    </p:set>
                                    <p:animEffect transition="in" filter="blinds(horizontal)">
                                      <p:cBhvr>
                                        <p:cTn id="13" dur="500"/>
                                        <p:tgtEl>
                                          <p:spTgt spid="503828">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503814"/>
                                        </p:tgtEl>
                                        <p:attrNameLst>
                                          <p:attrName>style.visibility</p:attrName>
                                        </p:attrNameLst>
                                      </p:cBhvr>
                                      <p:to>
                                        <p:strVal val="visible"/>
                                      </p:to>
                                    </p:set>
                                    <p:animEffect transition="in" filter="blinds(horizontal)">
                                      <p:cBhvr>
                                        <p:cTn id="18" dur="500"/>
                                        <p:tgtEl>
                                          <p:spTgt spid="503814"/>
                                        </p:tgtEl>
                                      </p:cBhvr>
                                    </p:animEffect>
                                  </p:childTnLst>
                                </p:cTn>
                              </p:par>
                              <p:par>
                                <p:cTn id="19" presetID="3" presetClass="entr" presetSubtype="10" fill="hold" nodeType="withEffect">
                                  <p:stCondLst>
                                    <p:cond delay="0"/>
                                  </p:stCondLst>
                                  <p:childTnLst>
                                    <p:set>
                                      <p:cBhvr>
                                        <p:cTn id="20" dur="1" fill="hold">
                                          <p:stCondLst>
                                            <p:cond delay="0"/>
                                          </p:stCondLst>
                                        </p:cTn>
                                        <p:tgtEl>
                                          <p:spTgt spid="503828">
                                            <p:txEl>
                                              <p:pRg st="1" end="1"/>
                                            </p:txEl>
                                          </p:spTgt>
                                        </p:tgtEl>
                                        <p:attrNameLst>
                                          <p:attrName>style.visibility</p:attrName>
                                        </p:attrNameLst>
                                      </p:cBhvr>
                                      <p:to>
                                        <p:strVal val="visible"/>
                                      </p:to>
                                    </p:set>
                                    <p:animEffect transition="in" filter="blinds(horizontal)">
                                      <p:cBhvr>
                                        <p:cTn id="21" dur="500"/>
                                        <p:tgtEl>
                                          <p:spTgt spid="50382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503815"/>
                                        </p:tgtEl>
                                        <p:attrNameLst>
                                          <p:attrName>style.visibility</p:attrName>
                                        </p:attrNameLst>
                                      </p:cBhvr>
                                      <p:to>
                                        <p:strVal val="visible"/>
                                      </p:to>
                                    </p:set>
                                    <p:animEffect transition="in" filter="blinds(horizontal)">
                                      <p:cBhvr>
                                        <p:cTn id="26" dur="500"/>
                                        <p:tgtEl>
                                          <p:spTgt spid="503815"/>
                                        </p:tgtEl>
                                      </p:cBhvr>
                                    </p:animEffect>
                                  </p:childTnLst>
                                </p:cTn>
                              </p:par>
                              <p:par>
                                <p:cTn id="27" presetID="3" presetClass="entr" presetSubtype="10" fill="hold" nodeType="withEffect">
                                  <p:stCondLst>
                                    <p:cond delay="0"/>
                                  </p:stCondLst>
                                  <p:childTnLst>
                                    <p:set>
                                      <p:cBhvr>
                                        <p:cTn id="28" dur="1" fill="hold">
                                          <p:stCondLst>
                                            <p:cond delay="0"/>
                                          </p:stCondLst>
                                        </p:cTn>
                                        <p:tgtEl>
                                          <p:spTgt spid="503828">
                                            <p:txEl>
                                              <p:pRg st="2" end="2"/>
                                            </p:txEl>
                                          </p:spTgt>
                                        </p:tgtEl>
                                        <p:attrNameLst>
                                          <p:attrName>style.visibility</p:attrName>
                                        </p:attrNameLst>
                                      </p:cBhvr>
                                      <p:to>
                                        <p:strVal val="visible"/>
                                      </p:to>
                                    </p:set>
                                    <p:animEffect transition="in" filter="blinds(horizontal)">
                                      <p:cBhvr>
                                        <p:cTn id="29" dur="500"/>
                                        <p:tgtEl>
                                          <p:spTgt spid="503828">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503831"/>
                                        </p:tgtEl>
                                        <p:attrNameLst>
                                          <p:attrName>style.visibility</p:attrName>
                                        </p:attrNameLst>
                                      </p:cBhvr>
                                      <p:to>
                                        <p:strVal val="visible"/>
                                      </p:to>
                                    </p:set>
                                    <p:animEffect transition="in" filter="blinds(horizontal)">
                                      <p:cBhvr>
                                        <p:cTn id="34" dur="500"/>
                                        <p:tgtEl>
                                          <p:spTgt spid="503831"/>
                                        </p:tgtEl>
                                      </p:cBhvr>
                                    </p:animEffect>
                                  </p:childTnLst>
                                </p:cTn>
                              </p:par>
                              <p:par>
                                <p:cTn id="35" presetID="3" presetClass="entr" presetSubtype="10" fill="hold" nodeType="withEffect">
                                  <p:stCondLst>
                                    <p:cond delay="0"/>
                                  </p:stCondLst>
                                  <p:childTnLst>
                                    <p:set>
                                      <p:cBhvr>
                                        <p:cTn id="36" dur="1" fill="hold">
                                          <p:stCondLst>
                                            <p:cond delay="0"/>
                                          </p:stCondLst>
                                        </p:cTn>
                                        <p:tgtEl>
                                          <p:spTgt spid="503829">
                                            <p:txEl>
                                              <p:pRg st="0" end="0"/>
                                            </p:txEl>
                                          </p:spTgt>
                                        </p:tgtEl>
                                        <p:attrNameLst>
                                          <p:attrName>style.visibility</p:attrName>
                                        </p:attrNameLst>
                                      </p:cBhvr>
                                      <p:to>
                                        <p:strVal val="visible"/>
                                      </p:to>
                                    </p:set>
                                    <p:animEffect transition="in" filter="blinds(horizontal)">
                                      <p:cBhvr>
                                        <p:cTn id="37" dur="500"/>
                                        <p:tgtEl>
                                          <p:spTgt spid="503829">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503816"/>
                                        </p:tgtEl>
                                        <p:attrNameLst>
                                          <p:attrName>style.visibility</p:attrName>
                                        </p:attrNameLst>
                                      </p:cBhvr>
                                      <p:to>
                                        <p:strVal val="visible"/>
                                      </p:to>
                                    </p:set>
                                    <p:animEffect transition="in" filter="blinds(horizontal)">
                                      <p:cBhvr>
                                        <p:cTn id="42" dur="500"/>
                                        <p:tgtEl>
                                          <p:spTgt spid="503816"/>
                                        </p:tgtEl>
                                      </p:cBhvr>
                                    </p:animEffect>
                                  </p:childTnLst>
                                </p:cTn>
                              </p:par>
                              <p:par>
                                <p:cTn id="43" presetID="3" presetClass="entr" presetSubtype="10" fill="hold" nodeType="withEffect">
                                  <p:stCondLst>
                                    <p:cond delay="0"/>
                                  </p:stCondLst>
                                  <p:childTnLst>
                                    <p:set>
                                      <p:cBhvr>
                                        <p:cTn id="44" dur="1" fill="hold">
                                          <p:stCondLst>
                                            <p:cond delay="0"/>
                                          </p:stCondLst>
                                        </p:cTn>
                                        <p:tgtEl>
                                          <p:spTgt spid="503829">
                                            <p:txEl>
                                              <p:pRg st="1" end="1"/>
                                            </p:txEl>
                                          </p:spTgt>
                                        </p:tgtEl>
                                        <p:attrNameLst>
                                          <p:attrName>style.visibility</p:attrName>
                                        </p:attrNameLst>
                                      </p:cBhvr>
                                      <p:to>
                                        <p:strVal val="visible"/>
                                      </p:to>
                                    </p:set>
                                    <p:animEffect transition="in" filter="blinds(horizontal)">
                                      <p:cBhvr>
                                        <p:cTn id="45" dur="500"/>
                                        <p:tgtEl>
                                          <p:spTgt spid="503829">
                                            <p:txEl>
                                              <p:pRg st="1" end="1"/>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nodeType="clickEffect">
                                  <p:stCondLst>
                                    <p:cond delay="0"/>
                                  </p:stCondLst>
                                  <p:childTnLst>
                                    <p:set>
                                      <p:cBhvr>
                                        <p:cTn id="49" dur="1" fill="hold">
                                          <p:stCondLst>
                                            <p:cond delay="0"/>
                                          </p:stCondLst>
                                        </p:cTn>
                                        <p:tgtEl>
                                          <p:spTgt spid="503817"/>
                                        </p:tgtEl>
                                        <p:attrNameLst>
                                          <p:attrName>style.visibility</p:attrName>
                                        </p:attrNameLst>
                                      </p:cBhvr>
                                      <p:to>
                                        <p:strVal val="visible"/>
                                      </p:to>
                                    </p:set>
                                    <p:animEffect transition="in" filter="blinds(horizontal)">
                                      <p:cBhvr>
                                        <p:cTn id="50" dur="500"/>
                                        <p:tgtEl>
                                          <p:spTgt spid="503817"/>
                                        </p:tgtEl>
                                      </p:cBhvr>
                                    </p:animEffect>
                                  </p:childTnLst>
                                </p:cTn>
                              </p:par>
                              <p:par>
                                <p:cTn id="51" presetID="3" presetClass="entr" presetSubtype="10" fill="hold" nodeType="withEffect">
                                  <p:stCondLst>
                                    <p:cond delay="0"/>
                                  </p:stCondLst>
                                  <p:childTnLst>
                                    <p:set>
                                      <p:cBhvr>
                                        <p:cTn id="52" dur="1" fill="hold">
                                          <p:stCondLst>
                                            <p:cond delay="0"/>
                                          </p:stCondLst>
                                        </p:cTn>
                                        <p:tgtEl>
                                          <p:spTgt spid="503829">
                                            <p:txEl>
                                              <p:pRg st="2" end="2"/>
                                            </p:txEl>
                                          </p:spTgt>
                                        </p:tgtEl>
                                        <p:attrNameLst>
                                          <p:attrName>style.visibility</p:attrName>
                                        </p:attrNameLst>
                                      </p:cBhvr>
                                      <p:to>
                                        <p:strVal val="visible"/>
                                      </p:to>
                                    </p:set>
                                    <p:animEffect transition="in" filter="blinds(horizontal)">
                                      <p:cBhvr>
                                        <p:cTn id="53" dur="500"/>
                                        <p:tgtEl>
                                          <p:spTgt spid="503829">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503818"/>
                                        </p:tgtEl>
                                        <p:attrNameLst>
                                          <p:attrName>style.visibility</p:attrName>
                                        </p:attrNameLst>
                                      </p:cBhvr>
                                      <p:to>
                                        <p:strVal val="visible"/>
                                      </p:to>
                                    </p:set>
                                    <p:animEffect transition="in" filter="blinds(horizontal)">
                                      <p:cBhvr>
                                        <p:cTn id="58" dur="500"/>
                                        <p:tgtEl>
                                          <p:spTgt spid="503818"/>
                                        </p:tgtEl>
                                      </p:cBhvr>
                                    </p:animEffect>
                                  </p:childTnLst>
                                </p:cTn>
                              </p:par>
                              <p:par>
                                <p:cTn id="59" presetID="3" presetClass="entr" presetSubtype="10" fill="hold" nodeType="withEffect">
                                  <p:stCondLst>
                                    <p:cond delay="0"/>
                                  </p:stCondLst>
                                  <p:childTnLst>
                                    <p:set>
                                      <p:cBhvr>
                                        <p:cTn id="60" dur="1" fill="hold">
                                          <p:stCondLst>
                                            <p:cond delay="0"/>
                                          </p:stCondLst>
                                        </p:cTn>
                                        <p:tgtEl>
                                          <p:spTgt spid="503829">
                                            <p:txEl>
                                              <p:pRg st="3" end="3"/>
                                            </p:txEl>
                                          </p:spTgt>
                                        </p:tgtEl>
                                        <p:attrNameLst>
                                          <p:attrName>style.visibility</p:attrName>
                                        </p:attrNameLst>
                                      </p:cBhvr>
                                      <p:to>
                                        <p:strVal val="visible"/>
                                      </p:to>
                                    </p:set>
                                    <p:animEffect transition="in" filter="blinds(horizontal)">
                                      <p:cBhvr>
                                        <p:cTn id="61" dur="500"/>
                                        <p:tgtEl>
                                          <p:spTgt spid="503829">
                                            <p:txEl>
                                              <p:pRg st="3" end="3"/>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nodeType="clickEffect">
                                  <p:stCondLst>
                                    <p:cond delay="0"/>
                                  </p:stCondLst>
                                  <p:childTnLst>
                                    <p:set>
                                      <p:cBhvr>
                                        <p:cTn id="65" dur="1" fill="hold">
                                          <p:stCondLst>
                                            <p:cond delay="0"/>
                                          </p:stCondLst>
                                        </p:cTn>
                                        <p:tgtEl>
                                          <p:spTgt spid="503819"/>
                                        </p:tgtEl>
                                        <p:attrNameLst>
                                          <p:attrName>style.visibility</p:attrName>
                                        </p:attrNameLst>
                                      </p:cBhvr>
                                      <p:to>
                                        <p:strVal val="visible"/>
                                      </p:to>
                                    </p:set>
                                    <p:animEffect transition="in" filter="blinds(horizontal)">
                                      <p:cBhvr>
                                        <p:cTn id="66" dur="500"/>
                                        <p:tgtEl>
                                          <p:spTgt spid="503819"/>
                                        </p:tgtEl>
                                      </p:cBhvr>
                                    </p:animEffect>
                                  </p:childTnLst>
                                </p:cTn>
                              </p:par>
                              <p:par>
                                <p:cTn id="67" presetID="3" presetClass="entr" presetSubtype="10" fill="hold" nodeType="withEffect">
                                  <p:stCondLst>
                                    <p:cond delay="0"/>
                                  </p:stCondLst>
                                  <p:childTnLst>
                                    <p:set>
                                      <p:cBhvr>
                                        <p:cTn id="68" dur="1" fill="hold">
                                          <p:stCondLst>
                                            <p:cond delay="0"/>
                                          </p:stCondLst>
                                        </p:cTn>
                                        <p:tgtEl>
                                          <p:spTgt spid="503833"/>
                                        </p:tgtEl>
                                        <p:attrNameLst>
                                          <p:attrName>style.visibility</p:attrName>
                                        </p:attrNameLst>
                                      </p:cBhvr>
                                      <p:to>
                                        <p:strVal val="visible"/>
                                      </p:to>
                                    </p:set>
                                    <p:animEffect transition="in" filter="blinds(horizontal)">
                                      <p:cBhvr>
                                        <p:cTn id="69" dur="500"/>
                                        <p:tgtEl>
                                          <p:spTgt spid="503833"/>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503832"/>
                                        </p:tgtEl>
                                        <p:attrNameLst>
                                          <p:attrName>style.visibility</p:attrName>
                                        </p:attrNameLst>
                                      </p:cBhvr>
                                      <p:to>
                                        <p:strVal val="visible"/>
                                      </p:to>
                                    </p:set>
                                    <p:animEffect transition="in" filter="blinds(horizontal)">
                                      <p:cBhvr>
                                        <p:cTn id="72" dur="500"/>
                                        <p:tgtEl>
                                          <p:spTgt spid="503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BEFBDB6-1359-4BA4-928F-1A779EFA079F}"/>
              </a:ext>
            </a:extLst>
          </p:cNvPr>
          <p:cNvSpPr>
            <a:spLocks noGrp="1" noChangeArrowheads="1"/>
          </p:cNvSpPr>
          <p:nvPr>
            <p:ph type="title"/>
          </p:nvPr>
        </p:nvSpPr>
        <p:spPr/>
        <p:txBody>
          <a:bodyPr/>
          <a:lstStyle/>
          <a:p>
            <a:pPr eaLnBrk="1" hangingPunct="1"/>
            <a:r>
              <a:rPr lang="sr-Latn-CS" altLang="sr-Latn-RS"/>
              <a:t>lobus frontalis </a:t>
            </a:r>
            <a:br>
              <a:rPr lang="sr-Latn-CS" altLang="sr-Latn-RS"/>
            </a:br>
            <a:r>
              <a:rPr lang="sr-Latn-CS" altLang="sr-Latn-RS" sz="2400"/>
              <a:t>спољашња страна</a:t>
            </a:r>
            <a:endParaRPr lang="en-US" altLang="sr-Latn-RS" sz="2400"/>
          </a:p>
        </p:txBody>
      </p:sp>
      <p:pic>
        <p:nvPicPr>
          <p:cNvPr id="51203" name="Picture 3" descr="lobes">
            <a:extLst>
              <a:ext uri="{FF2B5EF4-FFF2-40B4-BE49-F238E27FC236}">
                <a16:creationId xmlns:a16="http://schemas.microsoft.com/office/drawing/2014/main" id="{E24855C7-0B60-4937-9300-1CDCC4084897}"/>
              </a:ext>
            </a:extLst>
          </p:cNvPr>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00113" y="2349500"/>
            <a:ext cx="4244975" cy="3184525"/>
          </a:xfrm>
          <a:noFill/>
        </p:spPr>
      </p:pic>
      <p:grpSp>
        <p:nvGrpSpPr>
          <p:cNvPr id="2" name="Group 4">
            <a:extLst>
              <a:ext uri="{FF2B5EF4-FFF2-40B4-BE49-F238E27FC236}">
                <a16:creationId xmlns:a16="http://schemas.microsoft.com/office/drawing/2014/main" id="{C9D3EDFA-8947-4CF6-B68D-802427FEB919}"/>
              </a:ext>
            </a:extLst>
          </p:cNvPr>
          <p:cNvGrpSpPr>
            <a:grpSpLocks/>
          </p:cNvGrpSpPr>
          <p:nvPr/>
        </p:nvGrpSpPr>
        <p:grpSpPr bwMode="auto">
          <a:xfrm>
            <a:off x="827088" y="1557338"/>
            <a:ext cx="8001000" cy="2667000"/>
            <a:chOff x="480" y="720"/>
            <a:chExt cx="5040" cy="1680"/>
          </a:xfrm>
        </p:grpSpPr>
        <p:sp>
          <p:nvSpPr>
            <p:cNvPr id="51209" name="Freeform 5">
              <a:extLst>
                <a:ext uri="{FF2B5EF4-FFF2-40B4-BE49-F238E27FC236}">
                  <a16:creationId xmlns:a16="http://schemas.microsoft.com/office/drawing/2014/main" id="{4F7A3B40-CB73-4743-B8DC-3D8BFA154EBA}"/>
                </a:ext>
              </a:extLst>
            </p:cNvPr>
            <p:cNvSpPr>
              <a:spLocks/>
            </p:cNvSpPr>
            <p:nvPr/>
          </p:nvSpPr>
          <p:spPr bwMode="auto">
            <a:xfrm>
              <a:off x="1951" y="1820"/>
              <a:ext cx="751" cy="580"/>
            </a:xfrm>
            <a:custGeom>
              <a:avLst/>
              <a:gdLst>
                <a:gd name="T0" fmla="*/ 0 w 751"/>
                <a:gd name="T1" fmla="*/ 380 h 580"/>
                <a:gd name="T2" fmla="*/ 22 w 751"/>
                <a:gd name="T3" fmla="*/ 315 h 580"/>
                <a:gd name="T4" fmla="*/ 32 w 751"/>
                <a:gd name="T5" fmla="*/ 282 h 580"/>
                <a:gd name="T6" fmla="*/ 16 w 751"/>
                <a:gd name="T7" fmla="*/ 86 h 580"/>
                <a:gd name="T8" fmla="*/ 54 w 751"/>
                <a:gd name="T9" fmla="*/ 0 h 580"/>
                <a:gd name="T10" fmla="*/ 87 w 751"/>
                <a:gd name="T11" fmla="*/ 5 h 580"/>
                <a:gd name="T12" fmla="*/ 108 w 751"/>
                <a:gd name="T13" fmla="*/ 32 h 580"/>
                <a:gd name="T14" fmla="*/ 147 w 751"/>
                <a:gd name="T15" fmla="*/ 97 h 580"/>
                <a:gd name="T16" fmla="*/ 157 w 751"/>
                <a:gd name="T17" fmla="*/ 141 h 580"/>
                <a:gd name="T18" fmla="*/ 174 w 751"/>
                <a:gd name="T19" fmla="*/ 152 h 580"/>
                <a:gd name="T20" fmla="*/ 217 w 751"/>
                <a:gd name="T21" fmla="*/ 195 h 580"/>
                <a:gd name="T22" fmla="*/ 348 w 751"/>
                <a:gd name="T23" fmla="*/ 260 h 580"/>
                <a:gd name="T24" fmla="*/ 467 w 751"/>
                <a:gd name="T25" fmla="*/ 277 h 580"/>
                <a:gd name="T26" fmla="*/ 641 w 751"/>
                <a:gd name="T27" fmla="*/ 282 h 580"/>
                <a:gd name="T28" fmla="*/ 739 w 751"/>
                <a:gd name="T29" fmla="*/ 277 h 580"/>
                <a:gd name="T30" fmla="*/ 739 w 751"/>
                <a:gd name="T31" fmla="*/ 347 h 580"/>
                <a:gd name="T32" fmla="*/ 717 w 751"/>
                <a:gd name="T33" fmla="*/ 380 h 580"/>
                <a:gd name="T34" fmla="*/ 674 w 751"/>
                <a:gd name="T35" fmla="*/ 499 h 580"/>
                <a:gd name="T36" fmla="*/ 592 w 751"/>
                <a:gd name="T37" fmla="*/ 516 h 580"/>
                <a:gd name="T38" fmla="*/ 494 w 751"/>
                <a:gd name="T39" fmla="*/ 494 h 580"/>
                <a:gd name="T40" fmla="*/ 391 w 751"/>
                <a:gd name="T41" fmla="*/ 510 h 580"/>
                <a:gd name="T42" fmla="*/ 342 w 751"/>
                <a:gd name="T43" fmla="*/ 537 h 580"/>
                <a:gd name="T44" fmla="*/ 331 w 751"/>
                <a:gd name="T45" fmla="*/ 554 h 580"/>
                <a:gd name="T46" fmla="*/ 282 w 751"/>
                <a:gd name="T47" fmla="*/ 565 h 580"/>
                <a:gd name="T48" fmla="*/ 168 w 751"/>
                <a:gd name="T49" fmla="*/ 527 h 580"/>
                <a:gd name="T50" fmla="*/ 114 w 751"/>
                <a:gd name="T51" fmla="*/ 396 h 580"/>
                <a:gd name="T52" fmla="*/ 0 w 751"/>
                <a:gd name="T53" fmla="*/ 380 h 5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51"/>
                <a:gd name="T82" fmla="*/ 0 h 580"/>
                <a:gd name="T83" fmla="*/ 751 w 751"/>
                <a:gd name="T84" fmla="*/ 580 h 5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51" h="580">
                  <a:moveTo>
                    <a:pt x="0" y="380"/>
                  </a:moveTo>
                  <a:cubicBezTo>
                    <a:pt x="30" y="350"/>
                    <a:pt x="10" y="377"/>
                    <a:pt x="22" y="315"/>
                  </a:cubicBezTo>
                  <a:cubicBezTo>
                    <a:pt x="24" y="304"/>
                    <a:pt x="32" y="282"/>
                    <a:pt x="32" y="282"/>
                  </a:cubicBezTo>
                  <a:cubicBezTo>
                    <a:pt x="30" y="222"/>
                    <a:pt x="38" y="147"/>
                    <a:pt x="16" y="86"/>
                  </a:cubicBezTo>
                  <a:cubicBezTo>
                    <a:pt x="21" y="25"/>
                    <a:pt x="7" y="15"/>
                    <a:pt x="54" y="0"/>
                  </a:cubicBezTo>
                  <a:cubicBezTo>
                    <a:pt x="65" y="2"/>
                    <a:pt x="76" y="2"/>
                    <a:pt x="87" y="5"/>
                  </a:cubicBezTo>
                  <a:cubicBezTo>
                    <a:pt x="110" y="13"/>
                    <a:pt x="99" y="16"/>
                    <a:pt x="108" y="32"/>
                  </a:cubicBezTo>
                  <a:cubicBezTo>
                    <a:pt x="121" y="56"/>
                    <a:pt x="138" y="72"/>
                    <a:pt x="147" y="97"/>
                  </a:cubicBezTo>
                  <a:cubicBezTo>
                    <a:pt x="147" y="97"/>
                    <a:pt x="153" y="136"/>
                    <a:pt x="157" y="141"/>
                  </a:cubicBezTo>
                  <a:cubicBezTo>
                    <a:pt x="161" y="146"/>
                    <a:pt x="169" y="148"/>
                    <a:pt x="174" y="152"/>
                  </a:cubicBezTo>
                  <a:cubicBezTo>
                    <a:pt x="191" y="166"/>
                    <a:pt x="199" y="182"/>
                    <a:pt x="217" y="195"/>
                  </a:cubicBezTo>
                  <a:cubicBezTo>
                    <a:pt x="249" y="242"/>
                    <a:pt x="296" y="251"/>
                    <a:pt x="348" y="260"/>
                  </a:cubicBezTo>
                  <a:cubicBezTo>
                    <a:pt x="392" y="276"/>
                    <a:pt x="408" y="273"/>
                    <a:pt x="467" y="277"/>
                  </a:cubicBezTo>
                  <a:cubicBezTo>
                    <a:pt x="541" y="294"/>
                    <a:pt x="510" y="288"/>
                    <a:pt x="641" y="282"/>
                  </a:cubicBezTo>
                  <a:cubicBezTo>
                    <a:pt x="685" y="272"/>
                    <a:pt x="682" y="271"/>
                    <a:pt x="739" y="277"/>
                  </a:cubicBezTo>
                  <a:cubicBezTo>
                    <a:pt x="747" y="304"/>
                    <a:pt x="751" y="308"/>
                    <a:pt x="739" y="347"/>
                  </a:cubicBezTo>
                  <a:cubicBezTo>
                    <a:pt x="735" y="360"/>
                    <a:pt x="717" y="380"/>
                    <a:pt x="717" y="380"/>
                  </a:cubicBezTo>
                  <a:cubicBezTo>
                    <a:pt x="701" y="431"/>
                    <a:pt x="732" y="481"/>
                    <a:pt x="674" y="499"/>
                  </a:cubicBezTo>
                  <a:cubicBezTo>
                    <a:pt x="646" y="527"/>
                    <a:pt x="634" y="521"/>
                    <a:pt x="592" y="516"/>
                  </a:cubicBezTo>
                  <a:cubicBezTo>
                    <a:pt x="559" y="507"/>
                    <a:pt x="528" y="498"/>
                    <a:pt x="494" y="494"/>
                  </a:cubicBezTo>
                  <a:cubicBezTo>
                    <a:pt x="454" y="497"/>
                    <a:pt x="427" y="498"/>
                    <a:pt x="391" y="510"/>
                  </a:cubicBezTo>
                  <a:cubicBezTo>
                    <a:pt x="373" y="516"/>
                    <a:pt x="342" y="537"/>
                    <a:pt x="342" y="537"/>
                  </a:cubicBezTo>
                  <a:cubicBezTo>
                    <a:pt x="338" y="543"/>
                    <a:pt x="337" y="551"/>
                    <a:pt x="331" y="554"/>
                  </a:cubicBezTo>
                  <a:cubicBezTo>
                    <a:pt x="316" y="561"/>
                    <a:pt x="282" y="565"/>
                    <a:pt x="282" y="565"/>
                  </a:cubicBezTo>
                  <a:cubicBezTo>
                    <a:pt x="219" y="561"/>
                    <a:pt x="188" y="580"/>
                    <a:pt x="168" y="527"/>
                  </a:cubicBezTo>
                  <a:cubicBezTo>
                    <a:pt x="162" y="485"/>
                    <a:pt x="151" y="424"/>
                    <a:pt x="114" y="396"/>
                  </a:cubicBezTo>
                  <a:cubicBezTo>
                    <a:pt x="88" y="376"/>
                    <a:pt x="28" y="380"/>
                    <a:pt x="0" y="380"/>
                  </a:cubicBezTo>
                  <a:close/>
                </a:path>
              </a:pathLst>
            </a:custGeom>
            <a:solidFill>
              <a:srgbClr val="FF3300">
                <a:alpha val="34117"/>
              </a:srgbClr>
            </a:solidFill>
            <a:ln w="9525">
              <a:solidFill>
                <a:schemeClr val="tx1"/>
              </a:solidFill>
              <a:round/>
              <a:headEnd/>
              <a:tailEnd/>
            </a:ln>
          </p:spPr>
          <p:txBody>
            <a:bodyPr/>
            <a:lstStyle/>
            <a:p>
              <a:endParaRPr lang="en-US"/>
            </a:p>
          </p:txBody>
        </p:sp>
        <p:sp>
          <p:nvSpPr>
            <p:cNvPr id="51210" name="Freeform 6">
              <a:extLst>
                <a:ext uri="{FF2B5EF4-FFF2-40B4-BE49-F238E27FC236}">
                  <a16:creationId xmlns:a16="http://schemas.microsoft.com/office/drawing/2014/main" id="{320C9580-7B61-4495-A3C6-3074A5BA316D}"/>
                </a:ext>
              </a:extLst>
            </p:cNvPr>
            <p:cNvSpPr>
              <a:spLocks/>
            </p:cNvSpPr>
            <p:nvPr/>
          </p:nvSpPr>
          <p:spPr bwMode="auto">
            <a:xfrm>
              <a:off x="1924" y="1449"/>
              <a:ext cx="565" cy="278"/>
            </a:xfrm>
            <a:custGeom>
              <a:avLst/>
              <a:gdLst>
                <a:gd name="T0" fmla="*/ 70 w 565"/>
                <a:gd name="T1" fmla="*/ 1 h 278"/>
                <a:gd name="T2" fmla="*/ 0 w 565"/>
                <a:gd name="T3" fmla="*/ 28 h 278"/>
                <a:gd name="T4" fmla="*/ 38 w 565"/>
                <a:gd name="T5" fmla="*/ 88 h 278"/>
                <a:gd name="T6" fmla="*/ 59 w 565"/>
                <a:gd name="T7" fmla="*/ 121 h 278"/>
                <a:gd name="T8" fmla="*/ 130 w 565"/>
                <a:gd name="T9" fmla="*/ 137 h 278"/>
                <a:gd name="T10" fmla="*/ 212 w 565"/>
                <a:gd name="T11" fmla="*/ 202 h 278"/>
                <a:gd name="T12" fmla="*/ 260 w 565"/>
                <a:gd name="T13" fmla="*/ 246 h 278"/>
                <a:gd name="T14" fmla="*/ 326 w 565"/>
                <a:gd name="T15" fmla="*/ 267 h 278"/>
                <a:gd name="T16" fmla="*/ 527 w 565"/>
                <a:gd name="T17" fmla="*/ 267 h 278"/>
                <a:gd name="T18" fmla="*/ 565 w 565"/>
                <a:gd name="T19" fmla="*/ 278 h 278"/>
                <a:gd name="T20" fmla="*/ 500 w 565"/>
                <a:gd name="T21" fmla="*/ 197 h 278"/>
                <a:gd name="T22" fmla="*/ 413 w 565"/>
                <a:gd name="T23" fmla="*/ 131 h 278"/>
                <a:gd name="T24" fmla="*/ 304 w 565"/>
                <a:gd name="T25" fmla="*/ 83 h 278"/>
                <a:gd name="T26" fmla="*/ 179 w 565"/>
                <a:gd name="T27" fmla="*/ 23 h 278"/>
                <a:gd name="T28" fmla="*/ 70 w 565"/>
                <a:gd name="T29" fmla="*/ 1 h 2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5"/>
                <a:gd name="T46" fmla="*/ 0 h 278"/>
                <a:gd name="T47" fmla="*/ 565 w 565"/>
                <a:gd name="T48" fmla="*/ 278 h 2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5" h="278">
                  <a:moveTo>
                    <a:pt x="70" y="1"/>
                  </a:moveTo>
                  <a:cubicBezTo>
                    <a:pt x="35" y="5"/>
                    <a:pt x="18" y="0"/>
                    <a:pt x="0" y="28"/>
                  </a:cubicBezTo>
                  <a:cubicBezTo>
                    <a:pt x="7" y="85"/>
                    <a:pt x="1" y="64"/>
                    <a:pt x="38" y="88"/>
                  </a:cubicBezTo>
                  <a:cubicBezTo>
                    <a:pt x="45" y="99"/>
                    <a:pt x="48" y="114"/>
                    <a:pt x="59" y="121"/>
                  </a:cubicBezTo>
                  <a:cubicBezTo>
                    <a:pt x="73" y="130"/>
                    <a:pt x="116" y="135"/>
                    <a:pt x="130" y="137"/>
                  </a:cubicBezTo>
                  <a:cubicBezTo>
                    <a:pt x="161" y="157"/>
                    <a:pt x="188" y="174"/>
                    <a:pt x="212" y="202"/>
                  </a:cubicBezTo>
                  <a:cubicBezTo>
                    <a:pt x="226" y="219"/>
                    <a:pt x="239" y="237"/>
                    <a:pt x="260" y="246"/>
                  </a:cubicBezTo>
                  <a:cubicBezTo>
                    <a:pt x="279" y="254"/>
                    <a:pt x="306" y="261"/>
                    <a:pt x="326" y="267"/>
                  </a:cubicBezTo>
                  <a:cubicBezTo>
                    <a:pt x="410" y="262"/>
                    <a:pt x="438" y="258"/>
                    <a:pt x="527" y="267"/>
                  </a:cubicBezTo>
                  <a:cubicBezTo>
                    <a:pt x="540" y="268"/>
                    <a:pt x="565" y="278"/>
                    <a:pt x="565" y="278"/>
                  </a:cubicBezTo>
                  <a:cubicBezTo>
                    <a:pt x="551" y="240"/>
                    <a:pt x="532" y="222"/>
                    <a:pt x="500" y="197"/>
                  </a:cubicBezTo>
                  <a:cubicBezTo>
                    <a:pt x="470" y="151"/>
                    <a:pt x="457" y="153"/>
                    <a:pt x="413" y="131"/>
                  </a:cubicBezTo>
                  <a:cubicBezTo>
                    <a:pt x="376" y="113"/>
                    <a:pt x="345" y="92"/>
                    <a:pt x="304" y="83"/>
                  </a:cubicBezTo>
                  <a:cubicBezTo>
                    <a:pt x="260" y="53"/>
                    <a:pt x="231" y="33"/>
                    <a:pt x="179" y="23"/>
                  </a:cubicBezTo>
                  <a:cubicBezTo>
                    <a:pt x="140" y="8"/>
                    <a:pt x="114" y="5"/>
                    <a:pt x="70" y="1"/>
                  </a:cubicBezTo>
                  <a:close/>
                </a:path>
              </a:pathLst>
            </a:custGeom>
            <a:solidFill>
              <a:srgbClr val="CC0000">
                <a:alpha val="34901"/>
              </a:srgbClr>
            </a:solidFill>
            <a:ln w="9525">
              <a:solidFill>
                <a:schemeClr val="tx1"/>
              </a:solidFill>
              <a:round/>
              <a:headEnd/>
              <a:tailEnd/>
            </a:ln>
          </p:spPr>
          <p:txBody>
            <a:bodyPr/>
            <a:lstStyle/>
            <a:p>
              <a:endParaRPr lang="en-US"/>
            </a:p>
          </p:txBody>
        </p:sp>
        <p:sp>
          <p:nvSpPr>
            <p:cNvPr id="51211" name="Freeform 7">
              <a:extLst>
                <a:ext uri="{FF2B5EF4-FFF2-40B4-BE49-F238E27FC236}">
                  <a16:creationId xmlns:a16="http://schemas.microsoft.com/office/drawing/2014/main" id="{407E98A0-4664-4A16-8889-12B7D2707AA6}"/>
                </a:ext>
              </a:extLst>
            </p:cNvPr>
            <p:cNvSpPr>
              <a:spLocks/>
            </p:cNvSpPr>
            <p:nvPr/>
          </p:nvSpPr>
          <p:spPr bwMode="auto">
            <a:xfrm>
              <a:off x="1891" y="1583"/>
              <a:ext cx="797" cy="519"/>
            </a:xfrm>
            <a:custGeom>
              <a:avLst/>
              <a:gdLst>
                <a:gd name="T0" fmla="*/ 98 w 797"/>
                <a:gd name="T1" fmla="*/ 3 h 519"/>
                <a:gd name="T2" fmla="*/ 11 w 797"/>
                <a:gd name="T3" fmla="*/ 79 h 519"/>
                <a:gd name="T4" fmla="*/ 27 w 797"/>
                <a:gd name="T5" fmla="*/ 155 h 519"/>
                <a:gd name="T6" fmla="*/ 168 w 797"/>
                <a:gd name="T7" fmla="*/ 231 h 519"/>
                <a:gd name="T8" fmla="*/ 179 w 797"/>
                <a:gd name="T9" fmla="*/ 264 h 519"/>
                <a:gd name="T10" fmla="*/ 207 w 797"/>
                <a:gd name="T11" fmla="*/ 296 h 519"/>
                <a:gd name="T12" fmla="*/ 255 w 797"/>
                <a:gd name="T13" fmla="*/ 394 h 519"/>
                <a:gd name="T14" fmla="*/ 304 w 797"/>
                <a:gd name="T15" fmla="*/ 427 h 519"/>
                <a:gd name="T16" fmla="*/ 321 w 797"/>
                <a:gd name="T17" fmla="*/ 438 h 519"/>
                <a:gd name="T18" fmla="*/ 342 w 797"/>
                <a:gd name="T19" fmla="*/ 470 h 519"/>
                <a:gd name="T20" fmla="*/ 375 w 797"/>
                <a:gd name="T21" fmla="*/ 481 h 519"/>
                <a:gd name="T22" fmla="*/ 478 w 797"/>
                <a:gd name="T23" fmla="*/ 497 h 519"/>
                <a:gd name="T24" fmla="*/ 679 w 797"/>
                <a:gd name="T25" fmla="*/ 519 h 519"/>
                <a:gd name="T26" fmla="*/ 750 w 797"/>
                <a:gd name="T27" fmla="*/ 514 h 519"/>
                <a:gd name="T28" fmla="*/ 788 w 797"/>
                <a:gd name="T29" fmla="*/ 470 h 519"/>
                <a:gd name="T30" fmla="*/ 777 w 797"/>
                <a:gd name="T31" fmla="*/ 394 h 519"/>
                <a:gd name="T32" fmla="*/ 755 w 797"/>
                <a:gd name="T33" fmla="*/ 313 h 519"/>
                <a:gd name="T34" fmla="*/ 723 w 797"/>
                <a:gd name="T35" fmla="*/ 285 h 519"/>
                <a:gd name="T36" fmla="*/ 690 w 797"/>
                <a:gd name="T37" fmla="*/ 253 h 519"/>
                <a:gd name="T38" fmla="*/ 668 w 797"/>
                <a:gd name="T39" fmla="*/ 220 h 519"/>
                <a:gd name="T40" fmla="*/ 630 w 797"/>
                <a:gd name="T41" fmla="*/ 177 h 519"/>
                <a:gd name="T42" fmla="*/ 576 w 797"/>
                <a:gd name="T43" fmla="*/ 155 h 519"/>
                <a:gd name="T44" fmla="*/ 326 w 797"/>
                <a:gd name="T45" fmla="*/ 139 h 519"/>
                <a:gd name="T46" fmla="*/ 293 w 797"/>
                <a:gd name="T47" fmla="*/ 122 h 519"/>
                <a:gd name="T48" fmla="*/ 261 w 797"/>
                <a:gd name="T49" fmla="*/ 101 h 519"/>
                <a:gd name="T50" fmla="*/ 217 w 797"/>
                <a:gd name="T51" fmla="*/ 68 h 519"/>
                <a:gd name="T52" fmla="*/ 196 w 797"/>
                <a:gd name="T53" fmla="*/ 41 h 519"/>
                <a:gd name="T54" fmla="*/ 130 w 797"/>
                <a:gd name="T55" fmla="*/ 14 h 519"/>
                <a:gd name="T56" fmla="*/ 98 w 797"/>
                <a:gd name="T57" fmla="*/ 3 h 5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97"/>
                <a:gd name="T88" fmla="*/ 0 h 519"/>
                <a:gd name="T89" fmla="*/ 797 w 797"/>
                <a:gd name="T90" fmla="*/ 519 h 5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97" h="519">
                  <a:moveTo>
                    <a:pt x="98" y="3"/>
                  </a:moveTo>
                  <a:cubicBezTo>
                    <a:pt x="85" y="74"/>
                    <a:pt x="85" y="70"/>
                    <a:pt x="11" y="79"/>
                  </a:cubicBezTo>
                  <a:cubicBezTo>
                    <a:pt x="0" y="109"/>
                    <a:pt x="0" y="136"/>
                    <a:pt x="27" y="155"/>
                  </a:cubicBezTo>
                  <a:cubicBezTo>
                    <a:pt x="43" y="197"/>
                    <a:pt x="128" y="226"/>
                    <a:pt x="168" y="231"/>
                  </a:cubicBezTo>
                  <a:cubicBezTo>
                    <a:pt x="172" y="242"/>
                    <a:pt x="173" y="254"/>
                    <a:pt x="179" y="264"/>
                  </a:cubicBezTo>
                  <a:cubicBezTo>
                    <a:pt x="187" y="276"/>
                    <a:pt x="199" y="284"/>
                    <a:pt x="207" y="296"/>
                  </a:cubicBezTo>
                  <a:cubicBezTo>
                    <a:pt x="217" y="329"/>
                    <a:pt x="236" y="365"/>
                    <a:pt x="255" y="394"/>
                  </a:cubicBezTo>
                  <a:cubicBezTo>
                    <a:pt x="266" y="411"/>
                    <a:pt x="288" y="416"/>
                    <a:pt x="304" y="427"/>
                  </a:cubicBezTo>
                  <a:cubicBezTo>
                    <a:pt x="310" y="431"/>
                    <a:pt x="321" y="438"/>
                    <a:pt x="321" y="438"/>
                  </a:cubicBezTo>
                  <a:cubicBezTo>
                    <a:pt x="328" y="449"/>
                    <a:pt x="335" y="459"/>
                    <a:pt x="342" y="470"/>
                  </a:cubicBezTo>
                  <a:cubicBezTo>
                    <a:pt x="343" y="471"/>
                    <a:pt x="373" y="481"/>
                    <a:pt x="375" y="481"/>
                  </a:cubicBezTo>
                  <a:cubicBezTo>
                    <a:pt x="411" y="491"/>
                    <a:pt x="439" y="494"/>
                    <a:pt x="478" y="497"/>
                  </a:cubicBezTo>
                  <a:cubicBezTo>
                    <a:pt x="522" y="513"/>
                    <a:pt x="626" y="515"/>
                    <a:pt x="679" y="519"/>
                  </a:cubicBezTo>
                  <a:cubicBezTo>
                    <a:pt x="703" y="517"/>
                    <a:pt x="727" y="518"/>
                    <a:pt x="750" y="514"/>
                  </a:cubicBezTo>
                  <a:cubicBezTo>
                    <a:pt x="769" y="510"/>
                    <a:pt x="788" y="470"/>
                    <a:pt x="788" y="470"/>
                  </a:cubicBezTo>
                  <a:cubicBezTo>
                    <a:pt x="797" y="442"/>
                    <a:pt x="793" y="418"/>
                    <a:pt x="777" y="394"/>
                  </a:cubicBezTo>
                  <a:cubicBezTo>
                    <a:pt x="771" y="375"/>
                    <a:pt x="762" y="327"/>
                    <a:pt x="755" y="313"/>
                  </a:cubicBezTo>
                  <a:cubicBezTo>
                    <a:pt x="749" y="300"/>
                    <a:pt x="733" y="295"/>
                    <a:pt x="723" y="285"/>
                  </a:cubicBezTo>
                  <a:cubicBezTo>
                    <a:pt x="712" y="274"/>
                    <a:pt x="698" y="266"/>
                    <a:pt x="690" y="253"/>
                  </a:cubicBezTo>
                  <a:cubicBezTo>
                    <a:pt x="683" y="242"/>
                    <a:pt x="668" y="220"/>
                    <a:pt x="668" y="220"/>
                  </a:cubicBezTo>
                  <a:cubicBezTo>
                    <a:pt x="661" y="198"/>
                    <a:pt x="649" y="189"/>
                    <a:pt x="630" y="177"/>
                  </a:cubicBezTo>
                  <a:cubicBezTo>
                    <a:pt x="611" y="147"/>
                    <a:pt x="627" y="163"/>
                    <a:pt x="576" y="155"/>
                  </a:cubicBezTo>
                  <a:cubicBezTo>
                    <a:pt x="490" y="142"/>
                    <a:pt x="417" y="142"/>
                    <a:pt x="326" y="139"/>
                  </a:cubicBezTo>
                  <a:cubicBezTo>
                    <a:pt x="269" y="100"/>
                    <a:pt x="350" y="153"/>
                    <a:pt x="293" y="122"/>
                  </a:cubicBezTo>
                  <a:cubicBezTo>
                    <a:pt x="282" y="116"/>
                    <a:pt x="261" y="101"/>
                    <a:pt x="261" y="101"/>
                  </a:cubicBezTo>
                  <a:cubicBezTo>
                    <a:pt x="248" y="81"/>
                    <a:pt x="240" y="75"/>
                    <a:pt x="217" y="68"/>
                  </a:cubicBezTo>
                  <a:cubicBezTo>
                    <a:pt x="167" y="34"/>
                    <a:pt x="228" y="81"/>
                    <a:pt x="196" y="41"/>
                  </a:cubicBezTo>
                  <a:cubicBezTo>
                    <a:pt x="183" y="25"/>
                    <a:pt x="149" y="19"/>
                    <a:pt x="130" y="14"/>
                  </a:cubicBezTo>
                  <a:cubicBezTo>
                    <a:pt x="110" y="0"/>
                    <a:pt x="120" y="3"/>
                    <a:pt x="98" y="3"/>
                  </a:cubicBezTo>
                  <a:close/>
                </a:path>
              </a:pathLst>
            </a:custGeom>
            <a:solidFill>
              <a:srgbClr val="FF0000">
                <a:alpha val="27058"/>
              </a:srgbClr>
            </a:solidFill>
            <a:ln w="9525">
              <a:solidFill>
                <a:schemeClr val="tx1"/>
              </a:solidFill>
              <a:round/>
              <a:headEnd/>
              <a:tailEnd/>
            </a:ln>
          </p:spPr>
          <p:txBody>
            <a:bodyPr/>
            <a:lstStyle/>
            <a:p>
              <a:endParaRPr lang="en-US"/>
            </a:p>
          </p:txBody>
        </p:sp>
        <p:sp>
          <p:nvSpPr>
            <p:cNvPr id="51212" name="Text Box 8">
              <a:extLst>
                <a:ext uri="{FF2B5EF4-FFF2-40B4-BE49-F238E27FC236}">
                  <a16:creationId xmlns:a16="http://schemas.microsoft.com/office/drawing/2014/main" id="{42F33865-5234-4A04-BA1F-CA4E410D999A}"/>
                </a:ext>
              </a:extLst>
            </p:cNvPr>
            <p:cNvSpPr txBox="1">
              <a:spLocks noChangeArrowheads="1"/>
            </p:cNvSpPr>
            <p:nvPr/>
          </p:nvSpPr>
          <p:spPr bwMode="auto">
            <a:xfrm>
              <a:off x="480" y="720"/>
              <a:ext cx="4992"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lnSpc>
                  <a:spcPct val="110000"/>
                </a:lnSpc>
                <a:spcBef>
                  <a:spcPct val="0"/>
                </a:spcBef>
                <a:buSzTx/>
                <a:buFontTx/>
                <a:buNone/>
              </a:pPr>
              <a:r>
                <a:rPr lang="sr-Latn-CS" altLang="sr-Latn-RS" sz="2400" b="1">
                  <a:solidFill>
                    <a:srgbClr val="66FF33"/>
                  </a:solidFill>
                  <a:latin typeface="Verdana" panose="020B0604030504040204" pitchFamily="34" charset="0"/>
                  <a:cs typeface="Times New Roman" panose="02020603050405020304" pitchFamily="18" charset="0"/>
                </a:rPr>
                <a:t>gyrus frontalis</a:t>
              </a:r>
              <a:r>
                <a:rPr lang="sr-Latn-CS" altLang="sr-Latn-RS" sz="2400">
                  <a:solidFill>
                    <a:srgbClr val="66FF33"/>
                  </a:solidFill>
                  <a:latin typeface="Verdana" panose="020B0604030504040204" pitchFamily="34" charset="0"/>
                  <a:cs typeface="Times New Roman" panose="02020603050405020304" pitchFamily="18" charset="0"/>
                </a:rPr>
                <a:t> </a:t>
              </a:r>
              <a:r>
                <a:rPr lang="en-US" altLang="sr-Latn-RS" sz="2400" b="1">
                  <a:solidFill>
                    <a:srgbClr val="66FF33"/>
                  </a:solidFill>
                  <a:latin typeface="Verdana" panose="020B0604030504040204" pitchFamily="34" charset="0"/>
                  <a:cs typeface="Times New Roman" panose="02020603050405020304" pitchFamily="18" charset="0"/>
                </a:rPr>
                <a:t>superior, m</a:t>
              </a:r>
              <a:r>
                <a:rPr lang="sr-Latn-CS" altLang="sr-Latn-RS" sz="2400" b="1">
                  <a:solidFill>
                    <a:srgbClr val="66FF33"/>
                  </a:solidFill>
                  <a:latin typeface="Verdana" panose="020B0604030504040204" pitchFamily="34" charset="0"/>
                  <a:cs typeface="Times New Roman" panose="02020603050405020304" pitchFamily="18" charset="0"/>
                </a:rPr>
                <a:t>edius i</a:t>
              </a:r>
              <a:r>
                <a:rPr lang="en-US" altLang="sr-Latn-RS" sz="2400" b="1">
                  <a:solidFill>
                    <a:srgbClr val="66FF33"/>
                  </a:solidFill>
                  <a:latin typeface="Verdana" panose="020B0604030504040204" pitchFamily="34" charset="0"/>
                  <a:cs typeface="Times New Roman" panose="02020603050405020304" pitchFamily="18" charset="0"/>
                </a:rPr>
                <a:t> inferior</a:t>
              </a:r>
              <a:r>
                <a:rPr lang="en-US" altLang="sr-Latn-RS" sz="1600" b="1">
                  <a:solidFill>
                    <a:srgbClr val="66FF33"/>
                  </a:solidFill>
                  <a:latin typeface="Verdana" panose="020B0604030504040204" pitchFamily="34" charset="0"/>
                  <a:cs typeface="Times New Roman" panose="02020603050405020304" pitchFamily="18" charset="0"/>
                </a:rPr>
                <a:t> </a:t>
              </a:r>
              <a:r>
                <a:rPr lang="en-US" altLang="sr-Latn-RS" sz="1800">
                  <a:solidFill>
                    <a:srgbClr val="66FF33"/>
                  </a:solidFill>
                  <a:latin typeface="Verdana" panose="020B0604030504040204" pitchFamily="34" charset="0"/>
                  <a:cs typeface="Times New Roman" panose="02020603050405020304" pitchFamily="18" charset="0"/>
                </a:rPr>
                <a:t>(</a:t>
              </a:r>
              <a:r>
                <a:rPr lang="sr-Cyrl-CS" altLang="sr-Latn-RS" sz="1800">
                  <a:solidFill>
                    <a:srgbClr val="66FF33"/>
                  </a:solidFill>
                  <a:latin typeface="Verdana" panose="020B0604030504040204" pitchFamily="34" charset="0"/>
                  <a:cs typeface="Times New Roman" panose="02020603050405020304" pitchFamily="18" charset="0"/>
                </a:rPr>
                <a:t>одозго надоле</a:t>
              </a:r>
              <a:r>
                <a:rPr lang="en-US" altLang="sr-Latn-RS" sz="1800">
                  <a:solidFill>
                    <a:srgbClr val="66FF33"/>
                  </a:solidFill>
                  <a:latin typeface="Verdana" panose="020B0604030504040204" pitchFamily="34" charset="0"/>
                  <a:cs typeface="Times New Roman" panose="02020603050405020304" pitchFamily="18" charset="0"/>
                </a:rPr>
                <a:t>), </a:t>
              </a:r>
              <a:r>
                <a:rPr lang="sr-Cyrl-CS" altLang="sr-Latn-RS" sz="1800">
                  <a:solidFill>
                    <a:srgbClr val="66FF33"/>
                  </a:solidFill>
                  <a:latin typeface="Verdana" panose="020B0604030504040204" pitchFamily="34" charset="0"/>
                  <a:cs typeface="Times New Roman" panose="02020603050405020304" pitchFamily="18" charset="0"/>
                </a:rPr>
                <a:t>одвојени су са </a:t>
              </a:r>
              <a:r>
                <a:rPr lang="sr-Latn-CS" altLang="sr-Latn-RS" sz="1800">
                  <a:solidFill>
                    <a:srgbClr val="66FF33"/>
                  </a:solidFill>
                  <a:latin typeface="Verdana" panose="020B0604030504040204" pitchFamily="34" charset="0"/>
                  <a:cs typeface="Times New Roman" panose="02020603050405020304" pitchFamily="18" charset="0"/>
                </a:rPr>
                <a:t> </a:t>
              </a:r>
              <a:r>
                <a:rPr lang="sr-Latn-CS" altLang="sr-Latn-RS" sz="1800" b="1">
                  <a:solidFill>
                    <a:srgbClr val="66FF33"/>
                  </a:solidFill>
                  <a:latin typeface="Verdana" panose="020B0604030504040204" pitchFamily="34" charset="0"/>
                  <a:cs typeface="Times New Roman" panose="02020603050405020304" pitchFamily="18" charset="0"/>
                </a:rPr>
                <a:t>sulcus frontalis superior</a:t>
              </a:r>
              <a:r>
                <a:rPr lang="sr-Latn-CS" altLang="sr-Latn-RS" sz="1800">
                  <a:solidFill>
                    <a:srgbClr val="66FF33"/>
                  </a:solidFill>
                  <a:latin typeface="Verdana" panose="020B0604030504040204" pitchFamily="34" charset="0"/>
                  <a:cs typeface="Times New Roman" panose="02020603050405020304" pitchFamily="18" charset="0"/>
                </a:rPr>
                <a:t> </a:t>
              </a:r>
              <a:r>
                <a:rPr lang="sr-Cyrl-CS" altLang="sr-Latn-RS" sz="1800">
                  <a:solidFill>
                    <a:srgbClr val="66FF33"/>
                  </a:solidFill>
                  <a:latin typeface="Verdana" panose="020B0604030504040204" pitchFamily="34" charset="0"/>
                  <a:cs typeface="Times New Roman" panose="02020603050405020304" pitchFamily="18" charset="0"/>
                </a:rPr>
                <a:t> и </a:t>
              </a:r>
              <a:r>
                <a:rPr lang="sr-Latn-CS" altLang="sr-Latn-RS" sz="1800">
                  <a:solidFill>
                    <a:srgbClr val="66FF33"/>
                  </a:solidFill>
                  <a:latin typeface="Verdana" panose="020B0604030504040204" pitchFamily="34" charset="0"/>
                  <a:cs typeface="Times New Roman" panose="02020603050405020304" pitchFamily="18" charset="0"/>
                </a:rPr>
                <a:t> </a:t>
              </a:r>
              <a:r>
                <a:rPr lang="sr-Latn-CS" altLang="sr-Latn-RS" sz="1800" b="1">
                  <a:solidFill>
                    <a:srgbClr val="66FF33"/>
                  </a:solidFill>
                  <a:latin typeface="Verdana" panose="020B0604030504040204" pitchFamily="34" charset="0"/>
                  <a:cs typeface="Times New Roman" panose="02020603050405020304" pitchFamily="18" charset="0"/>
                </a:rPr>
                <a:t>inferior</a:t>
              </a:r>
              <a:r>
                <a:rPr lang="en-US" altLang="sr-Latn-RS" sz="1800">
                  <a:solidFill>
                    <a:srgbClr val="66FF33"/>
                  </a:solidFill>
                  <a:latin typeface="Verdana" panose="020B0604030504040204" pitchFamily="34" charset="0"/>
                  <a:cs typeface="Times New Roman" panose="02020603050405020304" pitchFamily="18" charset="0"/>
                </a:rPr>
                <a:t>  </a:t>
              </a:r>
              <a:endParaRPr lang="en-US" altLang="sr-Latn-RS" sz="1800">
                <a:solidFill>
                  <a:srgbClr val="66FF33"/>
                </a:solidFill>
                <a:latin typeface="Arial" panose="020B0604020202020204" pitchFamily="34" charset="0"/>
              </a:endParaRPr>
            </a:p>
          </p:txBody>
        </p:sp>
        <p:sp>
          <p:nvSpPr>
            <p:cNvPr id="51213" name="Rectangle 9">
              <a:extLst>
                <a:ext uri="{FF2B5EF4-FFF2-40B4-BE49-F238E27FC236}">
                  <a16:creationId xmlns:a16="http://schemas.microsoft.com/office/drawing/2014/main" id="{1A96CCE9-5351-4C8E-A2C5-99BA71ED6871}"/>
                </a:ext>
              </a:extLst>
            </p:cNvPr>
            <p:cNvSpPr>
              <a:spLocks noChangeArrowheads="1"/>
            </p:cNvSpPr>
            <p:nvPr/>
          </p:nvSpPr>
          <p:spPr bwMode="auto">
            <a:xfrm>
              <a:off x="3360" y="1304"/>
              <a:ext cx="2160"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lnSpc>
                  <a:spcPct val="110000"/>
                </a:lnSpc>
                <a:spcBef>
                  <a:spcPct val="0"/>
                </a:spcBef>
                <a:buSzTx/>
                <a:buFontTx/>
                <a:buNone/>
              </a:pPr>
              <a:r>
                <a:rPr lang="sr-Latn-CS" altLang="sr-Latn-RS" sz="2400">
                  <a:solidFill>
                    <a:srgbClr val="66FF33"/>
                  </a:solidFill>
                  <a:latin typeface="Arial" panose="020B0604020202020204" pitchFamily="34" charset="0"/>
                </a:rPr>
                <a:t>gyrus frontalis inferior je </a:t>
              </a:r>
              <a:r>
                <a:rPr lang="sr-Cyrl-CS" altLang="sr-Latn-RS" sz="2400">
                  <a:solidFill>
                    <a:srgbClr val="66FF33"/>
                  </a:solidFill>
                  <a:latin typeface="Arial" panose="020B0604020202020204" pitchFamily="34" charset="0"/>
                </a:rPr>
                <a:t>подељен у три дела</a:t>
              </a:r>
              <a:r>
                <a:rPr lang="sr-Latn-CS" altLang="sr-Latn-RS" sz="2400">
                  <a:solidFill>
                    <a:srgbClr val="66FF33"/>
                  </a:solidFill>
                  <a:latin typeface="Arial" panose="020B0604020202020204" pitchFamily="34" charset="0"/>
                </a:rPr>
                <a:t> </a:t>
              </a:r>
              <a:endParaRPr lang="en-US" altLang="sr-Latn-RS" sz="2400">
                <a:solidFill>
                  <a:srgbClr val="66FF33"/>
                </a:solidFill>
                <a:latin typeface="Arial" panose="020B0604020202020204" pitchFamily="34" charset="0"/>
              </a:endParaRPr>
            </a:p>
          </p:txBody>
        </p:sp>
      </p:grpSp>
      <p:grpSp>
        <p:nvGrpSpPr>
          <p:cNvPr id="3" name="Group 10">
            <a:extLst>
              <a:ext uri="{FF2B5EF4-FFF2-40B4-BE49-F238E27FC236}">
                <a16:creationId xmlns:a16="http://schemas.microsoft.com/office/drawing/2014/main" id="{2F174A59-54EC-4114-AEBC-2006865AFA8F}"/>
              </a:ext>
            </a:extLst>
          </p:cNvPr>
          <p:cNvGrpSpPr>
            <a:grpSpLocks/>
          </p:cNvGrpSpPr>
          <p:nvPr/>
        </p:nvGrpSpPr>
        <p:grpSpPr bwMode="auto">
          <a:xfrm>
            <a:off x="2051050" y="2636838"/>
            <a:ext cx="5029200" cy="4027487"/>
            <a:chOff x="2256" y="1399"/>
            <a:chExt cx="3168" cy="2537"/>
          </a:xfrm>
        </p:grpSpPr>
        <p:sp>
          <p:nvSpPr>
            <p:cNvPr id="51206" name="Text Box 11">
              <a:extLst>
                <a:ext uri="{FF2B5EF4-FFF2-40B4-BE49-F238E27FC236}">
                  <a16:creationId xmlns:a16="http://schemas.microsoft.com/office/drawing/2014/main" id="{E35349E2-7CCD-48A4-8CED-498028A1CBAF}"/>
                </a:ext>
              </a:extLst>
            </p:cNvPr>
            <p:cNvSpPr txBox="1">
              <a:spLocks noChangeArrowheads="1"/>
            </p:cNvSpPr>
            <p:nvPr/>
          </p:nvSpPr>
          <p:spPr bwMode="auto">
            <a:xfrm>
              <a:off x="2304" y="3368"/>
              <a:ext cx="3120"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2400">
                  <a:solidFill>
                    <a:srgbClr val="66FF33"/>
                  </a:solidFill>
                  <a:latin typeface="Arial" panose="020B0604020202020204" pitchFamily="34" charset="0"/>
                </a:rPr>
                <a:t>gyrus precentralis</a:t>
              </a:r>
              <a:r>
                <a:rPr lang="sr-Cyrl-CS" altLang="sr-Latn-RS" sz="1800">
                  <a:solidFill>
                    <a:srgbClr val="66FF33"/>
                  </a:solidFill>
                  <a:latin typeface="Arial" panose="020B0604020202020204" pitchFamily="34" charset="0"/>
                </a:rPr>
                <a:t> налази се између </a:t>
              </a:r>
              <a:endParaRPr lang="sr-Latn-CS" altLang="sr-Latn-RS" sz="1800">
                <a:solidFill>
                  <a:srgbClr val="66FF33"/>
                </a:solidFill>
                <a:latin typeface="Arial" panose="020B0604020202020204" pitchFamily="34" charset="0"/>
              </a:endParaRPr>
            </a:p>
            <a:p>
              <a:pPr eaLnBrk="1" hangingPunct="1">
                <a:spcBef>
                  <a:spcPct val="0"/>
                </a:spcBef>
                <a:buSzTx/>
                <a:buFontTx/>
                <a:buNone/>
              </a:pPr>
              <a:r>
                <a:rPr lang="sr-Latn-CS" altLang="sr-Latn-RS" sz="1800">
                  <a:solidFill>
                    <a:srgbClr val="66FF33"/>
                  </a:solidFill>
                  <a:latin typeface="Arial" panose="020B0604020202020204" pitchFamily="34" charset="0"/>
                </a:rPr>
                <a:t>sulcus centralis </a:t>
              </a:r>
              <a:r>
                <a:rPr lang="sr-Cyrl-CS" altLang="sr-Latn-RS" sz="1800">
                  <a:solidFill>
                    <a:srgbClr val="66FF33"/>
                  </a:solidFill>
                  <a:latin typeface="Arial" panose="020B0604020202020204" pitchFamily="34" charset="0"/>
                </a:rPr>
                <a:t> и </a:t>
              </a:r>
              <a:r>
                <a:rPr lang="sr-Latn-CS" altLang="sr-Latn-RS" sz="1800">
                  <a:solidFill>
                    <a:srgbClr val="66FF33"/>
                  </a:solidFill>
                  <a:latin typeface="Arial" panose="020B0604020202020204" pitchFamily="34" charset="0"/>
                </a:rPr>
                <a:t> sulcus precentralis</a:t>
              </a:r>
              <a:endParaRPr lang="en-US" altLang="sr-Latn-RS" sz="1800">
                <a:solidFill>
                  <a:srgbClr val="66FF33"/>
                </a:solidFill>
                <a:latin typeface="Arial" panose="020B0604020202020204" pitchFamily="34" charset="0"/>
              </a:endParaRPr>
            </a:p>
          </p:txBody>
        </p:sp>
        <p:sp>
          <p:nvSpPr>
            <p:cNvPr id="51207" name="Rectangle 12">
              <a:extLst>
                <a:ext uri="{FF2B5EF4-FFF2-40B4-BE49-F238E27FC236}">
                  <a16:creationId xmlns:a16="http://schemas.microsoft.com/office/drawing/2014/main" id="{012E8993-3EE3-4144-B244-42600FCA6A70}"/>
                </a:ext>
              </a:extLst>
            </p:cNvPr>
            <p:cNvSpPr>
              <a:spLocks noChangeArrowheads="1"/>
            </p:cNvSpPr>
            <p:nvPr/>
          </p:nvSpPr>
          <p:spPr bwMode="auto">
            <a:xfrm>
              <a:off x="2256" y="3360"/>
              <a:ext cx="316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endParaRPr lang="sr-Latn-RS" altLang="sr-Latn-RS" sz="1800">
                <a:solidFill>
                  <a:srgbClr val="66FF33"/>
                </a:solidFill>
              </a:endParaRPr>
            </a:p>
          </p:txBody>
        </p:sp>
        <p:sp>
          <p:nvSpPr>
            <p:cNvPr id="51208" name="Freeform 13">
              <a:extLst>
                <a:ext uri="{FF2B5EF4-FFF2-40B4-BE49-F238E27FC236}">
                  <a16:creationId xmlns:a16="http://schemas.microsoft.com/office/drawing/2014/main" id="{4552C3AD-3AF4-44E1-B451-D9C38FD1BD27}"/>
                </a:ext>
              </a:extLst>
            </p:cNvPr>
            <p:cNvSpPr>
              <a:spLocks/>
            </p:cNvSpPr>
            <p:nvPr/>
          </p:nvSpPr>
          <p:spPr bwMode="auto">
            <a:xfrm>
              <a:off x="2686" y="1399"/>
              <a:ext cx="314" cy="803"/>
            </a:xfrm>
            <a:custGeom>
              <a:avLst/>
              <a:gdLst>
                <a:gd name="T0" fmla="*/ 269 w 314"/>
                <a:gd name="T1" fmla="*/ 793 h 803"/>
                <a:gd name="T2" fmla="*/ 299 w 314"/>
                <a:gd name="T3" fmla="*/ 703 h 803"/>
                <a:gd name="T4" fmla="*/ 314 w 314"/>
                <a:gd name="T5" fmla="*/ 658 h 803"/>
                <a:gd name="T6" fmla="*/ 291 w 314"/>
                <a:gd name="T7" fmla="*/ 494 h 803"/>
                <a:gd name="T8" fmla="*/ 314 w 314"/>
                <a:gd name="T9" fmla="*/ 389 h 803"/>
                <a:gd name="T10" fmla="*/ 261 w 314"/>
                <a:gd name="T11" fmla="*/ 351 h 803"/>
                <a:gd name="T12" fmla="*/ 239 w 314"/>
                <a:gd name="T13" fmla="*/ 344 h 803"/>
                <a:gd name="T14" fmla="*/ 194 w 314"/>
                <a:gd name="T15" fmla="*/ 277 h 803"/>
                <a:gd name="T16" fmla="*/ 201 w 314"/>
                <a:gd name="T17" fmla="*/ 254 h 803"/>
                <a:gd name="T18" fmla="*/ 239 w 314"/>
                <a:gd name="T19" fmla="*/ 247 h 803"/>
                <a:gd name="T20" fmla="*/ 284 w 314"/>
                <a:gd name="T21" fmla="*/ 232 h 803"/>
                <a:gd name="T22" fmla="*/ 306 w 314"/>
                <a:gd name="T23" fmla="*/ 164 h 803"/>
                <a:gd name="T24" fmla="*/ 231 w 314"/>
                <a:gd name="T25" fmla="*/ 105 h 803"/>
                <a:gd name="T26" fmla="*/ 187 w 314"/>
                <a:gd name="T27" fmla="*/ 75 h 803"/>
                <a:gd name="T28" fmla="*/ 127 w 314"/>
                <a:gd name="T29" fmla="*/ 15 h 803"/>
                <a:gd name="T30" fmla="*/ 82 w 314"/>
                <a:gd name="T31" fmla="*/ 0 h 803"/>
                <a:gd name="T32" fmla="*/ 59 w 314"/>
                <a:gd name="T33" fmla="*/ 7 h 803"/>
                <a:gd name="T34" fmla="*/ 44 w 314"/>
                <a:gd name="T35" fmla="*/ 60 h 803"/>
                <a:gd name="T36" fmla="*/ 14 w 314"/>
                <a:gd name="T37" fmla="*/ 127 h 803"/>
                <a:gd name="T38" fmla="*/ 22 w 314"/>
                <a:gd name="T39" fmla="*/ 164 h 803"/>
                <a:gd name="T40" fmla="*/ 37 w 314"/>
                <a:gd name="T41" fmla="*/ 187 h 803"/>
                <a:gd name="T42" fmla="*/ 0 w 314"/>
                <a:gd name="T43" fmla="*/ 277 h 803"/>
                <a:gd name="T44" fmla="*/ 74 w 314"/>
                <a:gd name="T45" fmla="*/ 322 h 803"/>
                <a:gd name="T46" fmla="*/ 82 w 314"/>
                <a:gd name="T47" fmla="*/ 411 h 803"/>
                <a:gd name="T48" fmla="*/ 112 w 314"/>
                <a:gd name="T49" fmla="*/ 576 h 803"/>
                <a:gd name="T50" fmla="*/ 157 w 314"/>
                <a:gd name="T51" fmla="*/ 606 h 803"/>
                <a:gd name="T52" fmla="*/ 157 w 314"/>
                <a:gd name="T53" fmla="*/ 673 h 803"/>
                <a:gd name="T54" fmla="*/ 112 w 314"/>
                <a:gd name="T55" fmla="*/ 703 h 803"/>
                <a:gd name="T56" fmla="*/ 172 w 314"/>
                <a:gd name="T57" fmla="*/ 778 h 803"/>
                <a:gd name="T58" fmla="*/ 269 w 314"/>
                <a:gd name="T59" fmla="*/ 793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4"/>
                <a:gd name="T91" fmla="*/ 0 h 803"/>
                <a:gd name="T92" fmla="*/ 314 w 314"/>
                <a:gd name="T93" fmla="*/ 803 h 8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4" h="803">
                  <a:moveTo>
                    <a:pt x="269" y="793"/>
                  </a:moveTo>
                  <a:cubicBezTo>
                    <a:pt x="278" y="763"/>
                    <a:pt x="289" y="733"/>
                    <a:pt x="299" y="703"/>
                  </a:cubicBezTo>
                  <a:cubicBezTo>
                    <a:pt x="304" y="688"/>
                    <a:pt x="314" y="658"/>
                    <a:pt x="314" y="658"/>
                  </a:cubicBezTo>
                  <a:cubicBezTo>
                    <a:pt x="308" y="585"/>
                    <a:pt x="304" y="556"/>
                    <a:pt x="291" y="494"/>
                  </a:cubicBezTo>
                  <a:cubicBezTo>
                    <a:pt x="296" y="453"/>
                    <a:pt x="301" y="426"/>
                    <a:pt x="314" y="389"/>
                  </a:cubicBezTo>
                  <a:cubicBezTo>
                    <a:pt x="301" y="351"/>
                    <a:pt x="314" y="368"/>
                    <a:pt x="261" y="351"/>
                  </a:cubicBezTo>
                  <a:cubicBezTo>
                    <a:pt x="254" y="349"/>
                    <a:pt x="239" y="344"/>
                    <a:pt x="239" y="344"/>
                  </a:cubicBezTo>
                  <a:cubicBezTo>
                    <a:pt x="209" y="324"/>
                    <a:pt x="202" y="312"/>
                    <a:pt x="194" y="277"/>
                  </a:cubicBezTo>
                  <a:cubicBezTo>
                    <a:pt x="196" y="269"/>
                    <a:pt x="194" y="258"/>
                    <a:pt x="201" y="254"/>
                  </a:cubicBezTo>
                  <a:cubicBezTo>
                    <a:pt x="212" y="247"/>
                    <a:pt x="227" y="250"/>
                    <a:pt x="239" y="247"/>
                  </a:cubicBezTo>
                  <a:cubicBezTo>
                    <a:pt x="254" y="243"/>
                    <a:pt x="269" y="237"/>
                    <a:pt x="284" y="232"/>
                  </a:cubicBezTo>
                  <a:cubicBezTo>
                    <a:pt x="291" y="209"/>
                    <a:pt x="299" y="187"/>
                    <a:pt x="306" y="164"/>
                  </a:cubicBezTo>
                  <a:cubicBezTo>
                    <a:pt x="294" y="127"/>
                    <a:pt x="265" y="115"/>
                    <a:pt x="231" y="105"/>
                  </a:cubicBezTo>
                  <a:cubicBezTo>
                    <a:pt x="216" y="95"/>
                    <a:pt x="197" y="90"/>
                    <a:pt x="187" y="75"/>
                  </a:cubicBezTo>
                  <a:cubicBezTo>
                    <a:pt x="174" y="55"/>
                    <a:pt x="149" y="27"/>
                    <a:pt x="127" y="15"/>
                  </a:cubicBezTo>
                  <a:cubicBezTo>
                    <a:pt x="113" y="7"/>
                    <a:pt x="82" y="0"/>
                    <a:pt x="82" y="0"/>
                  </a:cubicBezTo>
                  <a:cubicBezTo>
                    <a:pt x="74" y="2"/>
                    <a:pt x="65" y="1"/>
                    <a:pt x="59" y="7"/>
                  </a:cubicBezTo>
                  <a:cubicBezTo>
                    <a:pt x="46" y="20"/>
                    <a:pt x="49" y="42"/>
                    <a:pt x="44" y="60"/>
                  </a:cubicBezTo>
                  <a:cubicBezTo>
                    <a:pt x="37" y="85"/>
                    <a:pt x="23" y="103"/>
                    <a:pt x="14" y="127"/>
                  </a:cubicBezTo>
                  <a:cubicBezTo>
                    <a:pt x="17" y="139"/>
                    <a:pt x="17" y="152"/>
                    <a:pt x="22" y="164"/>
                  </a:cubicBezTo>
                  <a:cubicBezTo>
                    <a:pt x="25" y="173"/>
                    <a:pt x="36" y="178"/>
                    <a:pt x="37" y="187"/>
                  </a:cubicBezTo>
                  <a:cubicBezTo>
                    <a:pt x="41" y="225"/>
                    <a:pt x="18" y="248"/>
                    <a:pt x="0" y="277"/>
                  </a:cubicBezTo>
                  <a:cubicBezTo>
                    <a:pt x="13" y="332"/>
                    <a:pt x="28" y="305"/>
                    <a:pt x="74" y="322"/>
                  </a:cubicBezTo>
                  <a:cubicBezTo>
                    <a:pt x="112" y="358"/>
                    <a:pt x="111" y="368"/>
                    <a:pt x="82" y="411"/>
                  </a:cubicBezTo>
                  <a:cubicBezTo>
                    <a:pt x="88" y="495"/>
                    <a:pt x="89" y="507"/>
                    <a:pt x="112" y="576"/>
                  </a:cubicBezTo>
                  <a:cubicBezTo>
                    <a:pt x="118" y="593"/>
                    <a:pt x="157" y="606"/>
                    <a:pt x="157" y="606"/>
                  </a:cubicBezTo>
                  <a:cubicBezTo>
                    <a:pt x="168" y="640"/>
                    <a:pt x="185" y="649"/>
                    <a:pt x="157" y="673"/>
                  </a:cubicBezTo>
                  <a:cubicBezTo>
                    <a:pt x="143" y="685"/>
                    <a:pt x="112" y="703"/>
                    <a:pt x="112" y="703"/>
                  </a:cubicBezTo>
                  <a:cubicBezTo>
                    <a:pt x="65" y="772"/>
                    <a:pt x="97" y="769"/>
                    <a:pt x="172" y="778"/>
                  </a:cubicBezTo>
                  <a:cubicBezTo>
                    <a:pt x="208" y="803"/>
                    <a:pt x="225" y="800"/>
                    <a:pt x="269" y="793"/>
                  </a:cubicBezTo>
                  <a:close/>
                </a:path>
              </a:pathLst>
            </a:custGeom>
            <a:solidFill>
              <a:srgbClr val="FF0000">
                <a:alpha val="32941"/>
              </a:srgbClr>
            </a:solidFill>
            <a:ln w="9525">
              <a:solidFill>
                <a:schemeClr val="tx1"/>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AB05E5F-B376-4999-8C14-D64AF969328E}"/>
              </a:ext>
            </a:extLst>
          </p:cNvPr>
          <p:cNvSpPr>
            <a:spLocks noGrp="1" noChangeArrowheads="1"/>
          </p:cNvSpPr>
          <p:nvPr>
            <p:ph type="title"/>
          </p:nvPr>
        </p:nvSpPr>
        <p:spPr/>
        <p:txBody>
          <a:bodyPr/>
          <a:lstStyle/>
          <a:p>
            <a:pPr eaLnBrk="1" hangingPunct="1">
              <a:lnSpc>
                <a:spcPct val="60000"/>
              </a:lnSpc>
            </a:pPr>
            <a:r>
              <a:rPr lang="sr-Latn-CS" altLang="sr-Latn-RS" sz="3200"/>
              <a:t>lobus frontalis</a:t>
            </a:r>
            <a:r>
              <a:rPr lang="sr-Latn-CS" altLang="sr-Latn-RS"/>
              <a:t> </a:t>
            </a:r>
            <a:br>
              <a:rPr lang="sr-Latn-CS" altLang="sr-Latn-RS"/>
            </a:br>
            <a:r>
              <a:rPr lang="sr-Latn-CS" altLang="sr-Latn-RS"/>
              <a:t> </a:t>
            </a:r>
            <a:r>
              <a:rPr lang="sr-Latn-CS" altLang="sr-Latn-RS" sz="2400"/>
              <a:t>спољашња страна</a:t>
            </a:r>
            <a:endParaRPr lang="en-US" altLang="sr-Latn-RS" sz="2400"/>
          </a:p>
        </p:txBody>
      </p:sp>
      <p:sp>
        <p:nvSpPr>
          <p:cNvPr id="481283" name="Rectangle 3">
            <a:extLst>
              <a:ext uri="{FF2B5EF4-FFF2-40B4-BE49-F238E27FC236}">
                <a16:creationId xmlns:a16="http://schemas.microsoft.com/office/drawing/2014/main" id="{900734AC-E207-439D-B7ED-DBEBCCE31461}"/>
              </a:ext>
            </a:extLst>
          </p:cNvPr>
          <p:cNvSpPr>
            <a:spLocks noGrp="1" noChangeArrowheads="1"/>
          </p:cNvSpPr>
          <p:nvPr>
            <p:ph type="body" idx="1"/>
          </p:nvPr>
        </p:nvSpPr>
        <p:spPr>
          <a:xfrm>
            <a:off x="5580063" y="1600200"/>
            <a:ext cx="3816350" cy="4525963"/>
          </a:xfrm>
        </p:spPr>
        <p:txBody>
          <a:bodyPr/>
          <a:lstStyle/>
          <a:p>
            <a:pPr marL="609600" indent="-609600" eaLnBrk="1" hangingPunct="1"/>
            <a:r>
              <a:rPr lang="sr-Latn-CS" altLang="sr-Latn-RS"/>
              <a:t>gyrus frontalis inferior:</a:t>
            </a:r>
            <a:r>
              <a:rPr lang="en-US" altLang="sr-Latn-RS"/>
              <a:t> </a:t>
            </a:r>
          </a:p>
          <a:p>
            <a:pPr marL="990600" lvl="1" indent="-533400" eaLnBrk="1" hangingPunct="1">
              <a:buSzPct val="85000"/>
              <a:buFontTx/>
              <a:buAutoNum type="arabicPeriod"/>
            </a:pPr>
            <a:r>
              <a:rPr lang="sr-Latn-CS" altLang="sr-Latn-RS"/>
              <a:t>pars orbitalis</a:t>
            </a:r>
            <a:endParaRPr lang="sr-Cyrl-CS" altLang="sr-Latn-RS"/>
          </a:p>
          <a:p>
            <a:pPr marL="990600" lvl="1" indent="-533400" eaLnBrk="1" hangingPunct="1">
              <a:buSzPct val="85000"/>
              <a:buFontTx/>
              <a:buAutoNum type="arabicPeriod"/>
            </a:pPr>
            <a:r>
              <a:rPr lang="sr-Latn-CS" altLang="sr-Latn-RS"/>
              <a:t>pars triangularis </a:t>
            </a:r>
            <a:endParaRPr lang="sr-Cyrl-CS" altLang="sr-Latn-RS"/>
          </a:p>
          <a:p>
            <a:pPr marL="990600" lvl="1" indent="-533400" eaLnBrk="1" hangingPunct="1">
              <a:buSzPct val="85000"/>
              <a:buFontTx/>
              <a:buAutoNum type="arabicPeriod"/>
            </a:pPr>
            <a:r>
              <a:rPr lang="sr-Latn-CS" altLang="sr-Latn-RS"/>
              <a:t>pars </a:t>
            </a:r>
            <a:r>
              <a:rPr lang="en-US" altLang="sr-Latn-RS"/>
              <a:t>opercular</a:t>
            </a:r>
            <a:r>
              <a:rPr lang="sr-Latn-CS" altLang="sr-Latn-RS"/>
              <a:t>is</a:t>
            </a:r>
            <a:endParaRPr lang="sr-Cyrl-CS" altLang="sr-Latn-RS"/>
          </a:p>
          <a:p>
            <a:pPr marL="990600" lvl="1" indent="-533400" eaLnBrk="1" hangingPunct="1">
              <a:buFontTx/>
              <a:buNone/>
            </a:pPr>
            <a:r>
              <a:rPr lang="sr-Cyrl-CS" altLang="sr-Latn-RS"/>
              <a:t>  </a:t>
            </a:r>
            <a:endParaRPr lang="sr-Latn-CS" altLang="sr-Latn-RS"/>
          </a:p>
          <a:p>
            <a:pPr marL="990600" lvl="1" indent="-533400" eaLnBrk="1" hangingPunct="1">
              <a:buFontTx/>
              <a:buChar char="–"/>
            </a:pPr>
            <a:endParaRPr lang="sr-Cyrl-CS" altLang="sr-Latn-RS"/>
          </a:p>
          <a:p>
            <a:pPr marL="990600" lvl="1" indent="-533400" eaLnBrk="1" hangingPunct="1">
              <a:buFontTx/>
              <a:buChar char="–"/>
            </a:pPr>
            <a:endParaRPr lang="en-US" altLang="sr-Latn-RS"/>
          </a:p>
        </p:txBody>
      </p:sp>
      <p:pic>
        <p:nvPicPr>
          <p:cNvPr id="52228" name="Picture 5" descr="lobes">
            <a:extLst>
              <a:ext uri="{FF2B5EF4-FFF2-40B4-BE49-F238E27FC236}">
                <a16:creationId xmlns:a16="http://schemas.microsoft.com/office/drawing/2014/main" id="{6BCD27AB-7F5B-4CDC-8833-0C546F318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844675"/>
            <a:ext cx="5040313" cy="37798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81290" name="Freeform 10">
            <a:extLst>
              <a:ext uri="{FF2B5EF4-FFF2-40B4-BE49-F238E27FC236}">
                <a16:creationId xmlns:a16="http://schemas.microsoft.com/office/drawing/2014/main" id="{7B6B3616-DC4E-4E2D-B143-30897172A4C0}"/>
              </a:ext>
            </a:extLst>
          </p:cNvPr>
          <p:cNvSpPr>
            <a:spLocks/>
          </p:cNvSpPr>
          <p:nvPr/>
        </p:nvSpPr>
        <p:spPr bwMode="auto">
          <a:xfrm>
            <a:off x="2051050" y="3357563"/>
            <a:ext cx="1546225" cy="715962"/>
          </a:xfrm>
          <a:custGeom>
            <a:avLst/>
            <a:gdLst>
              <a:gd name="T0" fmla="*/ 2147483646 w 974"/>
              <a:gd name="T1" fmla="*/ 2147483646 h 451"/>
              <a:gd name="T2" fmla="*/ 2147483646 w 974"/>
              <a:gd name="T3" fmla="*/ 2147483646 h 451"/>
              <a:gd name="T4" fmla="*/ 2147483646 w 974"/>
              <a:gd name="T5" fmla="*/ 2147483646 h 451"/>
              <a:gd name="T6" fmla="*/ 2147483646 w 974"/>
              <a:gd name="T7" fmla="*/ 2147483646 h 451"/>
              <a:gd name="T8" fmla="*/ 2147483646 w 974"/>
              <a:gd name="T9" fmla="*/ 2147483646 h 451"/>
              <a:gd name="T10" fmla="*/ 2147483646 w 974"/>
              <a:gd name="T11" fmla="*/ 2147483646 h 451"/>
              <a:gd name="T12" fmla="*/ 2147483646 w 974"/>
              <a:gd name="T13" fmla="*/ 2147483646 h 451"/>
              <a:gd name="T14" fmla="*/ 2147483646 w 974"/>
              <a:gd name="T15" fmla="*/ 2147483646 h 451"/>
              <a:gd name="T16" fmla="*/ 2147483646 w 974"/>
              <a:gd name="T17" fmla="*/ 2147483646 h 451"/>
              <a:gd name="T18" fmla="*/ 2147483646 w 974"/>
              <a:gd name="T19" fmla="*/ 2147483646 h 451"/>
              <a:gd name="T20" fmla="*/ 0 w 974"/>
              <a:gd name="T21" fmla="*/ 2147483646 h 4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74"/>
              <a:gd name="T34" fmla="*/ 0 h 451"/>
              <a:gd name="T35" fmla="*/ 974 w 974"/>
              <a:gd name="T36" fmla="*/ 451 h 4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74" h="451">
                <a:moveTo>
                  <a:pt x="960" y="430"/>
                </a:moveTo>
                <a:cubicBezTo>
                  <a:pt x="908" y="375"/>
                  <a:pt x="974" y="451"/>
                  <a:pt x="933" y="384"/>
                </a:cubicBezTo>
                <a:cubicBezTo>
                  <a:pt x="926" y="372"/>
                  <a:pt x="896" y="354"/>
                  <a:pt x="887" y="347"/>
                </a:cubicBezTo>
                <a:cubicBezTo>
                  <a:pt x="881" y="338"/>
                  <a:pt x="874" y="330"/>
                  <a:pt x="869" y="320"/>
                </a:cubicBezTo>
                <a:cubicBezTo>
                  <a:pt x="865" y="312"/>
                  <a:pt x="865" y="301"/>
                  <a:pt x="860" y="293"/>
                </a:cubicBezTo>
                <a:cubicBezTo>
                  <a:pt x="829" y="241"/>
                  <a:pt x="753" y="243"/>
                  <a:pt x="704" y="238"/>
                </a:cubicBezTo>
                <a:cubicBezTo>
                  <a:pt x="559" y="188"/>
                  <a:pt x="727" y="243"/>
                  <a:pt x="604" y="210"/>
                </a:cubicBezTo>
                <a:cubicBezTo>
                  <a:pt x="585" y="205"/>
                  <a:pt x="567" y="198"/>
                  <a:pt x="549" y="192"/>
                </a:cubicBezTo>
                <a:cubicBezTo>
                  <a:pt x="540" y="189"/>
                  <a:pt x="521" y="183"/>
                  <a:pt x="521" y="183"/>
                </a:cubicBezTo>
                <a:cubicBezTo>
                  <a:pt x="492" y="163"/>
                  <a:pt x="463" y="157"/>
                  <a:pt x="430" y="146"/>
                </a:cubicBezTo>
                <a:cubicBezTo>
                  <a:pt x="333" y="0"/>
                  <a:pt x="159" y="37"/>
                  <a:pt x="0" y="37"/>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291" name="Freeform 11">
            <a:extLst>
              <a:ext uri="{FF2B5EF4-FFF2-40B4-BE49-F238E27FC236}">
                <a16:creationId xmlns:a16="http://schemas.microsoft.com/office/drawing/2014/main" id="{1ECA314D-2B4F-4834-BF17-7EDF0602ADFA}"/>
              </a:ext>
            </a:extLst>
          </p:cNvPr>
          <p:cNvSpPr>
            <a:spLocks/>
          </p:cNvSpPr>
          <p:nvPr/>
        </p:nvSpPr>
        <p:spPr bwMode="auto">
          <a:xfrm>
            <a:off x="3381375" y="3633788"/>
            <a:ext cx="319088" cy="153987"/>
          </a:xfrm>
          <a:custGeom>
            <a:avLst/>
            <a:gdLst>
              <a:gd name="T0" fmla="*/ 0 w 201"/>
              <a:gd name="T1" fmla="*/ 2147483646 h 97"/>
              <a:gd name="T2" fmla="*/ 2147483646 w 201"/>
              <a:gd name="T3" fmla="*/ 2147483646 h 97"/>
              <a:gd name="T4" fmla="*/ 2147483646 w 201"/>
              <a:gd name="T5" fmla="*/ 2147483646 h 97"/>
              <a:gd name="T6" fmla="*/ 2147483646 w 201"/>
              <a:gd name="T7" fmla="*/ 2147483646 h 97"/>
              <a:gd name="T8" fmla="*/ 0 60000 65536"/>
              <a:gd name="T9" fmla="*/ 0 60000 65536"/>
              <a:gd name="T10" fmla="*/ 0 60000 65536"/>
              <a:gd name="T11" fmla="*/ 0 60000 65536"/>
              <a:gd name="T12" fmla="*/ 0 w 201"/>
              <a:gd name="T13" fmla="*/ 0 h 97"/>
              <a:gd name="T14" fmla="*/ 201 w 201"/>
              <a:gd name="T15" fmla="*/ 97 h 97"/>
            </a:gdLst>
            <a:ahLst/>
            <a:cxnLst>
              <a:cxn ang="T8">
                <a:pos x="T0" y="T1"/>
              </a:cxn>
              <a:cxn ang="T9">
                <a:pos x="T2" y="T3"/>
              </a:cxn>
              <a:cxn ang="T10">
                <a:pos x="T4" y="T5"/>
              </a:cxn>
              <a:cxn ang="T11">
                <a:pos x="T6" y="T7"/>
              </a:cxn>
            </a:cxnLst>
            <a:rect l="T12" t="T13" r="T14" b="T15"/>
            <a:pathLst>
              <a:path w="201" h="97">
                <a:moveTo>
                  <a:pt x="0" y="97"/>
                </a:moveTo>
                <a:cubicBezTo>
                  <a:pt x="3" y="85"/>
                  <a:pt x="1" y="71"/>
                  <a:pt x="9" y="61"/>
                </a:cubicBezTo>
                <a:cubicBezTo>
                  <a:pt x="12" y="57"/>
                  <a:pt x="83" y="36"/>
                  <a:pt x="92" y="33"/>
                </a:cubicBezTo>
                <a:cubicBezTo>
                  <a:pt x="142" y="0"/>
                  <a:pt x="108" y="15"/>
                  <a:pt x="201" y="15"/>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292" name="Freeform 12">
            <a:extLst>
              <a:ext uri="{FF2B5EF4-FFF2-40B4-BE49-F238E27FC236}">
                <a16:creationId xmlns:a16="http://schemas.microsoft.com/office/drawing/2014/main" id="{605A6DE5-663B-4833-AB41-64CDC91F96A8}"/>
              </a:ext>
            </a:extLst>
          </p:cNvPr>
          <p:cNvSpPr>
            <a:spLocks/>
          </p:cNvSpPr>
          <p:nvPr/>
        </p:nvSpPr>
        <p:spPr bwMode="auto">
          <a:xfrm>
            <a:off x="3395663" y="3178175"/>
            <a:ext cx="23812" cy="566738"/>
          </a:xfrm>
          <a:custGeom>
            <a:avLst/>
            <a:gdLst>
              <a:gd name="T0" fmla="*/ 0 w 15"/>
              <a:gd name="T1" fmla="*/ 2147483646 h 357"/>
              <a:gd name="T2" fmla="*/ 2147483646 w 15"/>
              <a:gd name="T3" fmla="*/ 2147483646 h 357"/>
              <a:gd name="T4" fmla="*/ 0 w 15"/>
              <a:gd name="T5" fmla="*/ 0 h 357"/>
              <a:gd name="T6" fmla="*/ 2147483646 w 15"/>
              <a:gd name="T7" fmla="*/ 2147483646 h 357"/>
              <a:gd name="T8" fmla="*/ 0 60000 65536"/>
              <a:gd name="T9" fmla="*/ 0 60000 65536"/>
              <a:gd name="T10" fmla="*/ 0 60000 65536"/>
              <a:gd name="T11" fmla="*/ 0 60000 65536"/>
              <a:gd name="T12" fmla="*/ 0 w 15"/>
              <a:gd name="T13" fmla="*/ 0 h 357"/>
              <a:gd name="T14" fmla="*/ 15 w 15"/>
              <a:gd name="T15" fmla="*/ 357 h 357"/>
            </a:gdLst>
            <a:ahLst/>
            <a:cxnLst>
              <a:cxn ang="T8">
                <a:pos x="T0" y="T1"/>
              </a:cxn>
              <a:cxn ang="T9">
                <a:pos x="T2" y="T3"/>
              </a:cxn>
              <a:cxn ang="T10">
                <a:pos x="T4" y="T5"/>
              </a:cxn>
              <a:cxn ang="T11">
                <a:pos x="T6" y="T7"/>
              </a:cxn>
            </a:cxnLst>
            <a:rect l="T12" t="T13" r="T14" b="T15"/>
            <a:pathLst>
              <a:path w="15" h="357">
                <a:moveTo>
                  <a:pt x="0" y="357"/>
                </a:moveTo>
                <a:cubicBezTo>
                  <a:pt x="3" y="296"/>
                  <a:pt x="10" y="235"/>
                  <a:pt x="10" y="174"/>
                </a:cubicBezTo>
                <a:cubicBezTo>
                  <a:pt x="10" y="116"/>
                  <a:pt x="0" y="0"/>
                  <a:pt x="0" y="0"/>
                </a:cubicBezTo>
                <a:lnTo>
                  <a:pt x="15" y="67"/>
                </a:ln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14" name="Freeform 34">
            <a:extLst>
              <a:ext uri="{FF2B5EF4-FFF2-40B4-BE49-F238E27FC236}">
                <a16:creationId xmlns:a16="http://schemas.microsoft.com/office/drawing/2014/main" id="{28E7AF72-262E-4B2E-986A-ACFB1547CBDA}"/>
              </a:ext>
            </a:extLst>
          </p:cNvPr>
          <p:cNvSpPr>
            <a:spLocks/>
          </p:cNvSpPr>
          <p:nvPr/>
        </p:nvSpPr>
        <p:spPr bwMode="auto">
          <a:xfrm>
            <a:off x="2916238" y="2852738"/>
            <a:ext cx="1584325" cy="1079500"/>
          </a:xfrm>
          <a:custGeom>
            <a:avLst/>
            <a:gdLst>
              <a:gd name="T0" fmla="*/ 2147483646 w 935"/>
              <a:gd name="T1" fmla="*/ 2147483646 h 594"/>
              <a:gd name="T2" fmla="*/ 2147483646 w 935"/>
              <a:gd name="T3" fmla="*/ 2147483646 h 594"/>
              <a:gd name="T4" fmla="*/ 2147483646 w 935"/>
              <a:gd name="T5" fmla="*/ 2147483646 h 594"/>
              <a:gd name="T6" fmla="*/ 2147483646 w 935"/>
              <a:gd name="T7" fmla="*/ 2147483646 h 594"/>
              <a:gd name="T8" fmla="*/ 2147483646 w 935"/>
              <a:gd name="T9" fmla="*/ 2147483646 h 594"/>
              <a:gd name="T10" fmla="*/ 2147483646 w 935"/>
              <a:gd name="T11" fmla="*/ 2147483646 h 594"/>
              <a:gd name="T12" fmla="*/ 2147483646 w 935"/>
              <a:gd name="T13" fmla="*/ 2147483646 h 594"/>
              <a:gd name="T14" fmla="*/ 2147483646 w 935"/>
              <a:gd name="T15" fmla="*/ 2147483646 h 594"/>
              <a:gd name="T16" fmla="*/ 2147483646 w 935"/>
              <a:gd name="T17" fmla="*/ 2147483646 h 594"/>
              <a:gd name="T18" fmla="*/ 2147483646 w 935"/>
              <a:gd name="T19" fmla="*/ 2147483646 h 594"/>
              <a:gd name="T20" fmla="*/ 2147483646 w 935"/>
              <a:gd name="T21" fmla="*/ 2147483646 h 594"/>
              <a:gd name="T22" fmla="*/ 2147483646 w 935"/>
              <a:gd name="T23" fmla="*/ 2147483646 h 594"/>
              <a:gd name="T24" fmla="*/ 2147483646 w 935"/>
              <a:gd name="T25" fmla="*/ 2147483646 h 594"/>
              <a:gd name="T26" fmla="*/ 2147483646 w 935"/>
              <a:gd name="T27" fmla="*/ 2147483646 h 594"/>
              <a:gd name="T28" fmla="*/ 2147483646 w 935"/>
              <a:gd name="T29" fmla="*/ 0 h 594"/>
              <a:gd name="T30" fmla="*/ 2147483646 w 935"/>
              <a:gd name="T31" fmla="*/ 2147483646 h 594"/>
              <a:gd name="T32" fmla="*/ 2147483646 w 935"/>
              <a:gd name="T33" fmla="*/ 2147483646 h 594"/>
              <a:gd name="T34" fmla="*/ 2147483646 w 935"/>
              <a:gd name="T35" fmla="*/ 2147483646 h 594"/>
              <a:gd name="T36" fmla="*/ 2147483646 w 935"/>
              <a:gd name="T37" fmla="*/ 2147483646 h 594"/>
              <a:gd name="T38" fmla="*/ 2147483646 w 935"/>
              <a:gd name="T39" fmla="*/ 2147483646 h 5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35"/>
              <a:gd name="T61" fmla="*/ 0 h 594"/>
              <a:gd name="T62" fmla="*/ 935 w 935"/>
              <a:gd name="T63" fmla="*/ 594 h 5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35" h="594">
                <a:moveTo>
                  <a:pt x="200" y="420"/>
                </a:moveTo>
                <a:cubicBezTo>
                  <a:pt x="206" y="444"/>
                  <a:pt x="212" y="469"/>
                  <a:pt x="218" y="493"/>
                </a:cubicBezTo>
                <a:cubicBezTo>
                  <a:pt x="220" y="503"/>
                  <a:pt x="219" y="515"/>
                  <a:pt x="227" y="521"/>
                </a:cubicBezTo>
                <a:cubicBezTo>
                  <a:pt x="243" y="532"/>
                  <a:pt x="282" y="539"/>
                  <a:pt x="282" y="539"/>
                </a:cubicBezTo>
                <a:cubicBezTo>
                  <a:pt x="294" y="575"/>
                  <a:pt x="301" y="582"/>
                  <a:pt x="337" y="594"/>
                </a:cubicBezTo>
                <a:cubicBezTo>
                  <a:pt x="407" y="591"/>
                  <a:pt x="477" y="593"/>
                  <a:pt x="547" y="585"/>
                </a:cubicBezTo>
                <a:cubicBezTo>
                  <a:pt x="773" y="558"/>
                  <a:pt x="405" y="571"/>
                  <a:pt x="602" y="557"/>
                </a:cubicBezTo>
                <a:cubicBezTo>
                  <a:pt x="675" y="552"/>
                  <a:pt x="748" y="551"/>
                  <a:pt x="821" y="548"/>
                </a:cubicBezTo>
                <a:cubicBezTo>
                  <a:pt x="876" y="496"/>
                  <a:pt x="811" y="427"/>
                  <a:pt x="885" y="402"/>
                </a:cubicBezTo>
                <a:cubicBezTo>
                  <a:pt x="935" y="218"/>
                  <a:pt x="553" y="312"/>
                  <a:pt x="492" y="310"/>
                </a:cubicBezTo>
                <a:cubicBezTo>
                  <a:pt x="452" y="297"/>
                  <a:pt x="422" y="278"/>
                  <a:pt x="383" y="265"/>
                </a:cubicBezTo>
                <a:cubicBezTo>
                  <a:pt x="360" y="242"/>
                  <a:pt x="336" y="236"/>
                  <a:pt x="309" y="219"/>
                </a:cubicBezTo>
                <a:cubicBezTo>
                  <a:pt x="298" y="203"/>
                  <a:pt x="282" y="191"/>
                  <a:pt x="273" y="173"/>
                </a:cubicBezTo>
                <a:cubicBezTo>
                  <a:pt x="234" y="92"/>
                  <a:pt x="277" y="139"/>
                  <a:pt x="236" y="100"/>
                </a:cubicBezTo>
                <a:cubicBezTo>
                  <a:pt x="221" y="56"/>
                  <a:pt x="189" y="15"/>
                  <a:pt x="145" y="0"/>
                </a:cubicBezTo>
                <a:cubicBezTo>
                  <a:pt x="0" y="47"/>
                  <a:pt x="104" y="393"/>
                  <a:pt x="108" y="420"/>
                </a:cubicBezTo>
                <a:cubicBezTo>
                  <a:pt x="111" y="439"/>
                  <a:pt x="163" y="438"/>
                  <a:pt x="163" y="438"/>
                </a:cubicBezTo>
                <a:cubicBezTo>
                  <a:pt x="174" y="471"/>
                  <a:pt x="186" y="486"/>
                  <a:pt x="218" y="502"/>
                </a:cubicBezTo>
                <a:cubicBezTo>
                  <a:pt x="229" y="508"/>
                  <a:pt x="273" y="521"/>
                  <a:pt x="273" y="521"/>
                </a:cubicBezTo>
                <a:cubicBezTo>
                  <a:pt x="281" y="541"/>
                  <a:pt x="273" y="564"/>
                  <a:pt x="273" y="585"/>
                </a:cubicBezTo>
              </a:path>
            </a:pathLst>
          </a:custGeom>
          <a:solidFill>
            <a:srgbClr val="FF3300">
              <a:alpha val="4196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316" name="Text Box 36">
            <a:extLst>
              <a:ext uri="{FF2B5EF4-FFF2-40B4-BE49-F238E27FC236}">
                <a16:creationId xmlns:a16="http://schemas.microsoft.com/office/drawing/2014/main" id="{AB20F858-783A-46E6-BB09-167C8157B14B}"/>
              </a:ext>
            </a:extLst>
          </p:cNvPr>
          <p:cNvSpPr txBox="1">
            <a:spLocks noChangeArrowheads="1"/>
          </p:cNvSpPr>
          <p:nvPr/>
        </p:nvSpPr>
        <p:spPr bwMode="auto">
          <a:xfrm>
            <a:off x="3419475" y="3349625"/>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FFFF"/>
                </a:solidFill>
              </a:rPr>
              <a:t>2</a:t>
            </a:r>
            <a:endParaRPr lang="en-US" altLang="sr-Latn-RS" sz="1800" b="1">
              <a:solidFill>
                <a:srgbClr val="00FFFF"/>
              </a:solidFill>
            </a:endParaRPr>
          </a:p>
        </p:txBody>
      </p:sp>
      <p:sp>
        <p:nvSpPr>
          <p:cNvPr id="481317" name="Text Box 37">
            <a:extLst>
              <a:ext uri="{FF2B5EF4-FFF2-40B4-BE49-F238E27FC236}">
                <a16:creationId xmlns:a16="http://schemas.microsoft.com/office/drawing/2014/main" id="{ADA2391F-EC36-4BFE-8F38-9AD06BD9D2DB}"/>
              </a:ext>
            </a:extLst>
          </p:cNvPr>
          <p:cNvSpPr txBox="1">
            <a:spLocks noChangeArrowheads="1"/>
          </p:cNvSpPr>
          <p:nvPr/>
        </p:nvSpPr>
        <p:spPr bwMode="auto">
          <a:xfrm>
            <a:off x="3059113" y="3284538"/>
            <a:ext cx="28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FFFF"/>
                </a:solidFill>
              </a:rPr>
              <a:t>3</a:t>
            </a:r>
            <a:endParaRPr lang="en-US" altLang="sr-Latn-RS" sz="1800" b="1">
              <a:solidFill>
                <a:srgbClr val="00FFFF"/>
              </a:solidFill>
            </a:endParaRPr>
          </a:p>
        </p:txBody>
      </p:sp>
      <p:sp>
        <p:nvSpPr>
          <p:cNvPr id="481318" name="Rectangle 38">
            <a:extLst>
              <a:ext uri="{FF2B5EF4-FFF2-40B4-BE49-F238E27FC236}">
                <a16:creationId xmlns:a16="http://schemas.microsoft.com/office/drawing/2014/main" id="{298813E3-DF1E-4A4A-9152-266A85915720}"/>
              </a:ext>
            </a:extLst>
          </p:cNvPr>
          <p:cNvSpPr>
            <a:spLocks noChangeArrowheads="1"/>
          </p:cNvSpPr>
          <p:nvPr/>
        </p:nvSpPr>
        <p:spPr bwMode="auto">
          <a:xfrm>
            <a:off x="3563938" y="364490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FFFF"/>
                </a:solidFill>
              </a:rPr>
              <a:t>1</a:t>
            </a:r>
            <a:endParaRPr lang="en-US" altLang="sr-Latn-RS" sz="1800" b="1">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81290"/>
                                        </p:tgtEl>
                                        <p:attrNameLst>
                                          <p:attrName>style.visibility</p:attrName>
                                        </p:attrNameLst>
                                      </p:cBhvr>
                                      <p:to>
                                        <p:strVal val="visible"/>
                                      </p:to>
                                    </p:set>
                                    <p:animEffect transition="in" filter="blinds(horizontal)">
                                      <p:cBhvr>
                                        <p:cTn id="7" dur="500"/>
                                        <p:tgtEl>
                                          <p:spTgt spid="481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81291"/>
                                        </p:tgtEl>
                                        <p:attrNameLst>
                                          <p:attrName>style.visibility</p:attrName>
                                        </p:attrNameLst>
                                      </p:cBhvr>
                                      <p:to>
                                        <p:strVal val="visible"/>
                                      </p:to>
                                    </p:set>
                                    <p:animEffect transition="in" filter="blinds(horizontal)">
                                      <p:cBhvr>
                                        <p:cTn id="12" dur="500"/>
                                        <p:tgtEl>
                                          <p:spTgt spid="481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81292"/>
                                        </p:tgtEl>
                                        <p:attrNameLst>
                                          <p:attrName>style.visibility</p:attrName>
                                        </p:attrNameLst>
                                      </p:cBhvr>
                                      <p:to>
                                        <p:strVal val="visible"/>
                                      </p:to>
                                    </p:set>
                                    <p:animEffect transition="in" filter="blinds(horizontal)">
                                      <p:cBhvr>
                                        <p:cTn id="17" dur="500"/>
                                        <p:tgtEl>
                                          <p:spTgt spid="4812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81314"/>
                                        </p:tgtEl>
                                        <p:attrNameLst>
                                          <p:attrName>style.visibility</p:attrName>
                                        </p:attrNameLst>
                                      </p:cBhvr>
                                      <p:to>
                                        <p:strVal val="visible"/>
                                      </p:to>
                                    </p:set>
                                    <p:animEffect transition="in" filter="blinds(horizontal)">
                                      <p:cBhvr>
                                        <p:cTn id="22" dur="500"/>
                                        <p:tgtEl>
                                          <p:spTgt spid="481314"/>
                                        </p:tgtEl>
                                      </p:cBhvr>
                                    </p:animEffect>
                                  </p:childTnLst>
                                </p:cTn>
                              </p:par>
                              <p:par>
                                <p:cTn id="23" presetID="3" presetClass="entr" presetSubtype="10" fill="hold" nodeType="withEffect">
                                  <p:stCondLst>
                                    <p:cond delay="0"/>
                                  </p:stCondLst>
                                  <p:childTnLst>
                                    <p:set>
                                      <p:cBhvr>
                                        <p:cTn id="24" dur="1" fill="hold">
                                          <p:stCondLst>
                                            <p:cond delay="0"/>
                                          </p:stCondLst>
                                        </p:cTn>
                                        <p:tgtEl>
                                          <p:spTgt spid="481283">
                                            <p:txEl>
                                              <p:pRg st="0" end="0"/>
                                            </p:txEl>
                                          </p:spTgt>
                                        </p:tgtEl>
                                        <p:attrNameLst>
                                          <p:attrName>style.visibility</p:attrName>
                                        </p:attrNameLst>
                                      </p:cBhvr>
                                      <p:to>
                                        <p:strVal val="visible"/>
                                      </p:to>
                                    </p:set>
                                    <p:animEffect transition="in" filter="blinds(horizontal)">
                                      <p:cBhvr>
                                        <p:cTn id="25" dur="500"/>
                                        <p:tgtEl>
                                          <p:spTgt spid="481283">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481283">
                                            <p:txEl>
                                              <p:pRg st="1" end="1"/>
                                            </p:txEl>
                                          </p:spTgt>
                                        </p:tgtEl>
                                        <p:attrNameLst>
                                          <p:attrName>style.visibility</p:attrName>
                                        </p:attrNameLst>
                                      </p:cBhvr>
                                      <p:to>
                                        <p:strVal val="visible"/>
                                      </p:to>
                                    </p:set>
                                    <p:animEffect transition="in" filter="blinds(horizontal)">
                                      <p:cBhvr>
                                        <p:cTn id="30" dur="500"/>
                                        <p:tgtEl>
                                          <p:spTgt spid="481283">
                                            <p:txEl>
                                              <p:pRg st="1" end="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481318">
                                            <p:txEl>
                                              <p:pRg st="0" end="0"/>
                                            </p:txEl>
                                          </p:spTgt>
                                        </p:tgtEl>
                                        <p:attrNameLst>
                                          <p:attrName>style.visibility</p:attrName>
                                        </p:attrNameLst>
                                      </p:cBhvr>
                                      <p:to>
                                        <p:strVal val="visible"/>
                                      </p:to>
                                    </p:set>
                                    <p:animEffect transition="in" filter="blinds(horizontal)">
                                      <p:cBhvr>
                                        <p:cTn id="33" dur="500"/>
                                        <p:tgtEl>
                                          <p:spTgt spid="481318">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481316">
                                            <p:txEl>
                                              <p:pRg st="0" end="0"/>
                                            </p:txEl>
                                          </p:spTgt>
                                        </p:tgtEl>
                                        <p:attrNameLst>
                                          <p:attrName>style.visibility</p:attrName>
                                        </p:attrNameLst>
                                      </p:cBhvr>
                                      <p:to>
                                        <p:strVal val="visible"/>
                                      </p:to>
                                    </p:set>
                                    <p:animEffect transition="in" filter="blinds(horizontal)">
                                      <p:cBhvr>
                                        <p:cTn id="38" dur="500"/>
                                        <p:tgtEl>
                                          <p:spTgt spid="481316">
                                            <p:txEl>
                                              <p:pRg st="0" end="0"/>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481283">
                                            <p:txEl>
                                              <p:pRg st="2" end="2"/>
                                            </p:txEl>
                                          </p:spTgt>
                                        </p:tgtEl>
                                        <p:attrNameLst>
                                          <p:attrName>style.visibility</p:attrName>
                                        </p:attrNameLst>
                                      </p:cBhvr>
                                      <p:to>
                                        <p:strVal val="visible"/>
                                      </p:to>
                                    </p:set>
                                    <p:animEffect transition="in" filter="blinds(horizontal)">
                                      <p:cBhvr>
                                        <p:cTn id="41" dur="500"/>
                                        <p:tgtEl>
                                          <p:spTgt spid="481283">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481317"/>
                                        </p:tgtEl>
                                        <p:attrNameLst>
                                          <p:attrName>style.visibility</p:attrName>
                                        </p:attrNameLst>
                                      </p:cBhvr>
                                      <p:to>
                                        <p:strVal val="visible"/>
                                      </p:to>
                                    </p:set>
                                    <p:animEffect transition="in" filter="blinds(horizontal)">
                                      <p:cBhvr>
                                        <p:cTn id="46" dur="500"/>
                                        <p:tgtEl>
                                          <p:spTgt spid="481317"/>
                                        </p:tgtEl>
                                      </p:cBhvr>
                                    </p:animEffect>
                                  </p:childTnLst>
                                </p:cTn>
                              </p:par>
                              <p:par>
                                <p:cTn id="47" presetID="3" presetClass="entr" presetSubtype="10" fill="hold" nodeType="withEffect">
                                  <p:stCondLst>
                                    <p:cond delay="0"/>
                                  </p:stCondLst>
                                  <p:childTnLst>
                                    <p:set>
                                      <p:cBhvr>
                                        <p:cTn id="48" dur="1" fill="hold">
                                          <p:stCondLst>
                                            <p:cond delay="0"/>
                                          </p:stCondLst>
                                        </p:cTn>
                                        <p:tgtEl>
                                          <p:spTgt spid="481283">
                                            <p:txEl>
                                              <p:pRg st="3" end="3"/>
                                            </p:txEl>
                                          </p:spTgt>
                                        </p:tgtEl>
                                        <p:attrNameLst>
                                          <p:attrName>style.visibility</p:attrName>
                                        </p:attrNameLst>
                                      </p:cBhvr>
                                      <p:to>
                                        <p:strVal val="visible"/>
                                      </p:to>
                                    </p:set>
                                    <p:animEffect transition="in" filter="blinds(horizontal)">
                                      <p:cBhvr>
                                        <p:cTn id="49" dur="500"/>
                                        <p:tgtEl>
                                          <p:spTgt spid="481283">
                                            <p:txEl>
                                              <p:pRg st="3" end="3"/>
                                            </p:txEl>
                                          </p:spTgt>
                                        </p:tgtEl>
                                      </p:cBhvr>
                                    </p:animEffect>
                                  </p:childTnLst>
                                </p:cTn>
                              </p:par>
                              <p:par>
                                <p:cTn id="50" presetID="3" presetClass="entr" presetSubtype="10" fill="hold" nodeType="withEffect">
                                  <p:stCondLst>
                                    <p:cond delay="0"/>
                                  </p:stCondLst>
                                  <p:childTnLst>
                                    <p:set>
                                      <p:cBhvr>
                                        <p:cTn id="51" dur="1" fill="hold">
                                          <p:stCondLst>
                                            <p:cond delay="0"/>
                                          </p:stCondLst>
                                        </p:cTn>
                                        <p:tgtEl>
                                          <p:spTgt spid="481283">
                                            <p:txEl>
                                              <p:pRg st="4" end="4"/>
                                            </p:txEl>
                                          </p:spTgt>
                                        </p:tgtEl>
                                        <p:attrNameLst>
                                          <p:attrName>style.visibility</p:attrName>
                                        </p:attrNameLst>
                                      </p:cBhvr>
                                      <p:to>
                                        <p:strVal val="visible"/>
                                      </p:to>
                                    </p:set>
                                    <p:animEffect transition="in" filter="blinds(horizontal)">
                                      <p:cBhvr>
                                        <p:cTn id="52" dur="500"/>
                                        <p:tgtEl>
                                          <p:spTgt spid="4812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78FBB13B-195C-4FB4-9D7F-8888644D30AE}"/>
              </a:ext>
            </a:extLst>
          </p:cNvPr>
          <p:cNvSpPr>
            <a:spLocks noGrp="1" noChangeArrowheads="1"/>
          </p:cNvSpPr>
          <p:nvPr>
            <p:ph type="title"/>
          </p:nvPr>
        </p:nvSpPr>
        <p:spPr>
          <a:xfrm>
            <a:off x="457200" y="44450"/>
            <a:ext cx="8218488" cy="1373188"/>
          </a:xfrm>
        </p:spPr>
        <p:txBody>
          <a:bodyPr/>
          <a:lstStyle/>
          <a:p>
            <a:pPr eaLnBrk="1" hangingPunct="1"/>
            <a:r>
              <a:rPr lang="sr-Latn-CS" altLang="sr-Latn-RS" sz="3200"/>
              <a:t>Lobus frontalis</a:t>
            </a:r>
            <a:br>
              <a:rPr lang="sr-Latn-CS" altLang="sr-Latn-RS"/>
            </a:br>
            <a:r>
              <a:rPr lang="sr-Latn-CS" altLang="sr-Latn-RS" sz="2400"/>
              <a:t>унутрашња страна</a:t>
            </a:r>
            <a:endParaRPr lang="en-CA" altLang="sr-Latn-RS" sz="2400"/>
          </a:p>
        </p:txBody>
      </p:sp>
      <p:pic>
        <p:nvPicPr>
          <p:cNvPr id="53251" name="Picture 4">
            <a:extLst>
              <a:ext uri="{FF2B5EF4-FFF2-40B4-BE49-F238E27FC236}">
                <a16:creationId xmlns:a16="http://schemas.microsoft.com/office/drawing/2014/main" id="{30B88DBD-7371-4601-B0DB-43635C80F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88" t="3076" r="4247" b="4247"/>
          <a:stretch>
            <a:fillRect/>
          </a:stretch>
        </p:blipFill>
        <p:spPr bwMode="auto">
          <a:xfrm>
            <a:off x="3779838" y="2636838"/>
            <a:ext cx="4572000"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3252" name="Freeform 5">
            <a:extLst>
              <a:ext uri="{FF2B5EF4-FFF2-40B4-BE49-F238E27FC236}">
                <a16:creationId xmlns:a16="http://schemas.microsoft.com/office/drawing/2014/main" id="{15291361-38E2-443A-B553-CF05C1BC36EF}"/>
              </a:ext>
            </a:extLst>
          </p:cNvPr>
          <p:cNvSpPr>
            <a:spLocks/>
          </p:cNvSpPr>
          <p:nvPr/>
        </p:nvSpPr>
        <p:spPr bwMode="auto">
          <a:xfrm>
            <a:off x="4500563" y="3068638"/>
            <a:ext cx="2679700" cy="1524000"/>
          </a:xfrm>
          <a:custGeom>
            <a:avLst/>
            <a:gdLst>
              <a:gd name="T0" fmla="*/ 2147483646 w 1688"/>
              <a:gd name="T1" fmla="*/ 2147483646 h 960"/>
              <a:gd name="T2" fmla="*/ 2147483646 w 1688"/>
              <a:gd name="T3" fmla="*/ 2147483646 h 960"/>
              <a:gd name="T4" fmla="*/ 2147483646 w 1688"/>
              <a:gd name="T5" fmla="*/ 2147483646 h 960"/>
              <a:gd name="T6" fmla="*/ 2147483646 w 1688"/>
              <a:gd name="T7" fmla="*/ 2147483646 h 960"/>
              <a:gd name="T8" fmla="*/ 2147483646 w 1688"/>
              <a:gd name="T9" fmla="*/ 2147483646 h 960"/>
              <a:gd name="T10" fmla="*/ 2147483646 w 1688"/>
              <a:gd name="T11" fmla="*/ 2147483646 h 960"/>
              <a:gd name="T12" fmla="*/ 2147483646 w 1688"/>
              <a:gd name="T13" fmla="*/ 2147483646 h 960"/>
              <a:gd name="T14" fmla="*/ 2147483646 w 1688"/>
              <a:gd name="T15" fmla="*/ 2147483646 h 960"/>
              <a:gd name="T16" fmla="*/ 2147483646 w 1688"/>
              <a:gd name="T17" fmla="*/ 2147483646 h 960"/>
              <a:gd name="T18" fmla="*/ 2147483646 w 1688"/>
              <a:gd name="T19" fmla="*/ 2147483646 h 960"/>
              <a:gd name="T20" fmla="*/ 2147483646 w 1688"/>
              <a:gd name="T21" fmla="*/ 2147483646 h 960"/>
              <a:gd name="T22" fmla="*/ 2147483646 w 1688"/>
              <a:gd name="T23" fmla="*/ 2147483646 h 960"/>
              <a:gd name="T24" fmla="*/ 2147483646 w 1688"/>
              <a:gd name="T25" fmla="*/ 2147483646 h 960"/>
              <a:gd name="T26" fmla="*/ 2147483646 w 1688"/>
              <a:gd name="T27" fmla="*/ 0 h 9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8"/>
              <a:gd name="T43" fmla="*/ 0 h 960"/>
              <a:gd name="T44" fmla="*/ 1688 w 1688"/>
              <a:gd name="T45" fmla="*/ 960 h 9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8" h="960">
                <a:moveTo>
                  <a:pt x="104" y="960"/>
                </a:moveTo>
                <a:cubicBezTo>
                  <a:pt x="60" y="908"/>
                  <a:pt x="16" y="856"/>
                  <a:pt x="8" y="816"/>
                </a:cubicBezTo>
                <a:cubicBezTo>
                  <a:pt x="0" y="776"/>
                  <a:pt x="24" y="760"/>
                  <a:pt x="56" y="720"/>
                </a:cubicBezTo>
                <a:cubicBezTo>
                  <a:pt x="88" y="680"/>
                  <a:pt x="144" y="616"/>
                  <a:pt x="200" y="576"/>
                </a:cubicBezTo>
                <a:cubicBezTo>
                  <a:pt x="256" y="536"/>
                  <a:pt x="336" y="504"/>
                  <a:pt x="392" y="480"/>
                </a:cubicBezTo>
                <a:cubicBezTo>
                  <a:pt x="448" y="456"/>
                  <a:pt x="504" y="464"/>
                  <a:pt x="536" y="432"/>
                </a:cubicBezTo>
                <a:cubicBezTo>
                  <a:pt x="568" y="400"/>
                  <a:pt x="560" y="328"/>
                  <a:pt x="584" y="288"/>
                </a:cubicBezTo>
                <a:cubicBezTo>
                  <a:pt x="608" y="248"/>
                  <a:pt x="648" y="216"/>
                  <a:pt x="680" y="192"/>
                </a:cubicBezTo>
                <a:cubicBezTo>
                  <a:pt x="712" y="168"/>
                  <a:pt x="736" y="128"/>
                  <a:pt x="776" y="144"/>
                </a:cubicBezTo>
                <a:cubicBezTo>
                  <a:pt x="816" y="160"/>
                  <a:pt x="880" y="264"/>
                  <a:pt x="920" y="288"/>
                </a:cubicBezTo>
                <a:cubicBezTo>
                  <a:pt x="960" y="312"/>
                  <a:pt x="976" y="272"/>
                  <a:pt x="1016" y="288"/>
                </a:cubicBezTo>
                <a:cubicBezTo>
                  <a:pt x="1056" y="304"/>
                  <a:pt x="1096" y="376"/>
                  <a:pt x="1160" y="384"/>
                </a:cubicBezTo>
                <a:cubicBezTo>
                  <a:pt x="1224" y="392"/>
                  <a:pt x="1312" y="400"/>
                  <a:pt x="1400" y="336"/>
                </a:cubicBezTo>
                <a:cubicBezTo>
                  <a:pt x="1488" y="272"/>
                  <a:pt x="1588" y="136"/>
                  <a:pt x="1688"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3253" name="Freeform 6">
            <a:extLst>
              <a:ext uri="{FF2B5EF4-FFF2-40B4-BE49-F238E27FC236}">
                <a16:creationId xmlns:a16="http://schemas.microsoft.com/office/drawing/2014/main" id="{D9834581-22E2-4D5F-9A6D-CD5295AE1E3F}"/>
              </a:ext>
            </a:extLst>
          </p:cNvPr>
          <p:cNvSpPr>
            <a:spLocks/>
          </p:cNvSpPr>
          <p:nvPr/>
        </p:nvSpPr>
        <p:spPr bwMode="auto">
          <a:xfrm>
            <a:off x="3924300" y="2781300"/>
            <a:ext cx="2590800" cy="1524000"/>
          </a:xfrm>
          <a:custGeom>
            <a:avLst/>
            <a:gdLst>
              <a:gd name="T0" fmla="*/ 2147483646 w 1632"/>
              <a:gd name="T1" fmla="*/ 2147483646 h 960"/>
              <a:gd name="T2" fmla="*/ 2147483646 w 1632"/>
              <a:gd name="T3" fmla="*/ 2147483646 h 960"/>
              <a:gd name="T4" fmla="*/ 2147483646 w 1632"/>
              <a:gd name="T5" fmla="*/ 2147483646 h 960"/>
              <a:gd name="T6" fmla="*/ 2147483646 w 1632"/>
              <a:gd name="T7" fmla="*/ 2147483646 h 960"/>
              <a:gd name="T8" fmla="*/ 2147483646 w 1632"/>
              <a:gd name="T9" fmla="*/ 0 h 960"/>
              <a:gd name="T10" fmla="*/ 2147483646 w 1632"/>
              <a:gd name="T11" fmla="*/ 2147483646 h 960"/>
              <a:gd name="T12" fmla="*/ 2147483646 w 1632"/>
              <a:gd name="T13" fmla="*/ 2147483646 h 960"/>
              <a:gd name="T14" fmla="*/ 2147483646 w 1632"/>
              <a:gd name="T15" fmla="*/ 2147483646 h 960"/>
              <a:gd name="T16" fmla="*/ 2147483646 w 1632"/>
              <a:gd name="T17" fmla="*/ 2147483646 h 960"/>
              <a:gd name="T18" fmla="*/ 2147483646 w 1632"/>
              <a:gd name="T19" fmla="*/ 2147483646 h 960"/>
              <a:gd name="T20" fmla="*/ 0 w 1632"/>
              <a:gd name="T21" fmla="*/ 2147483646 h 960"/>
              <a:gd name="T22" fmla="*/ 2147483646 w 1632"/>
              <a:gd name="T23" fmla="*/ 2147483646 h 960"/>
              <a:gd name="T24" fmla="*/ 2147483646 w 1632"/>
              <a:gd name="T25" fmla="*/ 2147483646 h 960"/>
              <a:gd name="T26" fmla="*/ 2147483646 w 1632"/>
              <a:gd name="T27" fmla="*/ 2147483646 h 960"/>
              <a:gd name="T28" fmla="*/ 2147483646 w 1632"/>
              <a:gd name="T29" fmla="*/ 2147483646 h 960"/>
              <a:gd name="T30" fmla="*/ 2147483646 w 1632"/>
              <a:gd name="T31" fmla="*/ 2147483646 h 960"/>
              <a:gd name="T32" fmla="*/ 2147483646 w 1632"/>
              <a:gd name="T33" fmla="*/ 2147483646 h 960"/>
              <a:gd name="T34" fmla="*/ 2147483646 w 1632"/>
              <a:gd name="T35" fmla="*/ 2147483646 h 960"/>
              <a:gd name="T36" fmla="*/ 2147483646 w 1632"/>
              <a:gd name="T37" fmla="*/ 2147483646 h 960"/>
              <a:gd name="T38" fmla="*/ 2147483646 w 1632"/>
              <a:gd name="T39" fmla="*/ 2147483646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32"/>
              <a:gd name="T61" fmla="*/ 0 h 960"/>
              <a:gd name="T62" fmla="*/ 1632 w 163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32" h="960">
                <a:moveTo>
                  <a:pt x="1632" y="576"/>
                </a:moveTo>
                <a:lnTo>
                  <a:pt x="1584" y="432"/>
                </a:lnTo>
                <a:lnTo>
                  <a:pt x="1440" y="288"/>
                </a:lnTo>
                <a:lnTo>
                  <a:pt x="1296" y="48"/>
                </a:lnTo>
                <a:lnTo>
                  <a:pt x="1056" y="0"/>
                </a:lnTo>
                <a:lnTo>
                  <a:pt x="768" y="96"/>
                </a:lnTo>
                <a:lnTo>
                  <a:pt x="672" y="240"/>
                </a:lnTo>
                <a:lnTo>
                  <a:pt x="528" y="192"/>
                </a:lnTo>
                <a:lnTo>
                  <a:pt x="288" y="336"/>
                </a:lnTo>
                <a:lnTo>
                  <a:pt x="144" y="672"/>
                </a:lnTo>
                <a:lnTo>
                  <a:pt x="0" y="816"/>
                </a:lnTo>
                <a:lnTo>
                  <a:pt x="48" y="912"/>
                </a:lnTo>
                <a:lnTo>
                  <a:pt x="384" y="960"/>
                </a:lnTo>
                <a:lnTo>
                  <a:pt x="624" y="672"/>
                </a:lnTo>
                <a:lnTo>
                  <a:pt x="912" y="624"/>
                </a:lnTo>
                <a:lnTo>
                  <a:pt x="960" y="432"/>
                </a:lnTo>
                <a:lnTo>
                  <a:pt x="1152" y="336"/>
                </a:lnTo>
                <a:lnTo>
                  <a:pt x="1344" y="480"/>
                </a:lnTo>
                <a:lnTo>
                  <a:pt x="1536" y="576"/>
                </a:lnTo>
                <a:lnTo>
                  <a:pt x="1632" y="576"/>
                </a:lnTo>
                <a:close/>
              </a:path>
            </a:pathLst>
          </a:custGeom>
          <a:solidFill>
            <a:srgbClr val="996633">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53254" name="Freeform 7">
            <a:extLst>
              <a:ext uri="{FF2B5EF4-FFF2-40B4-BE49-F238E27FC236}">
                <a16:creationId xmlns:a16="http://schemas.microsoft.com/office/drawing/2014/main" id="{D0DFC410-9C09-402A-BF46-6BE347BAFC8C}"/>
              </a:ext>
            </a:extLst>
          </p:cNvPr>
          <p:cNvSpPr>
            <a:spLocks/>
          </p:cNvSpPr>
          <p:nvPr/>
        </p:nvSpPr>
        <p:spPr bwMode="auto">
          <a:xfrm>
            <a:off x="4284663" y="4581525"/>
            <a:ext cx="1143000" cy="762000"/>
          </a:xfrm>
          <a:custGeom>
            <a:avLst/>
            <a:gdLst>
              <a:gd name="T0" fmla="*/ 2147483646 w 720"/>
              <a:gd name="T1" fmla="*/ 0 h 480"/>
              <a:gd name="T2" fmla="*/ 2147483646 w 720"/>
              <a:gd name="T3" fmla="*/ 0 h 480"/>
              <a:gd name="T4" fmla="*/ 0 w 720"/>
              <a:gd name="T5" fmla="*/ 2147483646 h 480"/>
              <a:gd name="T6" fmla="*/ 2147483646 w 720"/>
              <a:gd name="T7" fmla="*/ 2147483646 h 480"/>
              <a:gd name="T8" fmla="*/ 2147483646 w 720"/>
              <a:gd name="T9" fmla="*/ 2147483646 h 480"/>
              <a:gd name="T10" fmla="*/ 2147483646 w 720"/>
              <a:gd name="T11" fmla="*/ 2147483646 h 480"/>
              <a:gd name="T12" fmla="*/ 2147483646 w 720"/>
              <a:gd name="T13" fmla="*/ 0 h 480"/>
              <a:gd name="T14" fmla="*/ 0 60000 65536"/>
              <a:gd name="T15" fmla="*/ 0 60000 65536"/>
              <a:gd name="T16" fmla="*/ 0 60000 65536"/>
              <a:gd name="T17" fmla="*/ 0 60000 65536"/>
              <a:gd name="T18" fmla="*/ 0 60000 65536"/>
              <a:gd name="T19" fmla="*/ 0 60000 65536"/>
              <a:gd name="T20" fmla="*/ 0 60000 65536"/>
              <a:gd name="T21" fmla="*/ 0 w 720"/>
              <a:gd name="T22" fmla="*/ 0 h 480"/>
              <a:gd name="T23" fmla="*/ 720 w 720"/>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480">
                <a:moveTo>
                  <a:pt x="528" y="0"/>
                </a:moveTo>
                <a:lnTo>
                  <a:pt x="336" y="0"/>
                </a:lnTo>
                <a:lnTo>
                  <a:pt x="0" y="384"/>
                </a:lnTo>
                <a:lnTo>
                  <a:pt x="288" y="480"/>
                </a:lnTo>
                <a:lnTo>
                  <a:pt x="576" y="432"/>
                </a:lnTo>
                <a:lnTo>
                  <a:pt x="720" y="288"/>
                </a:lnTo>
                <a:lnTo>
                  <a:pt x="528" y="0"/>
                </a:lnTo>
                <a:close/>
              </a:path>
            </a:pathLst>
          </a:custGeom>
          <a:solidFill>
            <a:srgbClr val="0080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53255" name="Freeform 8">
            <a:extLst>
              <a:ext uri="{FF2B5EF4-FFF2-40B4-BE49-F238E27FC236}">
                <a16:creationId xmlns:a16="http://schemas.microsoft.com/office/drawing/2014/main" id="{24D00F83-D60B-490D-AB12-1946931525C8}"/>
              </a:ext>
            </a:extLst>
          </p:cNvPr>
          <p:cNvSpPr>
            <a:spLocks/>
          </p:cNvSpPr>
          <p:nvPr/>
        </p:nvSpPr>
        <p:spPr bwMode="auto">
          <a:xfrm>
            <a:off x="3851275" y="4221163"/>
            <a:ext cx="990600" cy="990600"/>
          </a:xfrm>
          <a:custGeom>
            <a:avLst/>
            <a:gdLst>
              <a:gd name="T0" fmla="*/ 2147483646 w 624"/>
              <a:gd name="T1" fmla="*/ 2147483646 h 624"/>
              <a:gd name="T2" fmla="*/ 2147483646 w 624"/>
              <a:gd name="T3" fmla="*/ 2147483646 h 624"/>
              <a:gd name="T4" fmla="*/ 2147483646 w 624"/>
              <a:gd name="T5" fmla="*/ 2147483646 h 624"/>
              <a:gd name="T6" fmla="*/ 2147483646 w 624"/>
              <a:gd name="T7" fmla="*/ 2147483646 h 624"/>
              <a:gd name="T8" fmla="*/ 0 w 624"/>
              <a:gd name="T9" fmla="*/ 2147483646 h 624"/>
              <a:gd name="T10" fmla="*/ 2147483646 w 624"/>
              <a:gd name="T11" fmla="*/ 0 h 624"/>
              <a:gd name="T12" fmla="*/ 2147483646 w 624"/>
              <a:gd name="T13" fmla="*/ 2147483646 h 624"/>
              <a:gd name="T14" fmla="*/ 2147483646 w 624"/>
              <a:gd name="T15" fmla="*/ 2147483646 h 624"/>
              <a:gd name="T16" fmla="*/ 2147483646 w 624"/>
              <a:gd name="T17" fmla="*/ 2147483646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4"/>
              <a:gd name="T28" fmla="*/ 0 h 624"/>
              <a:gd name="T29" fmla="*/ 624 w 624"/>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4" h="624">
                <a:moveTo>
                  <a:pt x="624" y="240"/>
                </a:moveTo>
                <a:lnTo>
                  <a:pt x="288" y="624"/>
                </a:lnTo>
                <a:lnTo>
                  <a:pt x="192" y="528"/>
                </a:lnTo>
                <a:lnTo>
                  <a:pt x="96" y="384"/>
                </a:lnTo>
                <a:lnTo>
                  <a:pt x="0" y="192"/>
                </a:lnTo>
                <a:lnTo>
                  <a:pt x="48" y="0"/>
                </a:lnTo>
                <a:lnTo>
                  <a:pt x="432" y="48"/>
                </a:lnTo>
                <a:lnTo>
                  <a:pt x="528" y="240"/>
                </a:lnTo>
                <a:lnTo>
                  <a:pt x="624" y="288"/>
                </a:lnTo>
              </a:path>
            </a:pathLst>
          </a:custGeom>
          <a:solidFill>
            <a:srgbClr val="969696">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53256" name="Text Box 11">
            <a:extLst>
              <a:ext uri="{FF2B5EF4-FFF2-40B4-BE49-F238E27FC236}">
                <a16:creationId xmlns:a16="http://schemas.microsoft.com/office/drawing/2014/main" id="{35281684-D8C1-4CBA-B0D5-A2983A664912}"/>
              </a:ext>
            </a:extLst>
          </p:cNvPr>
          <p:cNvSpPr>
            <a:spLocks noChangeArrowheads="1"/>
          </p:cNvSpPr>
          <p:nvPr>
            <p:ph type="body" sz="half" idx="1"/>
          </p:nvPr>
        </p:nvSpPr>
        <p:spPr>
          <a:xfrm>
            <a:off x="457200" y="1341438"/>
            <a:ext cx="7859713" cy="1366837"/>
          </a:xfrm>
          <a:noFill/>
        </p:spPr>
        <p:txBody>
          <a:bodyPr/>
          <a:lstStyle/>
          <a:p>
            <a:pPr eaLnBrk="1" hangingPunct="1">
              <a:lnSpc>
                <a:spcPct val="80000"/>
              </a:lnSpc>
            </a:pPr>
            <a:r>
              <a:rPr lang="sr-Latn-CS" altLang="sr-Latn-RS" sz="2400">
                <a:solidFill>
                  <a:srgbClr val="CC9900"/>
                </a:solidFill>
              </a:rPr>
              <a:t>gyrus frontalis superior </a:t>
            </a:r>
            <a:r>
              <a:rPr lang="sr-Cyrl-CS" altLang="sr-Latn-RS" sz="2400">
                <a:solidFill>
                  <a:srgbClr val="CC9900"/>
                </a:solidFill>
              </a:rPr>
              <a:t>(браон)</a:t>
            </a:r>
            <a:r>
              <a:rPr lang="sr-Latn-CS" altLang="sr-Latn-RS" sz="2400"/>
              <a:t>,</a:t>
            </a:r>
            <a:r>
              <a:rPr lang="sr-Cyrl-CS" altLang="sr-Latn-RS" sz="2400"/>
              <a:t> види се и на унутрашњој страни чеоног режња</a:t>
            </a:r>
            <a:endParaRPr lang="en-US" altLang="sr-Latn-RS" sz="2400"/>
          </a:p>
          <a:p>
            <a:pPr eaLnBrk="1" hangingPunct="1">
              <a:lnSpc>
                <a:spcPct val="80000"/>
              </a:lnSpc>
            </a:pPr>
            <a:r>
              <a:rPr lang="sr-Latn-CS" altLang="sr-Latn-RS" sz="2400">
                <a:solidFill>
                  <a:schemeClr val="accent1"/>
                </a:solidFill>
              </a:rPr>
              <a:t>polus frontalis</a:t>
            </a:r>
            <a:r>
              <a:rPr lang="sr-Latn-CS" altLang="sr-Latn-RS" sz="2400"/>
              <a:t> </a:t>
            </a:r>
            <a:r>
              <a:rPr lang="sr-Cyrl-CS" altLang="sr-Latn-RS" sz="2400"/>
              <a:t> (сиво) и </a:t>
            </a:r>
            <a:r>
              <a:rPr lang="sr-Latn-CS" altLang="sr-Latn-RS" sz="2400"/>
              <a:t> gyri orbitales </a:t>
            </a:r>
            <a:r>
              <a:rPr lang="sr-Cyrl-CS" altLang="sr-Latn-RS" sz="2400"/>
              <a:t> (зелено) виде се такође</a:t>
            </a:r>
            <a:endParaRPr lang="en-US" altLang="sr-Latn-RS" sz="2400"/>
          </a:p>
        </p:txBody>
      </p:sp>
      <p:sp>
        <p:nvSpPr>
          <p:cNvPr id="53257" name="Rectangle 12">
            <a:extLst>
              <a:ext uri="{FF2B5EF4-FFF2-40B4-BE49-F238E27FC236}">
                <a16:creationId xmlns:a16="http://schemas.microsoft.com/office/drawing/2014/main" id="{D5807E1E-FD28-4A94-948D-75BC7BF7C4A5}"/>
              </a:ext>
            </a:extLst>
          </p:cNvPr>
          <p:cNvSpPr>
            <a:spLocks noChangeArrowheads="1"/>
          </p:cNvSpPr>
          <p:nvPr/>
        </p:nvSpPr>
        <p:spPr bwMode="auto">
          <a:xfrm>
            <a:off x="0" y="3141662"/>
            <a:ext cx="2987824" cy="3671887"/>
          </a:xfrm>
          <a:prstGeom prst="rect">
            <a:avLst/>
          </a:prstGeom>
          <a:solidFill>
            <a:srgbClr val="002060"/>
          </a:solidFill>
          <a:ln>
            <a:noFill/>
          </a:ln>
        </p:spPr>
        <p:txBody>
          <a:bodyPr/>
          <a:lstStyle>
            <a:lvl1pPr marL="342900" indent="-342900">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r>
              <a:rPr lang="sr-Latn-CS" altLang="sr-Latn-RS" sz="2400" dirty="0">
                <a:solidFill>
                  <a:srgbClr val="FFFF00"/>
                </a:solidFill>
              </a:rPr>
              <a:t>lobulus paracentralis </a:t>
            </a:r>
            <a:r>
              <a:rPr lang="sr-Cyrl-CS" altLang="sr-Latn-RS" sz="2400" dirty="0">
                <a:solidFill>
                  <a:srgbClr val="FFFF00"/>
                </a:solidFill>
              </a:rPr>
              <a:t> (жут)</a:t>
            </a:r>
            <a:endParaRPr lang="sr-Latn-CS" altLang="sr-Latn-RS" sz="2400" dirty="0">
              <a:solidFill>
                <a:srgbClr val="FFFF00"/>
              </a:solidFill>
            </a:endParaRPr>
          </a:p>
          <a:p>
            <a:pPr eaLnBrk="1" hangingPunct="1"/>
            <a:r>
              <a:rPr lang="sr-Latn-CS" altLang="sr-Latn-RS" sz="2400" dirty="0">
                <a:solidFill>
                  <a:srgbClr val="66FFFF"/>
                </a:solidFill>
              </a:rPr>
              <a:t>gyrus cinguli</a:t>
            </a:r>
            <a:r>
              <a:rPr lang="sr-Cyrl-CS" altLang="sr-Latn-RS" sz="2400" dirty="0">
                <a:solidFill>
                  <a:srgbClr val="66FFFF"/>
                </a:solidFill>
              </a:rPr>
              <a:t> (тиркиз)</a:t>
            </a:r>
            <a:endParaRPr lang="sr-Latn-CS" altLang="sr-Latn-RS" sz="2400" dirty="0">
              <a:solidFill>
                <a:srgbClr val="66FFFF"/>
              </a:solidFill>
            </a:endParaRPr>
          </a:p>
          <a:p>
            <a:pPr eaLnBrk="1" hangingPunct="1"/>
            <a:r>
              <a:rPr lang="sr-Latn-CS" altLang="sr-Latn-RS" sz="2400" dirty="0"/>
              <a:t>gyrus paraterminalis</a:t>
            </a:r>
          </a:p>
          <a:p>
            <a:pPr eaLnBrk="1" hangingPunct="1"/>
            <a:r>
              <a:rPr lang="sr-Latn-CS" altLang="sr-Latn-RS" sz="2400" dirty="0"/>
              <a:t>gyrus subcallosus</a:t>
            </a:r>
          </a:p>
          <a:p>
            <a:pPr eaLnBrk="1" hangingPunct="1"/>
            <a:endParaRPr lang="en-US" altLang="sr-Latn-RS" sz="2400" dirty="0"/>
          </a:p>
          <a:p>
            <a:pPr eaLnBrk="1" hangingPunct="1"/>
            <a:endParaRPr lang="en-US" altLang="sr-Latn-RS" sz="2400" dirty="0"/>
          </a:p>
        </p:txBody>
      </p:sp>
      <p:sp>
        <p:nvSpPr>
          <p:cNvPr id="53258" name="Freeform 13">
            <a:extLst>
              <a:ext uri="{FF2B5EF4-FFF2-40B4-BE49-F238E27FC236}">
                <a16:creationId xmlns:a16="http://schemas.microsoft.com/office/drawing/2014/main" id="{C6DBC4CA-D654-446B-BF8C-07E5949F02CF}"/>
              </a:ext>
            </a:extLst>
          </p:cNvPr>
          <p:cNvSpPr>
            <a:spLocks/>
          </p:cNvSpPr>
          <p:nvPr/>
        </p:nvSpPr>
        <p:spPr bwMode="auto">
          <a:xfrm>
            <a:off x="5940425" y="2781300"/>
            <a:ext cx="1219200" cy="914400"/>
          </a:xfrm>
          <a:custGeom>
            <a:avLst/>
            <a:gdLst>
              <a:gd name="T0" fmla="*/ 2147483646 w 768"/>
              <a:gd name="T1" fmla="*/ 2147483646 h 576"/>
              <a:gd name="T2" fmla="*/ 2147483646 w 768"/>
              <a:gd name="T3" fmla="*/ 2147483646 h 576"/>
              <a:gd name="T4" fmla="*/ 2147483646 w 768"/>
              <a:gd name="T5" fmla="*/ 2147483646 h 576"/>
              <a:gd name="T6" fmla="*/ 0 w 768"/>
              <a:gd name="T7" fmla="*/ 2147483646 h 576"/>
              <a:gd name="T8" fmla="*/ 2147483646 w 768"/>
              <a:gd name="T9" fmla="*/ 2147483646 h 576"/>
              <a:gd name="T10" fmla="*/ 2147483646 w 768"/>
              <a:gd name="T11" fmla="*/ 0 h 576"/>
              <a:gd name="T12" fmla="*/ 2147483646 w 768"/>
              <a:gd name="T13" fmla="*/ 2147483646 h 576"/>
              <a:gd name="T14" fmla="*/ 2147483646 w 768"/>
              <a:gd name="T15" fmla="*/ 2147483646 h 576"/>
              <a:gd name="T16" fmla="*/ 2147483646 w 768"/>
              <a:gd name="T17" fmla="*/ 2147483646 h 576"/>
              <a:gd name="T18" fmla="*/ 2147483646 w 768"/>
              <a:gd name="T19" fmla="*/ 2147483646 h 5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8"/>
              <a:gd name="T31" fmla="*/ 0 h 576"/>
              <a:gd name="T32" fmla="*/ 768 w 768"/>
              <a:gd name="T33" fmla="*/ 576 h 5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8" h="576">
                <a:moveTo>
                  <a:pt x="336" y="576"/>
                </a:moveTo>
                <a:lnTo>
                  <a:pt x="288" y="432"/>
                </a:lnTo>
                <a:lnTo>
                  <a:pt x="144" y="288"/>
                </a:lnTo>
                <a:lnTo>
                  <a:pt x="0" y="48"/>
                </a:lnTo>
                <a:lnTo>
                  <a:pt x="240" y="48"/>
                </a:lnTo>
                <a:lnTo>
                  <a:pt x="480" y="0"/>
                </a:lnTo>
                <a:lnTo>
                  <a:pt x="768" y="192"/>
                </a:lnTo>
                <a:lnTo>
                  <a:pt x="576" y="384"/>
                </a:lnTo>
                <a:lnTo>
                  <a:pt x="384" y="528"/>
                </a:lnTo>
                <a:lnTo>
                  <a:pt x="336" y="576"/>
                </a:lnTo>
                <a:close/>
              </a:path>
            </a:pathLst>
          </a:custGeom>
          <a:gradFill rotWithShape="1">
            <a:gsLst>
              <a:gs pos="0">
                <a:srgbClr val="FFCC00">
                  <a:alpha val="50000"/>
                </a:srgbClr>
              </a:gs>
              <a:gs pos="100000">
                <a:srgbClr val="E0B300"/>
              </a:gs>
            </a:gsLst>
            <a:path path="rect">
              <a:fillToRect l="50000" t="50000" r="50000" b="50000"/>
            </a:path>
          </a:gra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53259" name="Freeform 14">
            <a:extLst>
              <a:ext uri="{FF2B5EF4-FFF2-40B4-BE49-F238E27FC236}">
                <a16:creationId xmlns:a16="http://schemas.microsoft.com/office/drawing/2014/main" id="{80CC11E6-C8F9-4187-948F-C313E70A3FB2}"/>
              </a:ext>
            </a:extLst>
          </p:cNvPr>
          <p:cNvSpPr>
            <a:spLocks/>
          </p:cNvSpPr>
          <p:nvPr/>
        </p:nvSpPr>
        <p:spPr bwMode="auto">
          <a:xfrm>
            <a:off x="4572000" y="3284538"/>
            <a:ext cx="2743200" cy="1600200"/>
          </a:xfrm>
          <a:custGeom>
            <a:avLst/>
            <a:gdLst>
              <a:gd name="T0" fmla="*/ 2147483646 w 1728"/>
              <a:gd name="T1" fmla="*/ 2147483646 h 1008"/>
              <a:gd name="T2" fmla="*/ 0 w 1728"/>
              <a:gd name="T3" fmla="*/ 2147483646 h 1008"/>
              <a:gd name="T4" fmla="*/ 2147483646 w 1728"/>
              <a:gd name="T5" fmla="*/ 2147483646 h 1008"/>
              <a:gd name="T6" fmla="*/ 2147483646 w 1728"/>
              <a:gd name="T7" fmla="*/ 2147483646 h 1008"/>
              <a:gd name="T8" fmla="*/ 2147483646 w 1728"/>
              <a:gd name="T9" fmla="*/ 2147483646 h 1008"/>
              <a:gd name="T10" fmla="*/ 2147483646 w 1728"/>
              <a:gd name="T11" fmla="*/ 2147483646 h 1008"/>
              <a:gd name="T12" fmla="*/ 2147483646 w 1728"/>
              <a:gd name="T13" fmla="*/ 2147483646 h 1008"/>
              <a:gd name="T14" fmla="*/ 2147483646 w 1728"/>
              <a:gd name="T15" fmla="*/ 0 h 1008"/>
              <a:gd name="T16" fmla="*/ 2147483646 w 1728"/>
              <a:gd name="T17" fmla="*/ 2147483646 h 1008"/>
              <a:gd name="T18" fmla="*/ 2147483646 w 1728"/>
              <a:gd name="T19" fmla="*/ 2147483646 h 1008"/>
              <a:gd name="T20" fmla="*/ 2147483646 w 1728"/>
              <a:gd name="T21" fmla="*/ 2147483646 h 1008"/>
              <a:gd name="T22" fmla="*/ 2147483646 w 1728"/>
              <a:gd name="T23" fmla="*/ 2147483646 h 1008"/>
              <a:gd name="T24" fmla="*/ 2147483646 w 1728"/>
              <a:gd name="T25" fmla="*/ 2147483646 h 1008"/>
              <a:gd name="T26" fmla="*/ 2147483646 w 1728"/>
              <a:gd name="T27" fmla="*/ 2147483646 h 1008"/>
              <a:gd name="T28" fmla="*/ 2147483646 w 1728"/>
              <a:gd name="T29" fmla="*/ 2147483646 h 1008"/>
              <a:gd name="T30" fmla="*/ 2147483646 w 1728"/>
              <a:gd name="T31" fmla="*/ 2147483646 h 1008"/>
              <a:gd name="T32" fmla="*/ 2147483646 w 1728"/>
              <a:gd name="T33" fmla="*/ 2147483646 h 1008"/>
              <a:gd name="T34" fmla="*/ 2147483646 w 1728"/>
              <a:gd name="T35" fmla="*/ 2147483646 h 1008"/>
              <a:gd name="T36" fmla="*/ 2147483646 w 1728"/>
              <a:gd name="T37" fmla="*/ 2147483646 h 1008"/>
              <a:gd name="T38" fmla="*/ 2147483646 w 1728"/>
              <a:gd name="T39" fmla="*/ 2147483646 h 1008"/>
              <a:gd name="T40" fmla="*/ 2147483646 w 1728"/>
              <a:gd name="T41" fmla="*/ 2147483646 h 1008"/>
              <a:gd name="T42" fmla="*/ 2147483646 w 1728"/>
              <a:gd name="T43" fmla="*/ 2147483646 h 1008"/>
              <a:gd name="T44" fmla="*/ 2147483646 w 1728"/>
              <a:gd name="T45" fmla="*/ 2147483646 h 1008"/>
              <a:gd name="T46" fmla="*/ 2147483646 w 1728"/>
              <a:gd name="T47" fmla="*/ 2147483646 h 1008"/>
              <a:gd name="T48" fmla="*/ 2147483646 w 1728"/>
              <a:gd name="T49" fmla="*/ 2147483646 h 1008"/>
              <a:gd name="T50" fmla="*/ 2147483646 w 1728"/>
              <a:gd name="T51" fmla="*/ 2147483646 h 10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28"/>
              <a:gd name="T79" fmla="*/ 0 h 1008"/>
              <a:gd name="T80" fmla="*/ 1728 w 1728"/>
              <a:gd name="T81" fmla="*/ 1008 h 10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28" h="1008">
                <a:moveTo>
                  <a:pt x="96" y="816"/>
                </a:moveTo>
                <a:lnTo>
                  <a:pt x="0" y="672"/>
                </a:lnTo>
                <a:lnTo>
                  <a:pt x="48" y="576"/>
                </a:lnTo>
                <a:lnTo>
                  <a:pt x="192" y="432"/>
                </a:lnTo>
                <a:lnTo>
                  <a:pt x="432" y="336"/>
                </a:lnTo>
                <a:lnTo>
                  <a:pt x="528" y="240"/>
                </a:lnTo>
                <a:lnTo>
                  <a:pt x="576" y="96"/>
                </a:lnTo>
                <a:lnTo>
                  <a:pt x="720" y="0"/>
                </a:lnTo>
                <a:lnTo>
                  <a:pt x="912" y="144"/>
                </a:lnTo>
                <a:lnTo>
                  <a:pt x="1056" y="192"/>
                </a:lnTo>
                <a:lnTo>
                  <a:pt x="1296" y="288"/>
                </a:lnTo>
                <a:lnTo>
                  <a:pt x="1488" y="432"/>
                </a:lnTo>
                <a:lnTo>
                  <a:pt x="1680" y="720"/>
                </a:lnTo>
                <a:lnTo>
                  <a:pt x="1728" y="768"/>
                </a:lnTo>
                <a:lnTo>
                  <a:pt x="1632" y="912"/>
                </a:lnTo>
                <a:lnTo>
                  <a:pt x="1536" y="1008"/>
                </a:lnTo>
                <a:lnTo>
                  <a:pt x="1440" y="960"/>
                </a:lnTo>
                <a:lnTo>
                  <a:pt x="1392" y="768"/>
                </a:lnTo>
                <a:lnTo>
                  <a:pt x="1248" y="624"/>
                </a:lnTo>
                <a:lnTo>
                  <a:pt x="1056" y="480"/>
                </a:lnTo>
                <a:lnTo>
                  <a:pt x="816" y="336"/>
                </a:lnTo>
                <a:lnTo>
                  <a:pt x="624" y="432"/>
                </a:lnTo>
                <a:lnTo>
                  <a:pt x="384" y="480"/>
                </a:lnTo>
                <a:lnTo>
                  <a:pt x="192" y="576"/>
                </a:lnTo>
                <a:lnTo>
                  <a:pt x="96" y="720"/>
                </a:lnTo>
                <a:lnTo>
                  <a:pt x="96" y="816"/>
                </a:lnTo>
                <a:close/>
              </a:path>
            </a:pathLst>
          </a:custGeom>
          <a:solidFill>
            <a:srgbClr val="00FF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nferior hemisphere">
            <a:extLst>
              <a:ext uri="{FF2B5EF4-FFF2-40B4-BE49-F238E27FC236}">
                <a16:creationId xmlns:a16="http://schemas.microsoft.com/office/drawing/2014/main" id="{86E0B0FF-47F7-4205-B0AE-5C4A04FCA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404813"/>
            <a:ext cx="42291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953" name="Text Box 9">
            <a:extLst>
              <a:ext uri="{FF2B5EF4-FFF2-40B4-BE49-F238E27FC236}">
                <a16:creationId xmlns:a16="http://schemas.microsoft.com/office/drawing/2014/main" id="{6C387E17-5C5A-4D68-ABDE-04EC0F4EE49B}"/>
              </a:ext>
            </a:extLst>
          </p:cNvPr>
          <p:cNvSpPr txBox="1">
            <a:spLocks noChangeArrowheads="1"/>
          </p:cNvSpPr>
          <p:nvPr/>
        </p:nvSpPr>
        <p:spPr bwMode="auto">
          <a:xfrm>
            <a:off x="6808828" y="549275"/>
            <a:ext cx="2363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sr-Latn-CS" altLang="sr-Latn-RS" sz="2000" b="1">
                <a:solidFill>
                  <a:srgbClr val="FF0000"/>
                </a:solidFill>
              </a:rPr>
              <a:t>gyri o</a:t>
            </a:r>
            <a:r>
              <a:rPr lang="en-US" altLang="sr-Latn-RS" sz="2000" b="1">
                <a:solidFill>
                  <a:srgbClr val="FF0000"/>
                </a:solidFill>
              </a:rPr>
              <a:t>rbital</a:t>
            </a:r>
            <a:r>
              <a:rPr lang="sr-Latn-CS" altLang="sr-Latn-RS" sz="2000" b="1">
                <a:solidFill>
                  <a:srgbClr val="FF0000"/>
                </a:solidFill>
              </a:rPr>
              <a:t>es</a:t>
            </a:r>
            <a:endParaRPr lang="en-US" altLang="sr-Latn-RS" sz="2000" b="1">
              <a:solidFill>
                <a:srgbClr val="FF0000"/>
              </a:solidFill>
            </a:endParaRPr>
          </a:p>
        </p:txBody>
      </p:sp>
      <p:sp>
        <p:nvSpPr>
          <p:cNvPr id="850954" name="Text Box 10">
            <a:extLst>
              <a:ext uri="{FF2B5EF4-FFF2-40B4-BE49-F238E27FC236}">
                <a16:creationId xmlns:a16="http://schemas.microsoft.com/office/drawing/2014/main" id="{BB886A27-0CFC-497C-8D06-DAF9C4B0D2C8}"/>
              </a:ext>
            </a:extLst>
          </p:cNvPr>
          <p:cNvSpPr txBox="1">
            <a:spLocks noChangeArrowheads="1"/>
          </p:cNvSpPr>
          <p:nvPr/>
        </p:nvSpPr>
        <p:spPr bwMode="auto">
          <a:xfrm>
            <a:off x="6977103" y="1643063"/>
            <a:ext cx="2363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2000" b="1">
                <a:solidFill>
                  <a:srgbClr val="FF0000"/>
                </a:solidFill>
              </a:rPr>
              <a:t>Gyrus rectus</a:t>
            </a:r>
          </a:p>
        </p:txBody>
      </p:sp>
      <p:sp>
        <p:nvSpPr>
          <p:cNvPr id="850960" name="Line 16">
            <a:extLst>
              <a:ext uri="{FF2B5EF4-FFF2-40B4-BE49-F238E27FC236}">
                <a16:creationId xmlns:a16="http://schemas.microsoft.com/office/drawing/2014/main" id="{6BCF1C8E-669D-4E94-BAC1-FB344925E40C}"/>
              </a:ext>
            </a:extLst>
          </p:cNvPr>
          <p:cNvSpPr>
            <a:spLocks noChangeShapeType="1"/>
          </p:cNvSpPr>
          <p:nvPr/>
        </p:nvSpPr>
        <p:spPr bwMode="auto">
          <a:xfrm flipH="1">
            <a:off x="5076825" y="908050"/>
            <a:ext cx="1670050" cy="91598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50961" name="Line 17">
            <a:extLst>
              <a:ext uri="{FF2B5EF4-FFF2-40B4-BE49-F238E27FC236}">
                <a16:creationId xmlns:a16="http://schemas.microsoft.com/office/drawing/2014/main" id="{B5FBFD94-0FE7-4344-87F0-70BC8F0B204E}"/>
              </a:ext>
            </a:extLst>
          </p:cNvPr>
          <p:cNvSpPr>
            <a:spLocks noChangeShapeType="1"/>
          </p:cNvSpPr>
          <p:nvPr/>
        </p:nvSpPr>
        <p:spPr bwMode="auto">
          <a:xfrm flipH="1">
            <a:off x="4500563" y="1844675"/>
            <a:ext cx="2447925" cy="21113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50963" name="Line 19">
            <a:extLst>
              <a:ext uri="{FF2B5EF4-FFF2-40B4-BE49-F238E27FC236}">
                <a16:creationId xmlns:a16="http://schemas.microsoft.com/office/drawing/2014/main" id="{344FDAA7-3BF7-4ABD-B6FB-7B785090A075}"/>
              </a:ext>
            </a:extLst>
          </p:cNvPr>
          <p:cNvSpPr>
            <a:spLocks noChangeShapeType="1"/>
          </p:cNvSpPr>
          <p:nvPr/>
        </p:nvSpPr>
        <p:spPr bwMode="auto">
          <a:xfrm flipH="1">
            <a:off x="5148263" y="1125538"/>
            <a:ext cx="1223962" cy="287337"/>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0" name="Text Box 20">
            <a:extLst>
              <a:ext uri="{FF2B5EF4-FFF2-40B4-BE49-F238E27FC236}">
                <a16:creationId xmlns:a16="http://schemas.microsoft.com/office/drawing/2014/main" id="{3B958DEE-2501-47C8-99D8-0765EF3E4236}"/>
              </a:ext>
            </a:extLst>
          </p:cNvPr>
          <p:cNvSpPr txBox="1">
            <a:spLocks noChangeArrowheads="1"/>
          </p:cNvSpPr>
          <p:nvPr/>
        </p:nvSpPr>
        <p:spPr bwMode="auto">
          <a:xfrm>
            <a:off x="28615" y="5445125"/>
            <a:ext cx="43910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sr-Latn-CS" altLang="sr-Latn-RS" b="1">
                <a:solidFill>
                  <a:srgbClr val="FF0000"/>
                </a:solidFill>
              </a:rPr>
              <a:t>Lobus frontalis</a:t>
            </a:r>
          </a:p>
          <a:p>
            <a:pPr algn="ctr" eaLnBrk="1" hangingPunct="1">
              <a:spcBef>
                <a:spcPct val="50000"/>
              </a:spcBef>
              <a:buSzTx/>
              <a:buFontTx/>
              <a:buNone/>
            </a:pPr>
            <a:r>
              <a:rPr lang="sr-Latn-CS" altLang="sr-Latn-RS" sz="2400" b="1">
                <a:solidFill>
                  <a:srgbClr val="FF0000"/>
                </a:solidFill>
              </a:rPr>
              <a:t>доња страна</a:t>
            </a:r>
            <a:r>
              <a:rPr lang="en-US" altLang="sr-Latn-RS" sz="2400" b="1">
                <a:solidFill>
                  <a:srgbClr val="FF0000"/>
                </a:solidFill>
              </a:rPr>
              <a:t>  -pars orbitalis</a:t>
            </a:r>
          </a:p>
        </p:txBody>
      </p:sp>
      <p:sp>
        <p:nvSpPr>
          <p:cNvPr id="850965" name="Text Box 21">
            <a:extLst>
              <a:ext uri="{FF2B5EF4-FFF2-40B4-BE49-F238E27FC236}">
                <a16:creationId xmlns:a16="http://schemas.microsoft.com/office/drawing/2014/main" id="{07B2A2B6-6473-4B1A-8EA0-E99916209E85}"/>
              </a:ext>
            </a:extLst>
          </p:cNvPr>
          <p:cNvSpPr txBox="1">
            <a:spLocks noChangeArrowheads="1"/>
          </p:cNvSpPr>
          <p:nvPr/>
        </p:nvSpPr>
        <p:spPr bwMode="auto">
          <a:xfrm>
            <a:off x="352465" y="836613"/>
            <a:ext cx="1944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dirty="0">
                <a:solidFill>
                  <a:srgbClr val="FF0000"/>
                </a:solidFill>
              </a:rPr>
              <a:t>sulcus olfactorius</a:t>
            </a:r>
            <a:endParaRPr lang="en-US" altLang="sr-Latn-RS" sz="2400" b="1" dirty="0">
              <a:solidFill>
                <a:srgbClr val="FF0000"/>
              </a:solidFill>
            </a:endParaRPr>
          </a:p>
        </p:txBody>
      </p:sp>
      <p:sp>
        <p:nvSpPr>
          <p:cNvPr id="850966" name="Line 22">
            <a:extLst>
              <a:ext uri="{FF2B5EF4-FFF2-40B4-BE49-F238E27FC236}">
                <a16:creationId xmlns:a16="http://schemas.microsoft.com/office/drawing/2014/main" id="{D5D9F6CF-E83B-4648-BA18-F1EABC9B3D94}"/>
              </a:ext>
            </a:extLst>
          </p:cNvPr>
          <p:cNvSpPr>
            <a:spLocks noChangeShapeType="1"/>
          </p:cNvSpPr>
          <p:nvPr/>
        </p:nvSpPr>
        <p:spPr bwMode="auto">
          <a:xfrm>
            <a:off x="1619250" y="1125538"/>
            <a:ext cx="2592388" cy="71437"/>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967" name="Text Box 23">
            <a:extLst>
              <a:ext uri="{FF2B5EF4-FFF2-40B4-BE49-F238E27FC236}">
                <a16:creationId xmlns:a16="http://schemas.microsoft.com/office/drawing/2014/main" id="{AC70986C-2EFD-4B0A-AC41-C1A1521C32FE}"/>
              </a:ext>
            </a:extLst>
          </p:cNvPr>
          <p:cNvSpPr txBox="1">
            <a:spLocks noChangeArrowheads="1"/>
          </p:cNvSpPr>
          <p:nvPr/>
        </p:nvSpPr>
        <p:spPr bwMode="auto">
          <a:xfrm>
            <a:off x="423903" y="1916113"/>
            <a:ext cx="180022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FF0000"/>
                </a:solidFill>
              </a:rPr>
              <a:t>bulbus olfactorius</a:t>
            </a:r>
          </a:p>
          <a:p>
            <a:pPr eaLnBrk="1" hangingPunct="1">
              <a:spcBef>
                <a:spcPct val="50000"/>
              </a:spcBef>
              <a:buSzTx/>
              <a:buFontTx/>
              <a:buNone/>
            </a:pPr>
            <a:r>
              <a:rPr lang="sr-Latn-CS" altLang="sr-Latn-RS" sz="1800">
                <a:solidFill>
                  <a:srgbClr val="FF0000"/>
                </a:solidFill>
              </a:rPr>
              <a:t>tractus olfactorius</a:t>
            </a:r>
            <a:endParaRPr lang="en-US" altLang="sr-Latn-RS" sz="1800">
              <a:solidFill>
                <a:srgbClr val="FF0000"/>
              </a:solidFill>
            </a:endParaRPr>
          </a:p>
        </p:txBody>
      </p:sp>
      <p:sp>
        <p:nvSpPr>
          <p:cNvPr id="850968" name="Line 24">
            <a:extLst>
              <a:ext uri="{FF2B5EF4-FFF2-40B4-BE49-F238E27FC236}">
                <a16:creationId xmlns:a16="http://schemas.microsoft.com/office/drawing/2014/main" id="{1FE9EDC6-F8D5-4CB7-8F6C-4F84F1278540}"/>
              </a:ext>
            </a:extLst>
          </p:cNvPr>
          <p:cNvSpPr>
            <a:spLocks noChangeShapeType="1"/>
          </p:cNvSpPr>
          <p:nvPr/>
        </p:nvSpPr>
        <p:spPr bwMode="auto">
          <a:xfrm flipV="1">
            <a:off x="1692275" y="1412875"/>
            <a:ext cx="2519363" cy="792163"/>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969" name="Line 25">
            <a:extLst>
              <a:ext uri="{FF2B5EF4-FFF2-40B4-BE49-F238E27FC236}">
                <a16:creationId xmlns:a16="http://schemas.microsoft.com/office/drawing/2014/main" id="{60E5DF21-A831-45A3-A06A-D161B1FE4B1C}"/>
              </a:ext>
            </a:extLst>
          </p:cNvPr>
          <p:cNvSpPr>
            <a:spLocks noChangeShapeType="1"/>
          </p:cNvSpPr>
          <p:nvPr/>
        </p:nvSpPr>
        <p:spPr bwMode="auto">
          <a:xfrm flipV="1">
            <a:off x="1763713" y="1916113"/>
            <a:ext cx="2447925" cy="1081087"/>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970" name="Text Box 26">
            <a:extLst>
              <a:ext uri="{FF2B5EF4-FFF2-40B4-BE49-F238E27FC236}">
                <a16:creationId xmlns:a16="http://schemas.microsoft.com/office/drawing/2014/main" id="{E84A7F98-024D-4DA2-9758-8172EB662661}"/>
              </a:ext>
            </a:extLst>
          </p:cNvPr>
          <p:cNvSpPr txBox="1">
            <a:spLocks noChangeArrowheads="1"/>
          </p:cNvSpPr>
          <p:nvPr/>
        </p:nvSpPr>
        <p:spPr bwMode="auto">
          <a:xfrm>
            <a:off x="6905665" y="188913"/>
            <a:ext cx="2087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000" b="1">
                <a:solidFill>
                  <a:srgbClr val="FF0000"/>
                </a:solidFill>
              </a:rPr>
              <a:t>sulci orbitales</a:t>
            </a:r>
            <a:endParaRPr lang="en-US" altLang="sr-Latn-RS" sz="2000" b="1">
              <a:solidFill>
                <a:srgbClr val="FF0000"/>
              </a:solidFill>
            </a:endParaRPr>
          </a:p>
        </p:txBody>
      </p:sp>
      <p:sp>
        <p:nvSpPr>
          <p:cNvPr id="850971" name="Line 27">
            <a:extLst>
              <a:ext uri="{FF2B5EF4-FFF2-40B4-BE49-F238E27FC236}">
                <a16:creationId xmlns:a16="http://schemas.microsoft.com/office/drawing/2014/main" id="{3C0FC7F1-559E-4F3C-A2BE-46BBE20C4CE6}"/>
              </a:ext>
            </a:extLst>
          </p:cNvPr>
          <p:cNvSpPr>
            <a:spLocks noChangeShapeType="1"/>
          </p:cNvSpPr>
          <p:nvPr/>
        </p:nvSpPr>
        <p:spPr bwMode="auto">
          <a:xfrm flipH="1">
            <a:off x="4787900" y="476250"/>
            <a:ext cx="2016125" cy="4318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972" name="Line 28">
            <a:extLst>
              <a:ext uri="{FF2B5EF4-FFF2-40B4-BE49-F238E27FC236}">
                <a16:creationId xmlns:a16="http://schemas.microsoft.com/office/drawing/2014/main" id="{9323A8DA-68E3-40D0-8EEB-885E6BD3E125}"/>
              </a:ext>
            </a:extLst>
          </p:cNvPr>
          <p:cNvSpPr>
            <a:spLocks noChangeShapeType="1"/>
          </p:cNvSpPr>
          <p:nvPr/>
        </p:nvSpPr>
        <p:spPr bwMode="auto">
          <a:xfrm flipH="1">
            <a:off x="5076825" y="620713"/>
            <a:ext cx="1008063" cy="6477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975" name="Freeform 31">
            <a:extLst>
              <a:ext uri="{FF2B5EF4-FFF2-40B4-BE49-F238E27FC236}">
                <a16:creationId xmlns:a16="http://schemas.microsoft.com/office/drawing/2014/main" id="{1F692245-466D-4523-B2F8-0187C8B55FA5}"/>
              </a:ext>
            </a:extLst>
          </p:cNvPr>
          <p:cNvSpPr>
            <a:spLocks/>
          </p:cNvSpPr>
          <p:nvPr/>
        </p:nvSpPr>
        <p:spPr bwMode="auto">
          <a:xfrm>
            <a:off x="2700338" y="692150"/>
            <a:ext cx="3543300" cy="1784350"/>
          </a:xfrm>
          <a:custGeom>
            <a:avLst/>
            <a:gdLst>
              <a:gd name="T0" fmla="*/ 2147483646 w 2232"/>
              <a:gd name="T1" fmla="*/ 2147483646 h 1124"/>
              <a:gd name="T2" fmla="*/ 2147483646 w 2232"/>
              <a:gd name="T3" fmla="*/ 2147483646 h 1124"/>
              <a:gd name="T4" fmla="*/ 2147483646 w 2232"/>
              <a:gd name="T5" fmla="*/ 2147483646 h 1124"/>
              <a:gd name="T6" fmla="*/ 2147483646 w 2232"/>
              <a:gd name="T7" fmla="*/ 2147483646 h 1124"/>
              <a:gd name="T8" fmla="*/ 2147483646 w 2232"/>
              <a:gd name="T9" fmla="*/ 2147483646 h 1124"/>
              <a:gd name="T10" fmla="*/ 2147483646 w 2232"/>
              <a:gd name="T11" fmla="*/ 2147483646 h 1124"/>
              <a:gd name="T12" fmla="*/ 2147483646 w 2232"/>
              <a:gd name="T13" fmla="*/ 2147483646 h 1124"/>
              <a:gd name="T14" fmla="*/ 2147483646 w 2232"/>
              <a:gd name="T15" fmla="*/ 2147483646 h 1124"/>
              <a:gd name="T16" fmla="*/ 2147483646 w 2232"/>
              <a:gd name="T17" fmla="*/ 2147483646 h 1124"/>
              <a:gd name="T18" fmla="*/ 2147483646 w 2232"/>
              <a:gd name="T19" fmla="*/ 2147483646 h 1124"/>
              <a:gd name="T20" fmla="*/ 2147483646 w 2232"/>
              <a:gd name="T21" fmla="*/ 2147483646 h 1124"/>
              <a:gd name="T22" fmla="*/ 2147483646 w 2232"/>
              <a:gd name="T23" fmla="*/ 2147483646 h 1124"/>
              <a:gd name="T24" fmla="*/ 2147483646 w 2232"/>
              <a:gd name="T25" fmla="*/ 2147483646 h 1124"/>
              <a:gd name="T26" fmla="*/ 2147483646 w 2232"/>
              <a:gd name="T27" fmla="*/ 2147483646 h 1124"/>
              <a:gd name="T28" fmla="*/ 2147483646 w 2232"/>
              <a:gd name="T29" fmla="*/ 2147483646 h 1124"/>
              <a:gd name="T30" fmla="*/ 2147483646 w 2232"/>
              <a:gd name="T31" fmla="*/ 2147483646 h 1124"/>
              <a:gd name="T32" fmla="*/ 2147483646 w 2232"/>
              <a:gd name="T33" fmla="*/ 2147483646 h 1124"/>
              <a:gd name="T34" fmla="*/ 0 w 2232"/>
              <a:gd name="T35" fmla="*/ 2147483646 h 1124"/>
              <a:gd name="T36" fmla="*/ 2147483646 w 2232"/>
              <a:gd name="T37" fmla="*/ 2147483646 h 1124"/>
              <a:gd name="T38" fmla="*/ 2147483646 w 2232"/>
              <a:gd name="T39" fmla="*/ 2147483646 h 1124"/>
              <a:gd name="T40" fmla="*/ 2147483646 w 2232"/>
              <a:gd name="T41" fmla="*/ 2147483646 h 1124"/>
              <a:gd name="T42" fmla="*/ 2147483646 w 2232"/>
              <a:gd name="T43" fmla="*/ 2147483646 h 1124"/>
              <a:gd name="T44" fmla="*/ 2147483646 w 2232"/>
              <a:gd name="T45" fmla="*/ 2147483646 h 1124"/>
              <a:gd name="T46" fmla="*/ 2147483646 w 2232"/>
              <a:gd name="T47" fmla="*/ 2147483646 h 1124"/>
              <a:gd name="T48" fmla="*/ 2147483646 w 2232"/>
              <a:gd name="T49" fmla="*/ 2147483646 h 1124"/>
              <a:gd name="T50" fmla="*/ 2147483646 w 2232"/>
              <a:gd name="T51" fmla="*/ 2147483646 h 1124"/>
              <a:gd name="T52" fmla="*/ 2147483646 w 2232"/>
              <a:gd name="T53" fmla="*/ 2147483646 h 1124"/>
              <a:gd name="T54" fmla="*/ 2147483646 w 2232"/>
              <a:gd name="T55" fmla="*/ 2147483646 h 1124"/>
              <a:gd name="T56" fmla="*/ 2147483646 w 2232"/>
              <a:gd name="T57" fmla="*/ 2147483646 h 1124"/>
              <a:gd name="T58" fmla="*/ 2147483646 w 2232"/>
              <a:gd name="T59" fmla="*/ 2147483646 h 1124"/>
              <a:gd name="T60" fmla="*/ 2147483646 w 2232"/>
              <a:gd name="T61" fmla="*/ 2147483646 h 1124"/>
              <a:gd name="T62" fmla="*/ 2147483646 w 2232"/>
              <a:gd name="T63" fmla="*/ 2147483646 h 1124"/>
              <a:gd name="T64" fmla="*/ 2147483646 w 2232"/>
              <a:gd name="T65" fmla="*/ 2147483646 h 1124"/>
              <a:gd name="T66" fmla="*/ 2147483646 w 2232"/>
              <a:gd name="T67" fmla="*/ 2147483646 h 1124"/>
              <a:gd name="T68" fmla="*/ 2147483646 w 2232"/>
              <a:gd name="T69" fmla="*/ 2147483646 h 1124"/>
              <a:gd name="T70" fmla="*/ 2147483646 w 2232"/>
              <a:gd name="T71" fmla="*/ 2147483646 h 1124"/>
              <a:gd name="T72" fmla="*/ 2147483646 w 2232"/>
              <a:gd name="T73" fmla="*/ 2147483646 h 1124"/>
              <a:gd name="T74" fmla="*/ 2147483646 w 2232"/>
              <a:gd name="T75" fmla="*/ 2147483646 h 1124"/>
              <a:gd name="T76" fmla="*/ 2147483646 w 2232"/>
              <a:gd name="T77" fmla="*/ 2147483646 h 1124"/>
              <a:gd name="T78" fmla="*/ 2147483646 w 2232"/>
              <a:gd name="T79" fmla="*/ 2147483646 h 1124"/>
              <a:gd name="T80" fmla="*/ 2147483646 w 2232"/>
              <a:gd name="T81" fmla="*/ 2147483646 h 1124"/>
              <a:gd name="T82" fmla="*/ 2147483646 w 2232"/>
              <a:gd name="T83" fmla="*/ 2147483646 h 1124"/>
              <a:gd name="T84" fmla="*/ 2147483646 w 2232"/>
              <a:gd name="T85" fmla="*/ 2147483646 h 1124"/>
              <a:gd name="T86" fmla="*/ 2147483646 w 2232"/>
              <a:gd name="T87" fmla="*/ 2147483646 h 1124"/>
              <a:gd name="T88" fmla="*/ 2147483646 w 2232"/>
              <a:gd name="T89" fmla="*/ 2147483646 h 1124"/>
              <a:gd name="T90" fmla="*/ 2147483646 w 2232"/>
              <a:gd name="T91" fmla="*/ 2147483646 h 1124"/>
              <a:gd name="T92" fmla="*/ 2147483646 w 2232"/>
              <a:gd name="T93" fmla="*/ 2147483646 h 1124"/>
              <a:gd name="T94" fmla="*/ 2147483646 w 2232"/>
              <a:gd name="T95" fmla="*/ 2147483646 h 1124"/>
              <a:gd name="T96" fmla="*/ 2147483646 w 2232"/>
              <a:gd name="T97" fmla="*/ 2147483646 h 1124"/>
              <a:gd name="T98" fmla="*/ 2147483646 w 2232"/>
              <a:gd name="T99" fmla="*/ 2147483646 h 1124"/>
              <a:gd name="T100" fmla="*/ 2147483646 w 2232"/>
              <a:gd name="T101" fmla="*/ 2147483646 h 1124"/>
              <a:gd name="T102" fmla="*/ 2147483646 w 2232"/>
              <a:gd name="T103" fmla="*/ 2147483646 h 1124"/>
              <a:gd name="T104" fmla="*/ 2147483646 w 2232"/>
              <a:gd name="T105" fmla="*/ 2147483646 h 1124"/>
              <a:gd name="T106" fmla="*/ 2147483646 w 2232"/>
              <a:gd name="T107" fmla="*/ 2147483646 h 1124"/>
              <a:gd name="T108" fmla="*/ 2147483646 w 2232"/>
              <a:gd name="T109" fmla="*/ 2147483646 h 1124"/>
              <a:gd name="T110" fmla="*/ 2147483646 w 2232"/>
              <a:gd name="T111" fmla="*/ 2147483646 h 1124"/>
              <a:gd name="T112" fmla="*/ 2147483646 w 2232"/>
              <a:gd name="T113" fmla="*/ 2147483646 h 1124"/>
              <a:gd name="T114" fmla="*/ 2147483646 w 2232"/>
              <a:gd name="T115" fmla="*/ 2147483646 h 1124"/>
              <a:gd name="T116" fmla="*/ 2147483646 w 2232"/>
              <a:gd name="T117" fmla="*/ 2147483646 h 1124"/>
              <a:gd name="T118" fmla="*/ 2147483646 w 2232"/>
              <a:gd name="T119" fmla="*/ 2147483646 h 1124"/>
              <a:gd name="T120" fmla="*/ 2147483646 w 2232"/>
              <a:gd name="T121" fmla="*/ 2147483646 h 11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32"/>
              <a:gd name="T184" fmla="*/ 0 h 1124"/>
              <a:gd name="T185" fmla="*/ 2232 w 2232"/>
              <a:gd name="T186" fmla="*/ 1124 h 11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32" h="1124">
                <a:moveTo>
                  <a:pt x="1070" y="1054"/>
                </a:moveTo>
                <a:cubicBezTo>
                  <a:pt x="1028" y="1068"/>
                  <a:pt x="1012" y="1104"/>
                  <a:pt x="970" y="1118"/>
                </a:cubicBezTo>
                <a:cubicBezTo>
                  <a:pt x="957" y="1115"/>
                  <a:pt x="920" y="1107"/>
                  <a:pt x="906" y="1099"/>
                </a:cubicBezTo>
                <a:cubicBezTo>
                  <a:pt x="883" y="1085"/>
                  <a:pt x="870" y="1055"/>
                  <a:pt x="851" y="1035"/>
                </a:cubicBezTo>
                <a:cubicBezTo>
                  <a:pt x="841" y="1008"/>
                  <a:pt x="836" y="979"/>
                  <a:pt x="823" y="953"/>
                </a:cubicBezTo>
                <a:cubicBezTo>
                  <a:pt x="809" y="925"/>
                  <a:pt x="787" y="912"/>
                  <a:pt x="768" y="889"/>
                </a:cubicBezTo>
                <a:cubicBezTo>
                  <a:pt x="745" y="861"/>
                  <a:pt x="736" y="845"/>
                  <a:pt x="704" y="825"/>
                </a:cubicBezTo>
                <a:cubicBezTo>
                  <a:pt x="676" y="783"/>
                  <a:pt x="649" y="785"/>
                  <a:pt x="604" y="770"/>
                </a:cubicBezTo>
                <a:cubicBezTo>
                  <a:pt x="595" y="767"/>
                  <a:pt x="585" y="764"/>
                  <a:pt x="576" y="761"/>
                </a:cubicBezTo>
                <a:cubicBezTo>
                  <a:pt x="567" y="758"/>
                  <a:pt x="549" y="752"/>
                  <a:pt x="549" y="752"/>
                </a:cubicBezTo>
                <a:cubicBezTo>
                  <a:pt x="529" y="754"/>
                  <a:pt x="455" y="753"/>
                  <a:pt x="421" y="770"/>
                </a:cubicBezTo>
                <a:cubicBezTo>
                  <a:pt x="383" y="790"/>
                  <a:pt x="357" y="833"/>
                  <a:pt x="320" y="853"/>
                </a:cubicBezTo>
                <a:cubicBezTo>
                  <a:pt x="303" y="862"/>
                  <a:pt x="282" y="861"/>
                  <a:pt x="266" y="871"/>
                </a:cubicBezTo>
                <a:cubicBezTo>
                  <a:pt x="246" y="884"/>
                  <a:pt x="232" y="905"/>
                  <a:pt x="211" y="917"/>
                </a:cubicBezTo>
                <a:cubicBezTo>
                  <a:pt x="209" y="918"/>
                  <a:pt x="143" y="939"/>
                  <a:pt x="128" y="944"/>
                </a:cubicBezTo>
                <a:cubicBezTo>
                  <a:pt x="110" y="950"/>
                  <a:pt x="74" y="962"/>
                  <a:pt x="74" y="962"/>
                </a:cubicBezTo>
                <a:cubicBezTo>
                  <a:pt x="68" y="968"/>
                  <a:pt x="63" y="977"/>
                  <a:pt x="55" y="981"/>
                </a:cubicBezTo>
                <a:cubicBezTo>
                  <a:pt x="38" y="990"/>
                  <a:pt x="0" y="999"/>
                  <a:pt x="0" y="999"/>
                </a:cubicBezTo>
                <a:cubicBezTo>
                  <a:pt x="2" y="987"/>
                  <a:pt x="8" y="927"/>
                  <a:pt x="19" y="907"/>
                </a:cubicBezTo>
                <a:cubicBezTo>
                  <a:pt x="29" y="888"/>
                  <a:pt x="43" y="871"/>
                  <a:pt x="55" y="853"/>
                </a:cubicBezTo>
                <a:cubicBezTo>
                  <a:pt x="61" y="844"/>
                  <a:pt x="74" y="825"/>
                  <a:pt x="74" y="825"/>
                </a:cubicBezTo>
                <a:cubicBezTo>
                  <a:pt x="85" y="793"/>
                  <a:pt x="104" y="781"/>
                  <a:pt x="119" y="752"/>
                </a:cubicBezTo>
                <a:cubicBezTo>
                  <a:pt x="143" y="705"/>
                  <a:pt x="110" y="743"/>
                  <a:pt x="147" y="706"/>
                </a:cubicBezTo>
                <a:cubicBezTo>
                  <a:pt x="161" y="663"/>
                  <a:pt x="168" y="633"/>
                  <a:pt x="192" y="597"/>
                </a:cubicBezTo>
                <a:cubicBezTo>
                  <a:pt x="209" y="533"/>
                  <a:pt x="246" y="470"/>
                  <a:pt x="293" y="423"/>
                </a:cubicBezTo>
                <a:cubicBezTo>
                  <a:pt x="329" y="387"/>
                  <a:pt x="311" y="423"/>
                  <a:pt x="339" y="386"/>
                </a:cubicBezTo>
                <a:cubicBezTo>
                  <a:pt x="377" y="336"/>
                  <a:pt x="404" y="284"/>
                  <a:pt x="458" y="249"/>
                </a:cubicBezTo>
                <a:cubicBezTo>
                  <a:pt x="495" y="193"/>
                  <a:pt x="513" y="163"/>
                  <a:pt x="567" y="121"/>
                </a:cubicBezTo>
                <a:cubicBezTo>
                  <a:pt x="574" y="116"/>
                  <a:pt x="578" y="107"/>
                  <a:pt x="586" y="103"/>
                </a:cubicBezTo>
                <a:cubicBezTo>
                  <a:pt x="612" y="90"/>
                  <a:pt x="641" y="84"/>
                  <a:pt x="668" y="75"/>
                </a:cubicBezTo>
                <a:cubicBezTo>
                  <a:pt x="677" y="72"/>
                  <a:pt x="695" y="66"/>
                  <a:pt x="695" y="66"/>
                </a:cubicBezTo>
                <a:cubicBezTo>
                  <a:pt x="722" y="41"/>
                  <a:pt x="733" y="36"/>
                  <a:pt x="768" y="48"/>
                </a:cubicBezTo>
                <a:cubicBezTo>
                  <a:pt x="846" y="38"/>
                  <a:pt x="965" y="0"/>
                  <a:pt x="1015" y="75"/>
                </a:cubicBezTo>
                <a:cubicBezTo>
                  <a:pt x="1018" y="100"/>
                  <a:pt x="1012" y="127"/>
                  <a:pt x="1024" y="149"/>
                </a:cubicBezTo>
                <a:cubicBezTo>
                  <a:pt x="1030" y="160"/>
                  <a:pt x="1052" y="149"/>
                  <a:pt x="1061" y="158"/>
                </a:cubicBezTo>
                <a:cubicBezTo>
                  <a:pt x="1070" y="167"/>
                  <a:pt x="1067" y="182"/>
                  <a:pt x="1070" y="194"/>
                </a:cubicBezTo>
                <a:cubicBezTo>
                  <a:pt x="1087" y="417"/>
                  <a:pt x="879" y="1013"/>
                  <a:pt x="1125" y="953"/>
                </a:cubicBezTo>
                <a:cubicBezTo>
                  <a:pt x="1095" y="738"/>
                  <a:pt x="1113" y="519"/>
                  <a:pt x="1134" y="304"/>
                </a:cubicBezTo>
                <a:cubicBezTo>
                  <a:pt x="1137" y="231"/>
                  <a:pt x="1124" y="156"/>
                  <a:pt x="1143" y="85"/>
                </a:cubicBezTo>
                <a:cubicBezTo>
                  <a:pt x="1148" y="66"/>
                  <a:pt x="1198" y="66"/>
                  <a:pt x="1198" y="66"/>
                </a:cubicBezTo>
                <a:cubicBezTo>
                  <a:pt x="1408" y="72"/>
                  <a:pt x="1560" y="55"/>
                  <a:pt x="1728" y="167"/>
                </a:cubicBezTo>
                <a:cubicBezTo>
                  <a:pt x="1731" y="194"/>
                  <a:pt x="1734" y="222"/>
                  <a:pt x="1738" y="249"/>
                </a:cubicBezTo>
                <a:cubicBezTo>
                  <a:pt x="1740" y="262"/>
                  <a:pt x="1737" y="278"/>
                  <a:pt x="1747" y="286"/>
                </a:cubicBezTo>
                <a:cubicBezTo>
                  <a:pt x="1762" y="299"/>
                  <a:pt x="1802" y="304"/>
                  <a:pt x="1802" y="304"/>
                </a:cubicBezTo>
                <a:cubicBezTo>
                  <a:pt x="1834" y="351"/>
                  <a:pt x="1811" y="395"/>
                  <a:pt x="1875" y="395"/>
                </a:cubicBezTo>
                <a:cubicBezTo>
                  <a:pt x="1873" y="420"/>
                  <a:pt x="1854" y="450"/>
                  <a:pt x="1869" y="471"/>
                </a:cubicBezTo>
                <a:cubicBezTo>
                  <a:pt x="1888" y="499"/>
                  <a:pt x="1932" y="498"/>
                  <a:pt x="1960" y="517"/>
                </a:cubicBezTo>
                <a:cubicBezTo>
                  <a:pt x="1978" y="529"/>
                  <a:pt x="1987" y="550"/>
                  <a:pt x="2005" y="562"/>
                </a:cubicBezTo>
                <a:cubicBezTo>
                  <a:pt x="2033" y="581"/>
                  <a:pt x="2066" y="592"/>
                  <a:pt x="2096" y="607"/>
                </a:cubicBezTo>
                <a:cubicBezTo>
                  <a:pt x="2208" y="832"/>
                  <a:pt x="2166" y="725"/>
                  <a:pt x="2232" y="925"/>
                </a:cubicBezTo>
                <a:cubicBezTo>
                  <a:pt x="2217" y="985"/>
                  <a:pt x="2221" y="1054"/>
                  <a:pt x="2187" y="1106"/>
                </a:cubicBezTo>
                <a:cubicBezTo>
                  <a:pt x="2175" y="1124"/>
                  <a:pt x="2154" y="1079"/>
                  <a:pt x="2142" y="1061"/>
                </a:cubicBezTo>
                <a:cubicBezTo>
                  <a:pt x="2123" y="1033"/>
                  <a:pt x="2117" y="997"/>
                  <a:pt x="2096" y="970"/>
                </a:cubicBezTo>
                <a:cubicBezTo>
                  <a:pt x="2023" y="874"/>
                  <a:pt x="1929" y="796"/>
                  <a:pt x="1824" y="743"/>
                </a:cubicBezTo>
                <a:cubicBezTo>
                  <a:pt x="1703" y="758"/>
                  <a:pt x="1578" y="754"/>
                  <a:pt x="1461" y="789"/>
                </a:cubicBezTo>
                <a:cubicBezTo>
                  <a:pt x="1420" y="801"/>
                  <a:pt x="1400" y="850"/>
                  <a:pt x="1370" y="880"/>
                </a:cubicBezTo>
                <a:cubicBezTo>
                  <a:pt x="1355" y="895"/>
                  <a:pt x="1325" y="925"/>
                  <a:pt x="1325" y="925"/>
                </a:cubicBezTo>
                <a:cubicBezTo>
                  <a:pt x="1310" y="970"/>
                  <a:pt x="1301" y="1018"/>
                  <a:pt x="1280" y="1061"/>
                </a:cubicBezTo>
                <a:cubicBezTo>
                  <a:pt x="1270" y="1080"/>
                  <a:pt x="1255" y="1106"/>
                  <a:pt x="1234" y="1106"/>
                </a:cubicBezTo>
                <a:cubicBezTo>
                  <a:pt x="1213" y="1106"/>
                  <a:pt x="1209" y="1067"/>
                  <a:pt x="1189" y="1061"/>
                </a:cubicBezTo>
                <a:cubicBezTo>
                  <a:pt x="1151" y="1049"/>
                  <a:pt x="1110" y="1056"/>
                  <a:pt x="1070" y="1054"/>
                </a:cubicBezTo>
                <a:close/>
              </a:path>
            </a:pathLst>
          </a:custGeom>
          <a:solidFill>
            <a:schemeClr val="folHlink">
              <a:alpha val="3411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50970">
                                            <p:txEl>
                                              <p:pRg st="0" end="0"/>
                                            </p:txEl>
                                          </p:spTgt>
                                        </p:tgtEl>
                                        <p:attrNameLst>
                                          <p:attrName>style.visibility</p:attrName>
                                        </p:attrNameLst>
                                      </p:cBhvr>
                                      <p:to>
                                        <p:strVal val="visible"/>
                                      </p:to>
                                    </p:set>
                                    <p:animEffect transition="in" filter="blinds(horizontal)">
                                      <p:cBhvr>
                                        <p:cTn id="7" dur="500"/>
                                        <p:tgtEl>
                                          <p:spTgt spid="850970">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50971"/>
                                        </p:tgtEl>
                                        <p:attrNameLst>
                                          <p:attrName>style.visibility</p:attrName>
                                        </p:attrNameLst>
                                      </p:cBhvr>
                                      <p:to>
                                        <p:strVal val="visible"/>
                                      </p:to>
                                    </p:set>
                                    <p:animEffect transition="in" filter="blinds(horizontal)">
                                      <p:cBhvr>
                                        <p:cTn id="10" dur="500"/>
                                        <p:tgtEl>
                                          <p:spTgt spid="850971"/>
                                        </p:tgtEl>
                                      </p:cBhvr>
                                    </p:animEffect>
                                  </p:childTnLst>
                                </p:cTn>
                              </p:par>
                              <p:par>
                                <p:cTn id="11" presetID="3" presetClass="entr" presetSubtype="10" fill="hold" nodeType="withEffect">
                                  <p:stCondLst>
                                    <p:cond delay="0"/>
                                  </p:stCondLst>
                                  <p:childTnLst>
                                    <p:set>
                                      <p:cBhvr>
                                        <p:cTn id="12" dur="1" fill="hold">
                                          <p:stCondLst>
                                            <p:cond delay="0"/>
                                          </p:stCondLst>
                                        </p:cTn>
                                        <p:tgtEl>
                                          <p:spTgt spid="850972"/>
                                        </p:tgtEl>
                                        <p:attrNameLst>
                                          <p:attrName>style.visibility</p:attrName>
                                        </p:attrNameLst>
                                      </p:cBhvr>
                                      <p:to>
                                        <p:strVal val="visible"/>
                                      </p:to>
                                    </p:set>
                                    <p:animEffect transition="in" filter="blinds(horizontal)">
                                      <p:cBhvr>
                                        <p:cTn id="13" dur="500"/>
                                        <p:tgtEl>
                                          <p:spTgt spid="8509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850953"/>
                                        </p:tgtEl>
                                        <p:attrNameLst>
                                          <p:attrName>style.visibility</p:attrName>
                                        </p:attrNameLst>
                                      </p:cBhvr>
                                      <p:to>
                                        <p:strVal val="visible"/>
                                      </p:to>
                                    </p:set>
                                  </p:childTnLst>
                                </p:cTn>
                              </p:par>
                              <p:par>
                                <p:cTn id="18" presetID="3" presetClass="entr" presetSubtype="10" fill="hold" nodeType="withEffect">
                                  <p:stCondLst>
                                    <p:cond delay="0"/>
                                  </p:stCondLst>
                                  <p:childTnLst>
                                    <p:set>
                                      <p:cBhvr>
                                        <p:cTn id="19" dur="1" fill="hold">
                                          <p:stCondLst>
                                            <p:cond delay="0"/>
                                          </p:stCondLst>
                                        </p:cTn>
                                        <p:tgtEl>
                                          <p:spTgt spid="850963"/>
                                        </p:tgtEl>
                                        <p:attrNameLst>
                                          <p:attrName>style.visibility</p:attrName>
                                        </p:attrNameLst>
                                      </p:cBhvr>
                                      <p:to>
                                        <p:strVal val="visible"/>
                                      </p:to>
                                    </p:set>
                                    <p:animEffect transition="in" filter="blinds(horizontal)">
                                      <p:cBhvr>
                                        <p:cTn id="20" dur="500"/>
                                        <p:tgtEl>
                                          <p:spTgt spid="850963"/>
                                        </p:tgtEl>
                                      </p:cBhvr>
                                    </p:animEffect>
                                  </p:childTnLst>
                                </p:cTn>
                              </p:par>
                              <p:par>
                                <p:cTn id="21" presetID="1" presetClass="entr" presetSubtype="0" fill="hold" nodeType="withEffect">
                                  <p:stCondLst>
                                    <p:cond delay="0"/>
                                  </p:stCondLst>
                                  <p:childTnLst>
                                    <p:set>
                                      <p:cBhvr>
                                        <p:cTn id="22" dur="1" fill="hold">
                                          <p:stCondLst>
                                            <p:cond delay="499"/>
                                          </p:stCondLst>
                                        </p:cTn>
                                        <p:tgtEl>
                                          <p:spTgt spid="85096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509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499"/>
                                          </p:stCondLst>
                                        </p:cTn>
                                        <p:tgtEl>
                                          <p:spTgt spid="85096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850966"/>
                                        </p:tgtEl>
                                        <p:attrNameLst>
                                          <p:attrName>style.visibility</p:attrName>
                                        </p:attrNameLst>
                                      </p:cBhvr>
                                      <p:to>
                                        <p:strVal val="visible"/>
                                      </p:to>
                                    </p:set>
                                    <p:animEffect transition="in" filter="blinds(horizontal)">
                                      <p:cBhvr>
                                        <p:cTn id="33" dur="500"/>
                                        <p:tgtEl>
                                          <p:spTgt spid="850966"/>
                                        </p:tgtEl>
                                      </p:cBhvr>
                                    </p:animEffect>
                                  </p:childTnLst>
                                </p:cTn>
                              </p:par>
                              <p:par>
                                <p:cTn id="34" presetID="3" presetClass="entr" presetSubtype="10" fill="hold" nodeType="withEffect">
                                  <p:stCondLst>
                                    <p:cond delay="0"/>
                                  </p:stCondLst>
                                  <p:childTnLst>
                                    <p:set>
                                      <p:cBhvr>
                                        <p:cTn id="35" dur="1" fill="hold">
                                          <p:stCondLst>
                                            <p:cond delay="0"/>
                                          </p:stCondLst>
                                        </p:cTn>
                                        <p:tgtEl>
                                          <p:spTgt spid="850965">
                                            <p:txEl>
                                              <p:pRg st="0" end="0"/>
                                            </p:txEl>
                                          </p:spTgt>
                                        </p:tgtEl>
                                        <p:attrNameLst>
                                          <p:attrName>style.visibility</p:attrName>
                                        </p:attrNameLst>
                                      </p:cBhvr>
                                      <p:to>
                                        <p:strVal val="visible"/>
                                      </p:to>
                                    </p:set>
                                    <p:animEffect transition="in" filter="blinds(horizontal)">
                                      <p:cBhvr>
                                        <p:cTn id="36" dur="500"/>
                                        <p:tgtEl>
                                          <p:spTgt spid="850965">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850967">
                                            <p:txEl>
                                              <p:pRg st="0" end="0"/>
                                            </p:txEl>
                                          </p:spTgt>
                                        </p:tgtEl>
                                        <p:attrNameLst>
                                          <p:attrName>style.visibility</p:attrName>
                                        </p:attrNameLst>
                                      </p:cBhvr>
                                      <p:to>
                                        <p:strVal val="visible"/>
                                      </p:to>
                                    </p:set>
                                    <p:animEffect transition="in" filter="blinds(horizontal)">
                                      <p:cBhvr>
                                        <p:cTn id="41" dur="500"/>
                                        <p:tgtEl>
                                          <p:spTgt spid="850967">
                                            <p:txEl>
                                              <p:pRg st="0" end="0"/>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850967">
                                            <p:txEl>
                                              <p:pRg st="1" end="1"/>
                                            </p:txEl>
                                          </p:spTgt>
                                        </p:tgtEl>
                                        <p:attrNameLst>
                                          <p:attrName>style.visibility</p:attrName>
                                        </p:attrNameLst>
                                      </p:cBhvr>
                                      <p:to>
                                        <p:strVal val="visible"/>
                                      </p:to>
                                    </p:set>
                                    <p:animEffect transition="in" filter="blinds(horizontal)">
                                      <p:cBhvr>
                                        <p:cTn id="44" dur="500"/>
                                        <p:tgtEl>
                                          <p:spTgt spid="850967">
                                            <p:txEl>
                                              <p:pRg st="1" end="1"/>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850968"/>
                                        </p:tgtEl>
                                        <p:attrNameLst>
                                          <p:attrName>style.visibility</p:attrName>
                                        </p:attrNameLst>
                                      </p:cBhvr>
                                      <p:to>
                                        <p:strVal val="visible"/>
                                      </p:to>
                                    </p:set>
                                    <p:animEffect transition="in" filter="blinds(horizontal)">
                                      <p:cBhvr>
                                        <p:cTn id="47" dur="500"/>
                                        <p:tgtEl>
                                          <p:spTgt spid="850968"/>
                                        </p:tgtEl>
                                      </p:cBhvr>
                                    </p:animEffect>
                                  </p:childTnLst>
                                </p:cTn>
                              </p:par>
                              <p:par>
                                <p:cTn id="48" presetID="3" presetClass="entr" presetSubtype="10" fill="hold" nodeType="withEffect">
                                  <p:stCondLst>
                                    <p:cond delay="0"/>
                                  </p:stCondLst>
                                  <p:childTnLst>
                                    <p:set>
                                      <p:cBhvr>
                                        <p:cTn id="49" dur="1" fill="hold">
                                          <p:stCondLst>
                                            <p:cond delay="0"/>
                                          </p:stCondLst>
                                        </p:cTn>
                                        <p:tgtEl>
                                          <p:spTgt spid="850969"/>
                                        </p:tgtEl>
                                        <p:attrNameLst>
                                          <p:attrName>style.visibility</p:attrName>
                                        </p:attrNameLst>
                                      </p:cBhvr>
                                      <p:to>
                                        <p:strVal val="visible"/>
                                      </p:to>
                                    </p:set>
                                    <p:animEffect transition="in" filter="blinds(horizontal)">
                                      <p:cBhvr>
                                        <p:cTn id="50" dur="500"/>
                                        <p:tgtEl>
                                          <p:spTgt spid="85096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850975"/>
                                        </p:tgtEl>
                                        <p:attrNameLst>
                                          <p:attrName>style.visibility</p:attrName>
                                        </p:attrNameLst>
                                      </p:cBhvr>
                                      <p:to>
                                        <p:strVal val="visible"/>
                                      </p:to>
                                    </p:set>
                                    <p:animEffect transition="in" filter="blinds(horizontal)">
                                      <p:cBhvr>
                                        <p:cTn id="55" dur="500"/>
                                        <p:tgtEl>
                                          <p:spTgt spid="850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953" grpId="0" autoUpdateAnimBg="0"/>
      <p:bldP spid="850954"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676D548-7867-4C64-AE5A-19225D500A09}"/>
              </a:ext>
            </a:extLst>
          </p:cNvPr>
          <p:cNvSpPr>
            <a:spLocks noGrp="1" noChangeArrowheads="1"/>
          </p:cNvSpPr>
          <p:nvPr>
            <p:ph type="title" sz="quarter"/>
          </p:nvPr>
        </p:nvSpPr>
        <p:spPr/>
        <p:txBody>
          <a:bodyPr/>
          <a:lstStyle/>
          <a:p>
            <a:pPr eaLnBrk="1" hangingPunct="1"/>
            <a:r>
              <a:rPr lang="sr-Latn-CS" altLang="sr-Latn-RS" sz="3200"/>
              <a:t>Lobus parietalis</a:t>
            </a:r>
            <a:endParaRPr lang="en-US" altLang="sr-Latn-RS" sz="3200"/>
          </a:p>
        </p:txBody>
      </p:sp>
      <p:pic>
        <p:nvPicPr>
          <p:cNvPr id="55299" name="Picture 4" descr="parietal1">
            <a:extLst>
              <a:ext uri="{FF2B5EF4-FFF2-40B4-BE49-F238E27FC236}">
                <a16:creationId xmlns:a16="http://schemas.microsoft.com/office/drawing/2014/main" id="{75592222-991B-40D1-B46E-72730B2F2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1700213"/>
            <a:ext cx="2879725"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descr="parietal2">
            <a:extLst>
              <a:ext uri="{FF2B5EF4-FFF2-40B4-BE49-F238E27FC236}">
                <a16:creationId xmlns:a16="http://schemas.microsoft.com/office/drawing/2014/main" id="{CAE7BB10-26AE-4201-9151-5D6A57AAF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413250"/>
            <a:ext cx="295275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6" descr="http://www.columbia.edu/cu/psychology/courses/1010/mangels/neuro/anatomy/lateralparietal.gif">
            <a:extLst>
              <a:ext uri="{FF2B5EF4-FFF2-40B4-BE49-F238E27FC236}">
                <a16:creationId xmlns:a16="http://schemas.microsoft.com/office/drawing/2014/main" id="{3ECD913B-9BDF-42CC-9F8D-14B21BF1CC89}"/>
              </a:ext>
            </a:extLst>
          </p:cNvPr>
          <p:cNvPicPr>
            <a:picLocks noChangeAspect="1" noChangeArrowheads="1"/>
          </p:cNvPicPr>
          <p:nvPr>
            <p:ph type="body" idx="4294967295"/>
          </p:nvPr>
        </p:nvPicPr>
        <p:blipFill>
          <a:blip r:embed="rId4" r:link="rId5">
            <a:extLst>
              <a:ext uri="{28A0092B-C50C-407E-A947-70E740481C1C}">
                <a14:useLocalDpi xmlns:a14="http://schemas.microsoft.com/office/drawing/2010/main" val="0"/>
              </a:ext>
            </a:extLst>
          </a:blip>
          <a:srcRect/>
          <a:stretch>
            <a:fillRect/>
          </a:stretch>
        </p:blipFill>
        <p:spPr>
          <a:xfrm>
            <a:off x="323850" y="1628775"/>
            <a:ext cx="3240088" cy="2655888"/>
          </a:xfrm>
          <a:noFill/>
        </p:spPr>
      </p:pic>
      <p:pic>
        <p:nvPicPr>
          <p:cNvPr id="55302" name="Picture 7" descr="http://www.columbia.edu/cu/psychology/courses/1010/mangels/neuro/anatomy/parietal.gif">
            <a:extLst>
              <a:ext uri="{FF2B5EF4-FFF2-40B4-BE49-F238E27FC236}">
                <a16:creationId xmlns:a16="http://schemas.microsoft.com/office/drawing/2014/main" id="{C7855CC9-89B7-4747-85A8-6444A6791406}"/>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323850" y="4451350"/>
            <a:ext cx="33845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 Box 12">
            <a:extLst>
              <a:ext uri="{FF2B5EF4-FFF2-40B4-BE49-F238E27FC236}">
                <a16:creationId xmlns:a16="http://schemas.microsoft.com/office/drawing/2014/main" id="{1805D995-53EF-40FE-8F9D-FB552F5B1779}"/>
              </a:ext>
            </a:extLst>
          </p:cNvPr>
          <p:cNvSpPr txBox="1">
            <a:spLocks noChangeArrowheads="1"/>
          </p:cNvSpPr>
          <p:nvPr/>
        </p:nvSpPr>
        <p:spPr bwMode="auto">
          <a:xfrm>
            <a:off x="3635375" y="2133600"/>
            <a:ext cx="23764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8"/>
              </a:buBlip>
              <a:defRPr sz="3200">
                <a:solidFill>
                  <a:srgbClr val="00FF00"/>
                </a:solidFill>
                <a:latin typeface="Comic Sans MS" panose="030F0702030302020204" pitchFamily="66" charset="0"/>
              </a:defRPr>
            </a:lvl1pPr>
            <a:lvl2pPr marL="742950" indent="-285750">
              <a:spcBef>
                <a:spcPct val="20000"/>
              </a:spcBef>
              <a:buSzPct val="120000"/>
              <a:buBlip>
                <a:blip r:embed="rId9"/>
              </a:buBlip>
              <a:defRPr sz="2800">
                <a:solidFill>
                  <a:srgbClr val="66FFFF"/>
                </a:solidFill>
                <a:latin typeface="Comic Sans MS" panose="030F0702030302020204" pitchFamily="66" charset="0"/>
              </a:defRPr>
            </a:lvl2pPr>
            <a:lvl3pPr marL="1143000" indent="-228600">
              <a:spcBef>
                <a:spcPct val="20000"/>
              </a:spcBef>
              <a:buBlip>
                <a:blip r:embed="rId10"/>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sr-Cyrl-CS" altLang="sr-Latn-RS" sz="2400" b="1">
                <a:solidFill>
                  <a:srgbClr val="66FF33"/>
                </a:solidFill>
              </a:rPr>
              <a:t>спољашња страна</a:t>
            </a:r>
            <a:endParaRPr lang="en-US" altLang="sr-Latn-RS" sz="2400" b="1">
              <a:solidFill>
                <a:srgbClr val="66FF33"/>
              </a:solidFill>
            </a:endParaRPr>
          </a:p>
        </p:txBody>
      </p:sp>
      <p:sp>
        <p:nvSpPr>
          <p:cNvPr id="55304" name="Text Box 13">
            <a:extLst>
              <a:ext uri="{FF2B5EF4-FFF2-40B4-BE49-F238E27FC236}">
                <a16:creationId xmlns:a16="http://schemas.microsoft.com/office/drawing/2014/main" id="{719D1CE3-BDF9-4D79-98A5-4F733090E1C6}"/>
              </a:ext>
            </a:extLst>
          </p:cNvPr>
          <p:cNvSpPr txBox="1">
            <a:spLocks noChangeArrowheads="1"/>
          </p:cNvSpPr>
          <p:nvPr/>
        </p:nvSpPr>
        <p:spPr bwMode="auto">
          <a:xfrm>
            <a:off x="3924300" y="4724400"/>
            <a:ext cx="1943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8"/>
              </a:buBlip>
              <a:defRPr sz="3200">
                <a:solidFill>
                  <a:srgbClr val="00FF00"/>
                </a:solidFill>
                <a:latin typeface="Comic Sans MS" panose="030F0702030302020204" pitchFamily="66" charset="0"/>
              </a:defRPr>
            </a:lvl1pPr>
            <a:lvl2pPr marL="742950" indent="-285750">
              <a:spcBef>
                <a:spcPct val="20000"/>
              </a:spcBef>
              <a:buSzPct val="120000"/>
              <a:buBlip>
                <a:blip r:embed="rId9"/>
              </a:buBlip>
              <a:defRPr sz="2800">
                <a:solidFill>
                  <a:srgbClr val="66FFFF"/>
                </a:solidFill>
                <a:latin typeface="Comic Sans MS" panose="030F0702030302020204" pitchFamily="66" charset="0"/>
              </a:defRPr>
            </a:lvl2pPr>
            <a:lvl3pPr marL="1143000" indent="-228600">
              <a:spcBef>
                <a:spcPct val="20000"/>
              </a:spcBef>
              <a:buBlip>
                <a:blip r:embed="rId10"/>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sr-Cyrl-CS" altLang="sr-Latn-RS" sz="2400" b="1">
                <a:solidFill>
                  <a:srgbClr val="66FF33"/>
                </a:solidFill>
              </a:rPr>
              <a:t>унутрашња страна</a:t>
            </a:r>
            <a:endParaRPr lang="en-US" altLang="sr-Latn-RS" sz="2400" b="1">
              <a:solidFill>
                <a:srgbClr val="66FF3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9111925-AFB2-47FC-B5B1-0E348F9D97E9}"/>
              </a:ext>
            </a:extLst>
          </p:cNvPr>
          <p:cNvSpPr>
            <a:spLocks noGrp="1" noChangeArrowheads="1"/>
          </p:cNvSpPr>
          <p:nvPr>
            <p:ph type="title"/>
          </p:nvPr>
        </p:nvSpPr>
        <p:spPr>
          <a:xfrm>
            <a:off x="457200" y="0"/>
            <a:ext cx="8229600" cy="1417638"/>
          </a:xfrm>
        </p:spPr>
        <p:txBody>
          <a:bodyPr/>
          <a:lstStyle/>
          <a:p>
            <a:pPr eaLnBrk="1" hangingPunct="1"/>
            <a:r>
              <a:rPr lang="sr-Latn-CS" altLang="sr-Latn-RS"/>
              <a:t>T</a:t>
            </a:r>
            <a:r>
              <a:rPr lang="en-US" altLang="sr-Latn-RS"/>
              <a:t>elencephalon</a:t>
            </a:r>
          </a:p>
        </p:txBody>
      </p:sp>
      <p:sp>
        <p:nvSpPr>
          <p:cNvPr id="9219" name="Rectangle 3">
            <a:extLst>
              <a:ext uri="{FF2B5EF4-FFF2-40B4-BE49-F238E27FC236}">
                <a16:creationId xmlns:a16="http://schemas.microsoft.com/office/drawing/2014/main" id="{A7E05499-4F6A-4152-880E-A72078CBBBB3}"/>
              </a:ext>
            </a:extLst>
          </p:cNvPr>
          <p:cNvSpPr>
            <a:spLocks noGrp="1" noChangeArrowheads="1"/>
          </p:cNvSpPr>
          <p:nvPr>
            <p:ph type="body" sz="half" idx="1"/>
          </p:nvPr>
        </p:nvSpPr>
        <p:spPr>
          <a:xfrm>
            <a:off x="179388" y="1600200"/>
            <a:ext cx="4316412" cy="4525963"/>
          </a:xfrm>
        </p:spPr>
        <p:txBody>
          <a:bodyPr/>
          <a:lstStyle/>
          <a:p>
            <a:pPr eaLnBrk="1" hangingPunct="1"/>
            <a:r>
              <a:rPr lang="sr-Cyrl-CS" altLang="sr-Latn-RS" dirty="0"/>
              <a:t>дубока интерхемисферична пукотина </a:t>
            </a:r>
            <a:r>
              <a:rPr lang="sr-Latn-CS" altLang="sr-Latn-RS" dirty="0"/>
              <a:t>(</a:t>
            </a:r>
            <a:r>
              <a:rPr lang="sr-Latn-CS" altLang="sr-Latn-RS" b="1" dirty="0">
                <a:solidFill>
                  <a:srgbClr val="0070C0"/>
                </a:solidFill>
              </a:rPr>
              <a:t>fissura longitudinalis cerebri</a:t>
            </a:r>
            <a:r>
              <a:rPr lang="sr-Latn-CS" altLang="sr-Latn-RS" dirty="0"/>
              <a:t>)</a:t>
            </a:r>
            <a:r>
              <a:rPr lang="sr-Cyrl-CS" altLang="sr-Latn-RS" dirty="0"/>
              <a:t> је између њих.</a:t>
            </a:r>
          </a:p>
        </p:txBody>
      </p:sp>
      <p:sp>
        <p:nvSpPr>
          <p:cNvPr id="9220" name="Rectangle 4">
            <a:extLst>
              <a:ext uri="{FF2B5EF4-FFF2-40B4-BE49-F238E27FC236}">
                <a16:creationId xmlns:a16="http://schemas.microsoft.com/office/drawing/2014/main" id="{9B009260-E1E4-46FD-8097-E45F0A774678}"/>
              </a:ext>
            </a:extLst>
          </p:cNvPr>
          <p:cNvSpPr>
            <a:spLocks noChangeArrowheads="1"/>
          </p:cNvSpPr>
          <p:nvPr/>
        </p:nvSpPr>
        <p:spPr bwMode="auto">
          <a:xfrm>
            <a:off x="2286000" y="2835275"/>
            <a:ext cx="457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pPr>
            <a:endParaRPr lang="en-US" altLang="sr-Latn-RS" sz="1800" b="1">
              <a:solidFill>
                <a:srgbClr val="FF3300"/>
              </a:solidFill>
            </a:endParaRPr>
          </a:p>
          <a:p>
            <a:pPr eaLnBrk="1" hangingPunct="1">
              <a:spcBef>
                <a:spcPct val="50000"/>
              </a:spcBef>
            </a:pPr>
            <a:endParaRPr lang="en-US" altLang="sr-Latn-RS" sz="2400">
              <a:solidFill>
                <a:srgbClr val="FF3300"/>
              </a:solidFill>
            </a:endParaRPr>
          </a:p>
        </p:txBody>
      </p:sp>
      <p:pic>
        <p:nvPicPr>
          <p:cNvPr id="735238" name="Picture 6" descr="brain">
            <a:extLst>
              <a:ext uri="{FF2B5EF4-FFF2-40B4-BE49-F238E27FC236}">
                <a16:creationId xmlns:a16="http://schemas.microsoft.com/office/drawing/2014/main" id="{BA513145-76FB-4C3A-9C15-9D5F43DB30FF}"/>
              </a:ext>
            </a:extLst>
          </p:cNvPr>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500563" y="1916113"/>
            <a:ext cx="4397375" cy="3455987"/>
          </a:xfrm>
          <a:noFill/>
        </p:spPr>
      </p:pic>
      <p:pic>
        <p:nvPicPr>
          <p:cNvPr id="9222" name="Picture 7">
            <a:extLst>
              <a:ext uri="{FF2B5EF4-FFF2-40B4-BE49-F238E27FC236}">
                <a16:creationId xmlns:a16="http://schemas.microsoft.com/office/drawing/2014/main" id="{3A65D42D-03CB-42CA-90F2-D5A116485F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1285875"/>
            <a:ext cx="439261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Line 8">
            <a:extLst>
              <a:ext uri="{FF2B5EF4-FFF2-40B4-BE49-F238E27FC236}">
                <a16:creationId xmlns:a16="http://schemas.microsoft.com/office/drawing/2014/main" id="{E868A697-C439-4693-B1EF-940362CBDD9C}"/>
              </a:ext>
            </a:extLst>
          </p:cNvPr>
          <p:cNvSpPr>
            <a:spLocks noChangeShapeType="1"/>
          </p:cNvSpPr>
          <p:nvPr/>
        </p:nvSpPr>
        <p:spPr bwMode="auto">
          <a:xfrm>
            <a:off x="3924300" y="2781300"/>
            <a:ext cx="3025775" cy="576263"/>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4" name="Text Box 9">
            <a:extLst>
              <a:ext uri="{FF2B5EF4-FFF2-40B4-BE49-F238E27FC236}">
                <a16:creationId xmlns:a16="http://schemas.microsoft.com/office/drawing/2014/main" id="{17F57D93-A23E-49E3-9A6C-EED04CAD1584}"/>
              </a:ext>
            </a:extLst>
          </p:cNvPr>
          <p:cNvSpPr txBox="1">
            <a:spLocks noChangeArrowheads="1"/>
          </p:cNvSpPr>
          <p:nvPr/>
        </p:nvSpPr>
        <p:spPr bwMode="auto">
          <a:xfrm>
            <a:off x="4500563" y="4365625"/>
            <a:ext cx="388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1800" b="1">
                <a:solidFill>
                  <a:srgbClr val="FF3300"/>
                </a:solidFill>
              </a:rPr>
              <a:t>лева хемисфера</a:t>
            </a:r>
            <a:endParaRPr lang="en-US" altLang="sr-Latn-RS" sz="1800" b="1">
              <a:solidFill>
                <a:srgbClr val="FF3300"/>
              </a:solidFill>
            </a:endParaRPr>
          </a:p>
        </p:txBody>
      </p:sp>
      <p:sp>
        <p:nvSpPr>
          <p:cNvPr id="9225" name="Rectangle 10">
            <a:extLst>
              <a:ext uri="{FF2B5EF4-FFF2-40B4-BE49-F238E27FC236}">
                <a16:creationId xmlns:a16="http://schemas.microsoft.com/office/drawing/2014/main" id="{A4377E4C-42C7-4C51-BECE-8A23B1482DD2}"/>
              </a:ext>
            </a:extLst>
          </p:cNvPr>
          <p:cNvSpPr>
            <a:spLocks noChangeArrowheads="1"/>
          </p:cNvSpPr>
          <p:nvPr/>
        </p:nvSpPr>
        <p:spPr bwMode="auto">
          <a:xfrm>
            <a:off x="6965950" y="4292600"/>
            <a:ext cx="217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1800" b="1">
                <a:solidFill>
                  <a:srgbClr val="FF3300"/>
                </a:solidFill>
              </a:rPr>
              <a:t>десна хемисфера</a:t>
            </a:r>
            <a:endParaRPr lang="en-US" altLang="sr-Latn-RS" sz="1800" b="1">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35238"/>
                                        </p:tgtEl>
                                        <p:attrNameLst>
                                          <p:attrName>style.visibility</p:attrName>
                                        </p:attrNameLst>
                                      </p:cBhvr>
                                      <p:to>
                                        <p:strVal val="visible"/>
                                      </p:to>
                                    </p:set>
                                    <p:animEffect transition="in" filter="blinds(horizontal)">
                                      <p:cBhvr>
                                        <p:cTn id="7" dur="3000"/>
                                        <p:tgtEl>
                                          <p:spTgt spid="735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81D8ED8-AA81-46D2-9C26-8646541C77E2}"/>
              </a:ext>
            </a:extLst>
          </p:cNvPr>
          <p:cNvSpPr>
            <a:spLocks noGrp="1" noChangeArrowheads="1"/>
          </p:cNvSpPr>
          <p:nvPr>
            <p:ph type="title"/>
          </p:nvPr>
        </p:nvSpPr>
        <p:spPr/>
        <p:txBody>
          <a:bodyPr/>
          <a:lstStyle/>
          <a:p>
            <a:pPr eaLnBrk="1" hangingPunct="1"/>
            <a:r>
              <a:rPr lang="sr-Latn-CS" altLang="sr-Latn-RS"/>
              <a:t>Lobus parietalis</a:t>
            </a:r>
            <a:br>
              <a:rPr lang="sr-Latn-CS" altLang="sr-Latn-RS"/>
            </a:br>
            <a:r>
              <a:rPr lang="sr-Latn-CS" altLang="sr-Latn-RS" sz="2400"/>
              <a:t>спољашња страна</a:t>
            </a:r>
            <a:endParaRPr lang="en-CA" altLang="sr-Latn-RS" sz="2400"/>
          </a:p>
        </p:txBody>
      </p:sp>
      <p:pic>
        <p:nvPicPr>
          <p:cNvPr id="56323" name="Picture 3" descr="duvernoy_lateral_Lhem">
            <a:extLst>
              <a:ext uri="{FF2B5EF4-FFF2-40B4-BE49-F238E27FC236}">
                <a16:creationId xmlns:a16="http://schemas.microsoft.com/office/drawing/2014/main" id="{706E288F-FABC-4A7E-AAC2-C25B742FF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860800"/>
            <a:ext cx="44958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a:extLst>
              <a:ext uri="{FF2B5EF4-FFF2-40B4-BE49-F238E27FC236}">
                <a16:creationId xmlns:a16="http://schemas.microsoft.com/office/drawing/2014/main" id="{BC68056E-2183-4276-8528-BF09D94D0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28" t="4285" r="2864" b="2856"/>
          <a:stretch>
            <a:fillRect/>
          </a:stretch>
        </p:blipFill>
        <p:spPr bwMode="auto">
          <a:xfrm>
            <a:off x="5181600" y="2603500"/>
            <a:ext cx="35845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6325" name="Freeform 5">
            <a:extLst>
              <a:ext uri="{FF2B5EF4-FFF2-40B4-BE49-F238E27FC236}">
                <a16:creationId xmlns:a16="http://schemas.microsoft.com/office/drawing/2014/main" id="{AF5BB149-1481-4CF7-A85F-AB389FB63499}"/>
              </a:ext>
            </a:extLst>
          </p:cNvPr>
          <p:cNvSpPr>
            <a:spLocks/>
          </p:cNvSpPr>
          <p:nvPr/>
        </p:nvSpPr>
        <p:spPr bwMode="auto">
          <a:xfrm>
            <a:off x="2124075" y="4221163"/>
            <a:ext cx="838200" cy="1143000"/>
          </a:xfrm>
          <a:custGeom>
            <a:avLst/>
            <a:gdLst>
              <a:gd name="T0" fmla="*/ 2147483646 w 528"/>
              <a:gd name="T1" fmla="*/ 0 h 720"/>
              <a:gd name="T2" fmla="*/ 2147483646 w 528"/>
              <a:gd name="T3" fmla="*/ 2147483646 h 720"/>
              <a:gd name="T4" fmla="*/ 2147483646 w 528"/>
              <a:gd name="T5" fmla="*/ 2147483646 h 720"/>
              <a:gd name="T6" fmla="*/ 2147483646 w 528"/>
              <a:gd name="T7" fmla="*/ 2147483646 h 720"/>
              <a:gd name="T8" fmla="*/ 2147483646 w 528"/>
              <a:gd name="T9" fmla="*/ 2147483646 h 720"/>
              <a:gd name="T10" fmla="*/ 0 w 528"/>
              <a:gd name="T11" fmla="*/ 2147483646 h 720"/>
              <a:gd name="T12" fmla="*/ 0 60000 65536"/>
              <a:gd name="T13" fmla="*/ 0 60000 65536"/>
              <a:gd name="T14" fmla="*/ 0 60000 65536"/>
              <a:gd name="T15" fmla="*/ 0 60000 65536"/>
              <a:gd name="T16" fmla="*/ 0 60000 65536"/>
              <a:gd name="T17" fmla="*/ 0 60000 65536"/>
              <a:gd name="T18" fmla="*/ 0 w 528"/>
              <a:gd name="T19" fmla="*/ 0 h 720"/>
              <a:gd name="T20" fmla="*/ 528 w 528"/>
              <a:gd name="T21" fmla="*/ 720 h 720"/>
            </a:gdLst>
            <a:ahLst/>
            <a:cxnLst>
              <a:cxn ang="T12">
                <a:pos x="T0" y="T1"/>
              </a:cxn>
              <a:cxn ang="T13">
                <a:pos x="T2" y="T3"/>
              </a:cxn>
              <a:cxn ang="T14">
                <a:pos x="T4" y="T5"/>
              </a:cxn>
              <a:cxn ang="T15">
                <a:pos x="T6" y="T7"/>
              </a:cxn>
              <a:cxn ang="T16">
                <a:pos x="T8" y="T9"/>
              </a:cxn>
              <a:cxn ang="T17">
                <a:pos x="T10" y="T11"/>
              </a:cxn>
            </a:cxnLst>
            <a:rect l="T18" t="T19" r="T20" b="T21"/>
            <a:pathLst>
              <a:path w="528" h="720">
                <a:moveTo>
                  <a:pt x="528" y="0"/>
                </a:moveTo>
                <a:cubicBezTo>
                  <a:pt x="452" y="20"/>
                  <a:pt x="376" y="40"/>
                  <a:pt x="336" y="96"/>
                </a:cubicBezTo>
                <a:cubicBezTo>
                  <a:pt x="296" y="152"/>
                  <a:pt x="320" y="280"/>
                  <a:pt x="288" y="336"/>
                </a:cubicBezTo>
                <a:cubicBezTo>
                  <a:pt x="256" y="392"/>
                  <a:pt x="184" y="408"/>
                  <a:pt x="144" y="432"/>
                </a:cubicBezTo>
                <a:cubicBezTo>
                  <a:pt x="104" y="456"/>
                  <a:pt x="72" y="432"/>
                  <a:pt x="48" y="480"/>
                </a:cubicBezTo>
                <a:cubicBezTo>
                  <a:pt x="24" y="528"/>
                  <a:pt x="12" y="624"/>
                  <a:pt x="0" y="72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6326" name="Freeform 6">
            <a:extLst>
              <a:ext uri="{FF2B5EF4-FFF2-40B4-BE49-F238E27FC236}">
                <a16:creationId xmlns:a16="http://schemas.microsoft.com/office/drawing/2014/main" id="{50B76D3C-D412-416D-9354-2A3F6192AED5}"/>
              </a:ext>
            </a:extLst>
          </p:cNvPr>
          <p:cNvSpPr>
            <a:spLocks/>
          </p:cNvSpPr>
          <p:nvPr/>
        </p:nvSpPr>
        <p:spPr bwMode="auto">
          <a:xfrm>
            <a:off x="5410200" y="4330700"/>
            <a:ext cx="1447800" cy="558800"/>
          </a:xfrm>
          <a:custGeom>
            <a:avLst/>
            <a:gdLst>
              <a:gd name="T0" fmla="*/ 2147483646 w 912"/>
              <a:gd name="T1" fmla="*/ 2147483646 h 352"/>
              <a:gd name="T2" fmla="*/ 2147483646 w 912"/>
              <a:gd name="T3" fmla="*/ 2147483646 h 352"/>
              <a:gd name="T4" fmla="*/ 2147483646 w 912"/>
              <a:gd name="T5" fmla="*/ 2147483646 h 352"/>
              <a:gd name="T6" fmla="*/ 2147483646 w 912"/>
              <a:gd name="T7" fmla="*/ 2147483646 h 352"/>
              <a:gd name="T8" fmla="*/ 2147483646 w 912"/>
              <a:gd name="T9" fmla="*/ 2147483646 h 352"/>
              <a:gd name="T10" fmla="*/ 2147483646 w 912"/>
              <a:gd name="T11" fmla="*/ 2147483646 h 352"/>
              <a:gd name="T12" fmla="*/ 2147483646 w 912"/>
              <a:gd name="T13" fmla="*/ 2147483646 h 352"/>
              <a:gd name="T14" fmla="*/ 2147483646 w 912"/>
              <a:gd name="T15" fmla="*/ 2147483646 h 352"/>
              <a:gd name="T16" fmla="*/ 2147483646 w 912"/>
              <a:gd name="T17" fmla="*/ 2147483646 h 352"/>
              <a:gd name="T18" fmla="*/ 2147483646 w 912"/>
              <a:gd name="T19" fmla="*/ 2147483646 h 352"/>
              <a:gd name="T20" fmla="*/ 2147483646 w 912"/>
              <a:gd name="T21" fmla="*/ 2147483646 h 352"/>
              <a:gd name="T22" fmla="*/ 0 w 912"/>
              <a:gd name="T23" fmla="*/ 2147483646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2"/>
              <a:gd name="T37" fmla="*/ 0 h 352"/>
              <a:gd name="T38" fmla="*/ 912 w 912"/>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2" h="352">
                <a:moveTo>
                  <a:pt x="912" y="352"/>
                </a:moveTo>
                <a:cubicBezTo>
                  <a:pt x="880" y="316"/>
                  <a:pt x="848" y="280"/>
                  <a:pt x="816" y="256"/>
                </a:cubicBezTo>
                <a:cubicBezTo>
                  <a:pt x="784" y="232"/>
                  <a:pt x="752" y="216"/>
                  <a:pt x="720" y="208"/>
                </a:cubicBezTo>
                <a:cubicBezTo>
                  <a:pt x="688" y="200"/>
                  <a:pt x="648" y="224"/>
                  <a:pt x="624" y="208"/>
                </a:cubicBezTo>
                <a:cubicBezTo>
                  <a:pt x="600" y="192"/>
                  <a:pt x="600" y="136"/>
                  <a:pt x="576" y="112"/>
                </a:cubicBezTo>
                <a:cubicBezTo>
                  <a:pt x="552" y="88"/>
                  <a:pt x="512" y="64"/>
                  <a:pt x="480" y="64"/>
                </a:cubicBezTo>
                <a:cubicBezTo>
                  <a:pt x="448" y="64"/>
                  <a:pt x="416" y="112"/>
                  <a:pt x="384" y="112"/>
                </a:cubicBezTo>
                <a:cubicBezTo>
                  <a:pt x="352" y="112"/>
                  <a:pt x="312" y="80"/>
                  <a:pt x="288" y="64"/>
                </a:cubicBezTo>
                <a:cubicBezTo>
                  <a:pt x="264" y="48"/>
                  <a:pt x="256" y="24"/>
                  <a:pt x="240" y="16"/>
                </a:cubicBezTo>
                <a:cubicBezTo>
                  <a:pt x="224" y="8"/>
                  <a:pt x="216" y="0"/>
                  <a:pt x="192" y="16"/>
                </a:cubicBezTo>
                <a:cubicBezTo>
                  <a:pt x="168" y="32"/>
                  <a:pt x="128" y="96"/>
                  <a:pt x="96" y="112"/>
                </a:cubicBezTo>
                <a:cubicBezTo>
                  <a:pt x="64" y="128"/>
                  <a:pt x="32" y="120"/>
                  <a:pt x="0" y="112"/>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6327" name="Freeform 7">
            <a:extLst>
              <a:ext uri="{FF2B5EF4-FFF2-40B4-BE49-F238E27FC236}">
                <a16:creationId xmlns:a16="http://schemas.microsoft.com/office/drawing/2014/main" id="{483017D7-E3FE-4304-8CC9-59A192E12BB1}"/>
              </a:ext>
            </a:extLst>
          </p:cNvPr>
          <p:cNvSpPr>
            <a:spLocks/>
          </p:cNvSpPr>
          <p:nvPr/>
        </p:nvSpPr>
        <p:spPr bwMode="auto">
          <a:xfrm>
            <a:off x="2641600" y="4127500"/>
            <a:ext cx="863600" cy="1219200"/>
          </a:xfrm>
          <a:custGeom>
            <a:avLst/>
            <a:gdLst>
              <a:gd name="T0" fmla="*/ 2147483646 w 544"/>
              <a:gd name="T1" fmla="*/ 2147483646 h 768"/>
              <a:gd name="T2" fmla="*/ 2147483646 w 544"/>
              <a:gd name="T3" fmla="*/ 2147483646 h 768"/>
              <a:gd name="T4" fmla="*/ 2147483646 w 544"/>
              <a:gd name="T5" fmla="*/ 2147483646 h 768"/>
              <a:gd name="T6" fmla="*/ 2147483646 w 544"/>
              <a:gd name="T7" fmla="*/ 2147483646 h 768"/>
              <a:gd name="T8" fmla="*/ 2147483646 w 544"/>
              <a:gd name="T9" fmla="*/ 2147483646 h 768"/>
              <a:gd name="T10" fmla="*/ 2147483646 w 544"/>
              <a:gd name="T11" fmla="*/ 2147483646 h 768"/>
              <a:gd name="T12" fmla="*/ 2147483646 w 544"/>
              <a:gd name="T13" fmla="*/ 2147483646 h 768"/>
              <a:gd name="T14" fmla="*/ 2147483646 w 544"/>
              <a:gd name="T15" fmla="*/ 2147483646 h 768"/>
              <a:gd name="T16" fmla="*/ 2147483646 w 544"/>
              <a:gd name="T17" fmla="*/ 2147483646 h 768"/>
              <a:gd name="T18" fmla="*/ 2147483646 w 544"/>
              <a:gd name="T19" fmla="*/ 0 h 7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4"/>
              <a:gd name="T31" fmla="*/ 0 h 768"/>
              <a:gd name="T32" fmla="*/ 544 w 544"/>
              <a:gd name="T33" fmla="*/ 768 h 7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4" h="768">
                <a:moveTo>
                  <a:pt x="16" y="768"/>
                </a:moveTo>
                <a:cubicBezTo>
                  <a:pt x="16" y="732"/>
                  <a:pt x="16" y="696"/>
                  <a:pt x="16" y="672"/>
                </a:cubicBezTo>
                <a:cubicBezTo>
                  <a:pt x="16" y="648"/>
                  <a:pt x="0" y="640"/>
                  <a:pt x="16" y="624"/>
                </a:cubicBezTo>
                <a:cubicBezTo>
                  <a:pt x="32" y="608"/>
                  <a:pt x="72" y="608"/>
                  <a:pt x="112" y="576"/>
                </a:cubicBezTo>
                <a:cubicBezTo>
                  <a:pt x="152" y="544"/>
                  <a:pt x="224" y="472"/>
                  <a:pt x="256" y="432"/>
                </a:cubicBezTo>
                <a:cubicBezTo>
                  <a:pt x="288" y="392"/>
                  <a:pt x="304" y="360"/>
                  <a:pt x="304" y="336"/>
                </a:cubicBezTo>
                <a:cubicBezTo>
                  <a:pt x="304" y="312"/>
                  <a:pt x="248" y="312"/>
                  <a:pt x="256" y="288"/>
                </a:cubicBezTo>
                <a:cubicBezTo>
                  <a:pt x="264" y="264"/>
                  <a:pt x="312" y="232"/>
                  <a:pt x="352" y="192"/>
                </a:cubicBezTo>
                <a:cubicBezTo>
                  <a:pt x="392" y="152"/>
                  <a:pt x="464" y="80"/>
                  <a:pt x="496" y="48"/>
                </a:cubicBezTo>
                <a:cubicBezTo>
                  <a:pt x="528" y="16"/>
                  <a:pt x="536" y="8"/>
                  <a:pt x="544" y="0"/>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6328" name="Freeform 8">
            <a:extLst>
              <a:ext uri="{FF2B5EF4-FFF2-40B4-BE49-F238E27FC236}">
                <a16:creationId xmlns:a16="http://schemas.microsoft.com/office/drawing/2014/main" id="{B72D9677-657E-40D3-BD42-814FE8A1F1C6}"/>
              </a:ext>
            </a:extLst>
          </p:cNvPr>
          <p:cNvSpPr>
            <a:spLocks/>
          </p:cNvSpPr>
          <p:nvPr/>
        </p:nvSpPr>
        <p:spPr bwMode="auto">
          <a:xfrm>
            <a:off x="5257800" y="4813300"/>
            <a:ext cx="457200" cy="165100"/>
          </a:xfrm>
          <a:custGeom>
            <a:avLst/>
            <a:gdLst>
              <a:gd name="T0" fmla="*/ 0 w 288"/>
              <a:gd name="T1" fmla="*/ 0 h 104"/>
              <a:gd name="T2" fmla="*/ 2147483646 w 288"/>
              <a:gd name="T3" fmla="*/ 2147483646 h 104"/>
              <a:gd name="T4" fmla="*/ 2147483646 w 288"/>
              <a:gd name="T5" fmla="*/ 2147483646 h 104"/>
              <a:gd name="T6" fmla="*/ 2147483646 w 288"/>
              <a:gd name="T7" fmla="*/ 2147483646 h 104"/>
              <a:gd name="T8" fmla="*/ 0 60000 65536"/>
              <a:gd name="T9" fmla="*/ 0 60000 65536"/>
              <a:gd name="T10" fmla="*/ 0 60000 65536"/>
              <a:gd name="T11" fmla="*/ 0 60000 65536"/>
              <a:gd name="T12" fmla="*/ 0 w 288"/>
              <a:gd name="T13" fmla="*/ 0 h 104"/>
              <a:gd name="T14" fmla="*/ 288 w 288"/>
              <a:gd name="T15" fmla="*/ 104 h 104"/>
            </a:gdLst>
            <a:ahLst/>
            <a:cxnLst>
              <a:cxn ang="T8">
                <a:pos x="T0" y="T1"/>
              </a:cxn>
              <a:cxn ang="T9">
                <a:pos x="T2" y="T3"/>
              </a:cxn>
              <a:cxn ang="T10">
                <a:pos x="T4" y="T5"/>
              </a:cxn>
              <a:cxn ang="T11">
                <a:pos x="T6" y="T7"/>
              </a:cxn>
            </a:cxnLst>
            <a:rect l="T12" t="T13" r="T14" b="T15"/>
            <a:pathLst>
              <a:path w="288" h="104">
                <a:moveTo>
                  <a:pt x="0" y="0"/>
                </a:moveTo>
                <a:cubicBezTo>
                  <a:pt x="52" y="44"/>
                  <a:pt x="104" y="88"/>
                  <a:pt x="144" y="96"/>
                </a:cubicBezTo>
                <a:cubicBezTo>
                  <a:pt x="184" y="104"/>
                  <a:pt x="216" y="56"/>
                  <a:pt x="240" y="48"/>
                </a:cubicBezTo>
                <a:cubicBezTo>
                  <a:pt x="264" y="40"/>
                  <a:pt x="276" y="44"/>
                  <a:pt x="288" y="48"/>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6329" name="Freeform 9">
            <a:extLst>
              <a:ext uri="{FF2B5EF4-FFF2-40B4-BE49-F238E27FC236}">
                <a16:creationId xmlns:a16="http://schemas.microsoft.com/office/drawing/2014/main" id="{602C02D4-0370-46A4-AD33-2C5E35EEADA2}"/>
              </a:ext>
            </a:extLst>
          </p:cNvPr>
          <p:cNvSpPr>
            <a:spLocks/>
          </p:cNvSpPr>
          <p:nvPr/>
        </p:nvSpPr>
        <p:spPr bwMode="auto">
          <a:xfrm>
            <a:off x="5843588" y="4845050"/>
            <a:ext cx="457200" cy="241300"/>
          </a:xfrm>
          <a:custGeom>
            <a:avLst/>
            <a:gdLst>
              <a:gd name="T0" fmla="*/ 0 w 288"/>
              <a:gd name="T1" fmla="*/ 2147483646 h 152"/>
              <a:gd name="T2" fmla="*/ 2147483646 w 288"/>
              <a:gd name="T3" fmla="*/ 2147483646 h 152"/>
              <a:gd name="T4" fmla="*/ 2147483646 w 288"/>
              <a:gd name="T5" fmla="*/ 2147483646 h 152"/>
              <a:gd name="T6" fmla="*/ 0 60000 65536"/>
              <a:gd name="T7" fmla="*/ 0 60000 65536"/>
              <a:gd name="T8" fmla="*/ 0 60000 65536"/>
              <a:gd name="T9" fmla="*/ 0 w 288"/>
              <a:gd name="T10" fmla="*/ 0 h 152"/>
              <a:gd name="T11" fmla="*/ 288 w 288"/>
              <a:gd name="T12" fmla="*/ 152 h 152"/>
            </a:gdLst>
            <a:ahLst/>
            <a:cxnLst>
              <a:cxn ang="T6">
                <a:pos x="T0" y="T1"/>
              </a:cxn>
              <a:cxn ang="T7">
                <a:pos x="T2" y="T3"/>
              </a:cxn>
              <a:cxn ang="T8">
                <a:pos x="T4" y="T5"/>
              </a:cxn>
            </a:cxnLst>
            <a:rect l="T9" t="T10" r="T11" b="T12"/>
            <a:pathLst>
              <a:path w="288" h="152">
                <a:moveTo>
                  <a:pt x="0" y="152"/>
                </a:moveTo>
                <a:cubicBezTo>
                  <a:pt x="48" y="84"/>
                  <a:pt x="96" y="16"/>
                  <a:pt x="144" y="8"/>
                </a:cubicBezTo>
                <a:cubicBezTo>
                  <a:pt x="192" y="0"/>
                  <a:pt x="240" y="52"/>
                  <a:pt x="288" y="104"/>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6330" name="Freeform 13">
            <a:extLst>
              <a:ext uri="{FF2B5EF4-FFF2-40B4-BE49-F238E27FC236}">
                <a16:creationId xmlns:a16="http://schemas.microsoft.com/office/drawing/2014/main" id="{9C905C57-FAC0-40B6-AA9D-7940B32833B4}"/>
              </a:ext>
            </a:extLst>
          </p:cNvPr>
          <p:cNvSpPr>
            <a:spLocks/>
          </p:cNvSpPr>
          <p:nvPr/>
        </p:nvSpPr>
        <p:spPr bwMode="auto">
          <a:xfrm>
            <a:off x="1547813" y="3933825"/>
            <a:ext cx="1295400" cy="1524000"/>
          </a:xfrm>
          <a:custGeom>
            <a:avLst/>
            <a:gdLst>
              <a:gd name="T0" fmla="*/ 0 w 816"/>
              <a:gd name="T1" fmla="*/ 2147483646 h 960"/>
              <a:gd name="T2" fmla="*/ 0 w 816"/>
              <a:gd name="T3" fmla="*/ 2147483646 h 960"/>
              <a:gd name="T4" fmla="*/ 2147483646 w 816"/>
              <a:gd name="T5" fmla="*/ 2147483646 h 960"/>
              <a:gd name="T6" fmla="*/ 2147483646 w 816"/>
              <a:gd name="T7" fmla="*/ 2147483646 h 960"/>
              <a:gd name="T8" fmla="*/ 2147483646 w 816"/>
              <a:gd name="T9" fmla="*/ 2147483646 h 960"/>
              <a:gd name="T10" fmla="*/ 2147483646 w 816"/>
              <a:gd name="T11" fmla="*/ 2147483646 h 960"/>
              <a:gd name="T12" fmla="*/ 2147483646 w 816"/>
              <a:gd name="T13" fmla="*/ 0 h 960"/>
              <a:gd name="T14" fmla="*/ 2147483646 w 816"/>
              <a:gd name="T15" fmla="*/ 2147483646 h 960"/>
              <a:gd name="T16" fmla="*/ 2147483646 w 816"/>
              <a:gd name="T17" fmla="*/ 2147483646 h 960"/>
              <a:gd name="T18" fmla="*/ 2147483646 w 816"/>
              <a:gd name="T19" fmla="*/ 2147483646 h 960"/>
              <a:gd name="T20" fmla="*/ 2147483646 w 816"/>
              <a:gd name="T21" fmla="*/ 2147483646 h 960"/>
              <a:gd name="T22" fmla="*/ 2147483646 w 816"/>
              <a:gd name="T23" fmla="*/ 2147483646 h 960"/>
              <a:gd name="T24" fmla="*/ 2147483646 w 816"/>
              <a:gd name="T25" fmla="*/ 2147483646 h 960"/>
              <a:gd name="T26" fmla="*/ 2147483646 w 816"/>
              <a:gd name="T27" fmla="*/ 2147483646 h 960"/>
              <a:gd name="T28" fmla="*/ 2147483646 w 816"/>
              <a:gd name="T29" fmla="*/ 2147483646 h 960"/>
              <a:gd name="T30" fmla="*/ 2147483646 w 816"/>
              <a:gd name="T31" fmla="*/ 2147483646 h 960"/>
              <a:gd name="T32" fmla="*/ 2147483646 w 816"/>
              <a:gd name="T33" fmla="*/ 2147483646 h 960"/>
              <a:gd name="T34" fmla="*/ 0 w 816"/>
              <a:gd name="T35" fmla="*/ 2147483646 h 960"/>
              <a:gd name="T36" fmla="*/ 0 w 816"/>
              <a:gd name="T37" fmla="*/ 2147483646 h 9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6"/>
              <a:gd name="T58" fmla="*/ 0 h 960"/>
              <a:gd name="T59" fmla="*/ 816 w 816"/>
              <a:gd name="T60" fmla="*/ 960 h 9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6" h="960">
                <a:moveTo>
                  <a:pt x="0" y="912"/>
                </a:moveTo>
                <a:lnTo>
                  <a:pt x="0" y="768"/>
                </a:lnTo>
                <a:lnTo>
                  <a:pt x="48" y="576"/>
                </a:lnTo>
                <a:lnTo>
                  <a:pt x="288" y="480"/>
                </a:lnTo>
                <a:lnTo>
                  <a:pt x="336" y="336"/>
                </a:lnTo>
                <a:lnTo>
                  <a:pt x="336" y="192"/>
                </a:lnTo>
                <a:lnTo>
                  <a:pt x="672" y="0"/>
                </a:lnTo>
                <a:lnTo>
                  <a:pt x="816" y="48"/>
                </a:lnTo>
                <a:lnTo>
                  <a:pt x="720" y="192"/>
                </a:lnTo>
                <a:lnTo>
                  <a:pt x="576" y="336"/>
                </a:lnTo>
                <a:lnTo>
                  <a:pt x="528" y="384"/>
                </a:lnTo>
                <a:lnTo>
                  <a:pt x="576" y="432"/>
                </a:lnTo>
                <a:lnTo>
                  <a:pt x="480" y="576"/>
                </a:lnTo>
                <a:lnTo>
                  <a:pt x="384" y="672"/>
                </a:lnTo>
                <a:lnTo>
                  <a:pt x="336" y="720"/>
                </a:lnTo>
                <a:lnTo>
                  <a:pt x="288" y="720"/>
                </a:lnTo>
                <a:lnTo>
                  <a:pt x="288" y="864"/>
                </a:lnTo>
                <a:lnTo>
                  <a:pt x="0" y="960"/>
                </a:lnTo>
                <a:lnTo>
                  <a:pt x="0" y="7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spAutoFit/>
          </a:bodyPr>
          <a:lstStyle/>
          <a:p>
            <a:endParaRPr lang="en-US"/>
          </a:p>
        </p:txBody>
      </p:sp>
      <p:sp>
        <p:nvSpPr>
          <p:cNvPr id="56331" name="Freeform 15">
            <a:extLst>
              <a:ext uri="{FF2B5EF4-FFF2-40B4-BE49-F238E27FC236}">
                <a16:creationId xmlns:a16="http://schemas.microsoft.com/office/drawing/2014/main" id="{8D991808-A9E0-4CF0-A6A7-A099A5B66CCE}"/>
              </a:ext>
            </a:extLst>
          </p:cNvPr>
          <p:cNvSpPr>
            <a:spLocks/>
          </p:cNvSpPr>
          <p:nvPr/>
        </p:nvSpPr>
        <p:spPr bwMode="auto">
          <a:xfrm>
            <a:off x="5219700" y="4365625"/>
            <a:ext cx="1752600" cy="914400"/>
          </a:xfrm>
          <a:custGeom>
            <a:avLst/>
            <a:gdLst>
              <a:gd name="T0" fmla="*/ 2147483646 w 1104"/>
              <a:gd name="T1" fmla="*/ 2147483646 h 576"/>
              <a:gd name="T2" fmla="*/ 2147483646 w 1104"/>
              <a:gd name="T3" fmla="*/ 2147483646 h 576"/>
              <a:gd name="T4" fmla="*/ 2147483646 w 1104"/>
              <a:gd name="T5" fmla="*/ 2147483646 h 576"/>
              <a:gd name="T6" fmla="*/ 2147483646 w 1104"/>
              <a:gd name="T7" fmla="*/ 2147483646 h 576"/>
              <a:gd name="T8" fmla="*/ 2147483646 w 1104"/>
              <a:gd name="T9" fmla="*/ 2147483646 h 576"/>
              <a:gd name="T10" fmla="*/ 2147483646 w 1104"/>
              <a:gd name="T11" fmla="*/ 2147483646 h 576"/>
              <a:gd name="T12" fmla="*/ 2147483646 w 1104"/>
              <a:gd name="T13" fmla="*/ 2147483646 h 576"/>
              <a:gd name="T14" fmla="*/ 0 w 1104"/>
              <a:gd name="T15" fmla="*/ 2147483646 h 576"/>
              <a:gd name="T16" fmla="*/ 2147483646 w 1104"/>
              <a:gd name="T17" fmla="*/ 2147483646 h 576"/>
              <a:gd name="T18" fmla="*/ 2147483646 w 1104"/>
              <a:gd name="T19" fmla="*/ 2147483646 h 576"/>
              <a:gd name="T20" fmla="*/ 2147483646 w 1104"/>
              <a:gd name="T21" fmla="*/ 2147483646 h 576"/>
              <a:gd name="T22" fmla="*/ 2147483646 w 1104"/>
              <a:gd name="T23" fmla="*/ 0 h 576"/>
              <a:gd name="T24" fmla="*/ 2147483646 w 1104"/>
              <a:gd name="T25" fmla="*/ 2147483646 h 576"/>
              <a:gd name="T26" fmla="*/ 2147483646 w 1104"/>
              <a:gd name="T27" fmla="*/ 2147483646 h 576"/>
              <a:gd name="T28" fmla="*/ 2147483646 w 1104"/>
              <a:gd name="T29" fmla="*/ 2147483646 h 576"/>
              <a:gd name="T30" fmla="*/ 2147483646 w 1104"/>
              <a:gd name="T31" fmla="*/ 2147483646 h 576"/>
              <a:gd name="T32" fmla="*/ 2147483646 w 1104"/>
              <a:gd name="T33" fmla="*/ 2147483646 h 576"/>
              <a:gd name="T34" fmla="*/ 2147483646 w 1104"/>
              <a:gd name="T35" fmla="*/ 2147483646 h 576"/>
              <a:gd name="T36" fmla="*/ 2147483646 w 1104"/>
              <a:gd name="T37" fmla="*/ 2147483646 h 5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4"/>
              <a:gd name="T58" fmla="*/ 0 h 576"/>
              <a:gd name="T59" fmla="*/ 1104 w 1104"/>
              <a:gd name="T60" fmla="*/ 576 h 5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4" h="576">
                <a:moveTo>
                  <a:pt x="1056" y="528"/>
                </a:moveTo>
                <a:lnTo>
                  <a:pt x="720" y="432"/>
                </a:lnTo>
                <a:lnTo>
                  <a:pt x="624" y="336"/>
                </a:lnTo>
                <a:lnTo>
                  <a:pt x="528" y="288"/>
                </a:lnTo>
                <a:lnTo>
                  <a:pt x="432" y="432"/>
                </a:lnTo>
                <a:lnTo>
                  <a:pt x="336" y="336"/>
                </a:lnTo>
                <a:lnTo>
                  <a:pt x="192" y="384"/>
                </a:lnTo>
                <a:lnTo>
                  <a:pt x="0" y="288"/>
                </a:lnTo>
                <a:lnTo>
                  <a:pt x="96" y="96"/>
                </a:lnTo>
                <a:lnTo>
                  <a:pt x="192" y="96"/>
                </a:lnTo>
                <a:lnTo>
                  <a:pt x="288" y="96"/>
                </a:lnTo>
                <a:lnTo>
                  <a:pt x="336" y="0"/>
                </a:lnTo>
                <a:lnTo>
                  <a:pt x="528" y="96"/>
                </a:lnTo>
                <a:lnTo>
                  <a:pt x="672" y="96"/>
                </a:lnTo>
                <a:lnTo>
                  <a:pt x="768" y="192"/>
                </a:lnTo>
                <a:lnTo>
                  <a:pt x="912" y="240"/>
                </a:lnTo>
                <a:lnTo>
                  <a:pt x="1104" y="384"/>
                </a:lnTo>
                <a:lnTo>
                  <a:pt x="1104" y="576"/>
                </a:lnTo>
                <a:lnTo>
                  <a:pt x="1056" y="528"/>
                </a:lnTo>
                <a:close/>
              </a:path>
            </a:pathLst>
          </a:custGeom>
          <a:solidFill>
            <a:srgbClr val="00FFFF">
              <a:alpha val="29019"/>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56332" name="Text Box 17">
            <a:extLst>
              <a:ext uri="{FF2B5EF4-FFF2-40B4-BE49-F238E27FC236}">
                <a16:creationId xmlns:a16="http://schemas.microsoft.com/office/drawing/2014/main" id="{ADB4FD2D-7035-4BD7-81C8-43C4DAD6ADC6}"/>
              </a:ext>
            </a:extLst>
          </p:cNvPr>
          <p:cNvSpPr>
            <a:spLocks noChangeArrowheads="1"/>
          </p:cNvSpPr>
          <p:nvPr>
            <p:ph type="body" sz="half" idx="1"/>
          </p:nvPr>
        </p:nvSpPr>
        <p:spPr>
          <a:xfrm>
            <a:off x="179388" y="1557338"/>
            <a:ext cx="7272337" cy="2260600"/>
          </a:xfrm>
          <a:noFill/>
        </p:spPr>
        <p:txBody>
          <a:bodyPr/>
          <a:lstStyle/>
          <a:p>
            <a:pPr eaLnBrk="1" hangingPunct="1"/>
            <a:r>
              <a:rPr lang="en-US" altLang="sr-Latn-RS">
                <a:solidFill>
                  <a:srgbClr val="66FF33"/>
                </a:solidFill>
              </a:rPr>
              <a:t>sulcus </a:t>
            </a:r>
            <a:r>
              <a:rPr lang="sr-Latn-CS" altLang="sr-Latn-RS">
                <a:solidFill>
                  <a:srgbClr val="66FF33"/>
                </a:solidFill>
              </a:rPr>
              <a:t>c</a:t>
            </a:r>
            <a:r>
              <a:rPr lang="en-US" altLang="sr-Latn-RS">
                <a:solidFill>
                  <a:srgbClr val="66FF33"/>
                </a:solidFill>
              </a:rPr>
              <a:t>entral</a:t>
            </a:r>
            <a:r>
              <a:rPr lang="sr-Latn-CS" altLang="sr-Latn-RS">
                <a:solidFill>
                  <a:srgbClr val="66FF33"/>
                </a:solidFill>
              </a:rPr>
              <a:t>is</a:t>
            </a:r>
            <a:r>
              <a:rPr lang="en-US" altLang="sr-Latn-RS">
                <a:solidFill>
                  <a:srgbClr val="FF3300"/>
                </a:solidFill>
              </a:rPr>
              <a:t> (</a:t>
            </a:r>
            <a:r>
              <a:rPr lang="sr-Cyrl-CS" altLang="sr-Latn-RS">
                <a:solidFill>
                  <a:srgbClr val="FF3300"/>
                </a:solidFill>
              </a:rPr>
              <a:t>црвен)</a:t>
            </a:r>
            <a:endParaRPr lang="en-US" altLang="sr-Latn-RS">
              <a:solidFill>
                <a:srgbClr val="FF3300"/>
              </a:solidFill>
            </a:endParaRPr>
          </a:p>
          <a:p>
            <a:pPr eaLnBrk="1" hangingPunct="1"/>
            <a:r>
              <a:rPr lang="sr-Latn-CS" altLang="sr-Latn-RS">
                <a:solidFill>
                  <a:srgbClr val="66FF33"/>
                </a:solidFill>
              </a:rPr>
              <a:t>sulcus postcentralis</a:t>
            </a:r>
            <a:r>
              <a:rPr lang="sr-Latn-CS" altLang="sr-Latn-RS">
                <a:solidFill>
                  <a:srgbClr val="00FFFF"/>
                </a:solidFill>
              </a:rPr>
              <a:t> </a:t>
            </a:r>
            <a:endParaRPr lang="sr-Cyrl-CS" altLang="sr-Latn-RS">
              <a:solidFill>
                <a:srgbClr val="00FFFF"/>
              </a:solidFill>
            </a:endParaRPr>
          </a:p>
          <a:p>
            <a:pPr eaLnBrk="1" hangingPunct="1">
              <a:buFontTx/>
              <a:buNone/>
            </a:pPr>
            <a:r>
              <a:rPr lang="sr-Cyrl-CS" altLang="sr-Latn-RS">
                <a:solidFill>
                  <a:srgbClr val="00FFFF"/>
                </a:solidFill>
              </a:rPr>
              <a:t>     (тамно плав)</a:t>
            </a:r>
            <a:r>
              <a:rPr lang="sr-Latn-CS" altLang="sr-Latn-RS">
                <a:solidFill>
                  <a:srgbClr val="00FFFF"/>
                </a:solidFill>
              </a:rPr>
              <a:t> </a:t>
            </a:r>
            <a:endParaRPr lang="sr-Cyrl-CS" altLang="sr-Latn-RS">
              <a:solidFill>
                <a:srgbClr val="00FFFF"/>
              </a:solidFill>
            </a:endParaRPr>
          </a:p>
          <a:p>
            <a:pPr eaLnBrk="1" hangingPunct="1">
              <a:buFontTx/>
              <a:buNone/>
            </a:pPr>
            <a:endParaRPr lang="en-US" altLang="sr-Latn-RS">
              <a:solidFill>
                <a:srgbClr val="00FFFF"/>
              </a:solidFill>
            </a:endParaRPr>
          </a:p>
          <a:p>
            <a:pPr eaLnBrk="1" hangingPunct="1">
              <a:spcBef>
                <a:spcPct val="0"/>
              </a:spcBef>
              <a:buSzTx/>
              <a:buFontTx/>
              <a:buNone/>
            </a:pPr>
            <a:endParaRPr lang="en-US" altLang="sr-Latn-RS" sz="2400">
              <a:solidFill>
                <a:srgbClr val="00FFFF"/>
              </a:solidFill>
              <a:latin typeface="Arial" panose="020B0604020202020204" pitchFamily="34" charset="0"/>
            </a:endParaRPr>
          </a:p>
        </p:txBody>
      </p:sp>
      <p:sp>
        <p:nvSpPr>
          <p:cNvPr id="56333" name="Rectangle 18">
            <a:extLst>
              <a:ext uri="{FF2B5EF4-FFF2-40B4-BE49-F238E27FC236}">
                <a16:creationId xmlns:a16="http://schemas.microsoft.com/office/drawing/2014/main" id="{801C84EF-0B50-4493-A307-392195012A7C}"/>
              </a:ext>
            </a:extLst>
          </p:cNvPr>
          <p:cNvSpPr>
            <a:spLocks noGrp="1" noChangeArrowheads="1"/>
          </p:cNvSpPr>
          <p:nvPr>
            <p:ph type="body" sz="half" idx="2"/>
          </p:nvPr>
        </p:nvSpPr>
        <p:spPr>
          <a:xfrm>
            <a:off x="5076825" y="1600200"/>
            <a:ext cx="4067175" cy="1108075"/>
          </a:xfrm>
          <a:noFill/>
        </p:spPr>
        <p:txBody>
          <a:bodyPr/>
          <a:lstStyle/>
          <a:p>
            <a:pPr eaLnBrk="1" hangingPunct="1"/>
            <a:r>
              <a:rPr lang="sr-Latn-CS" altLang="sr-Latn-RS">
                <a:solidFill>
                  <a:srgbClr val="66FF33"/>
                </a:solidFill>
              </a:rPr>
              <a:t>gyrus postcentralis</a:t>
            </a:r>
            <a:r>
              <a:rPr lang="sr-Cyrl-CS" altLang="sr-Latn-RS">
                <a:solidFill>
                  <a:srgbClr val="66FFFF"/>
                </a:solidFill>
              </a:rPr>
              <a:t> (светло плав)</a:t>
            </a:r>
            <a:endParaRPr lang="en-US" altLang="sr-Latn-RS">
              <a:solidFill>
                <a:srgbClr val="66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lobes">
            <a:extLst>
              <a:ext uri="{FF2B5EF4-FFF2-40B4-BE49-F238E27FC236}">
                <a16:creationId xmlns:a16="http://schemas.microsoft.com/office/drawing/2014/main" id="{86379C21-E0C0-4695-86F3-8883F7601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2195513"/>
            <a:ext cx="438785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4">
            <a:extLst>
              <a:ext uri="{FF2B5EF4-FFF2-40B4-BE49-F238E27FC236}">
                <a16:creationId xmlns:a16="http://schemas.microsoft.com/office/drawing/2014/main" id="{14675490-31EA-4370-B186-0B5A7543259B}"/>
              </a:ext>
            </a:extLst>
          </p:cNvPr>
          <p:cNvSpPr>
            <a:spLocks noChangeArrowheads="1"/>
          </p:cNvSpPr>
          <p:nvPr/>
        </p:nvSpPr>
        <p:spPr bwMode="auto">
          <a:xfrm>
            <a:off x="876300" y="5334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sz="4000" b="1" dirty="0">
                <a:solidFill>
                  <a:srgbClr val="FF0000"/>
                </a:solidFill>
              </a:rPr>
              <a:t>Lobus parietalis</a:t>
            </a:r>
            <a:br>
              <a:rPr lang="sr-Latn-CS" altLang="sr-Latn-RS" sz="4000" b="1" dirty="0">
                <a:solidFill>
                  <a:srgbClr val="FF0000"/>
                </a:solidFill>
              </a:rPr>
            </a:br>
            <a:r>
              <a:rPr lang="sr-Latn-CS" altLang="sr-Latn-RS" sz="2800" b="1" dirty="0">
                <a:solidFill>
                  <a:srgbClr val="FF0000"/>
                </a:solidFill>
              </a:rPr>
              <a:t>спољашња страна</a:t>
            </a:r>
            <a:endParaRPr lang="en-US" altLang="sr-Latn-RS" sz="2800" b="1" dirty="0">
              <a:solidFill>
                <a:srgbClr val="FF0000"/>
              </a:solidFill>
            </a:endParaRPr>
          </a:p>
        </p:txBody>
      </p:sp>
      <p:grpSp>
        <p:nvGrpSpPr>
          <p:cNvPr id="2" name="Group 5">
            <a:extLst>
              <a:ext uri="{FF2B5EF4-FFF2-40B4-BE49-F238E27FC236}">
                <a16:creationId xmlns:a16="http://schemas.microsoft.com/office/drawing/2014/main" id="{BC55936C-3BD8-4F20-A0FA-231252ACB798}"/>
              </a:ext>
            </a:extLst>
          </p:cNvPr>
          <p:cNvGrpSpPr>
            <a:grpSpLocks/>
          </p:cNvGrpSpPr>
          <p:nvPr/>
        </p:nvGrpSpPr>
        <p:grpSpPr bwMode="auto">
          <a:xfrm>
            <a:off x="468313" y="1268413"/>
            <a:ext cx="6477000" cy="2428875"/>
            <a:chOff x="192" y="624"/>
            <a:chExt cx="4080" cy="1530"/>
          </a:xfrm>
        </p:grpSpPr>
        <p:sp>
          <p:nvSpPr>
            <p:cNvPr id="57353" name="Text Box 6">
              <a:extLst>
                <a:ext uri="{FF2B5EF4-FFF2-40B4-BE49-F238E27FC236}">
                  <a16:creationId xmlns:a16="http://schemas.microsoft.com/office/drawing/2014/main" id="{ED0BA9CF-B38B-440D-8E5A-370FB7ED1A3F}"/>
                </a:ext>
              </a:extLst>
            </p:cNvPr>
            <p:cNvSpPr txBox="1">
              <a:spLocks noChangeArrowheads="1"/>
            </p:cNvSpPr>
            <p:nvPr/>
          </p:nvSpPr>
          <p:spPr bwMode="auto">
            <a:xfrm>
              <a:off x="192" y="624"/>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2400" b="1">
                  <a:solidFill>
                    <a:srgbClr val="66FFFF"/>
                  </a:solidFill>
                </a:rPr>
                <a:t>gyrus postcentralis</a:t>
              </a:r>
              <a:endParaRPr lang="en-US" altLang="sr-Latn-RS" sz="2400" b="1">
                <a:solidFill>
                  <a:srgbClr val="66FFFF"/>
                </a:solidFill>
              </a:endParaRPr>
            </a:p>
          </p:txBody>
        </p:sp>
        <p:sp>
          <p:nvSpPr>
            <p:cNvPr id="57354" name="Rectangle 7">
              <a:extLst>
                <a:ext uri="{FF2B5EF4-FFF2-40B4-BE49-F238E27FC236}">
                  <a16:creationId xmlns:a16="http://schemas.microsoft.com/office/drawing/2014/main" id="{F8385508-096B-4912-88E9-1164C7AC405C}"/>
                </a:ext>
              </a:extLst>
            </p:cNvPr>
            <p:cNvSpPr>
              <a:spLocks noChangeArrowheads="1"/>
            </p:cNvSpPr>
            <p:nvPr/>
          </p:nvSpPr>
          <p:spPr bwMode="auto">
            <a:xfrm>
              <a:off x="192" y="624"/>
              <a:ext cx="360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57355" name="Freeform 8">
              <a:extLst>
                <a:ext uri="{FF2B5EF4-FFF2-40B4-BE49-F238E27FC236}">
                  <a16:creationId xmlns:a16="http://schemas.microsoft.com/office/drawing/2014/main" id="{F4FFD546-A852-4292-9442-E41BBE111E7C}"/>
                </a:ext>
              </a:extLst>
            </p:cNvPr>
            <p:cNvSpPr>
              <a:spLocks/>
            </p:cNvSpPr>
            <p:nvPr/>
          </p:nvSpPr>
          <p:spPr bwMode="auto">
            <a:xfrm>
              <a:off x="2330" y="1383"/>
              <a:ext cx="498" cy="771"/>
            </a:xfrm>
            <a:custGeom>
              <a:avLst/>
              <a:gdLst>
                <a:gd name="T0" fmla="*/ 393 w 498"/>
                <a:gd name="T1" fmla="*/ 1 h 771"/>
                <a:gd name="T2" fmla="*/ 385 w 498"/>
                <a:gd name="T3" fmla="*/ 83 h 771"/>
                <a:gd name="T4" fmla="*/ 363 w 498"/>
                <a:gd name="T5" fmla="*/ 98 h 771"/>
                <a:gd name="T6" fmla="*/ 348 w 498"/>
                <a:gd name="T7" fmla="*/ 143 h 771"/>
                <a:gd name="T8" fmla="*/ 378 w 498"/>
                <a:gd name="T9" fmla="*/ 225 h 771"/>
                <a:gd name="T10" fmla="*/ 333 w 498"/>
                <a:gd name="T11" fmla="*/ 278 h 771"/>
                <a:gd name="T12" fmla="*/ 333 w 498"/>
                <a:gd name="T13" fmla="*/ 330 h 771"/>
                <a:gd name="T14" fmla="*/ 378 w 498"/>
                <a:gd name="T15" fmla="*/ 345 h 771"/>
                <a:gd name="T16" fmla="*/ 400 w 498"/>
                <a:gd name="T17" fmla="*/ 352 h 771"/>
                <a:gd name="T18" fmla="*/ 438 w 498"/>
                <a:gd name="T19" fmla="*/ 390 h 771"/>
                <a:gd name="T20" fmla="*/ 423 w 498"/>
                <a:gd name="T21" fmla="*/ 412 h 771"/>
                <a:gd name="T22" fmla="*/ 415 w 498"/>
                <a:gd name="T23" fmla="*/ 435 h 771"/>
                <a:gd name="T24" fmla="*/ 498 w 498"/>
                <a:gd name="T25" fmla="*/ 652 h 771"/>
                <a:gd name="T26" fmla="*/ 453 w 498"/>
                <a:gd name="T27" fmla="*/ 704 h 771"/>
                <a:gd name="T28" fmla="*/ 445 w 498"/>
                <a:gd name="T29" fmla="*/ 741 h 771"/>
                <a:gd name="T30" fmla="*/ 400 w 498"/>
                <a:gd name="T31" fmla="*/ 771 h 771"/>
                <a:gd name="T32" fmla="*/ 348 w 498"/>
                <a:gd name="T33" fmla="*/ 764 h 771"/>
                <a:gd name="T34" fmla="*/ 303 w 498"/>
                <a:gd name="T35" fmla="*/ 697 h 771"/>
                <a:gd name="T36" fmla="*/ 213 w 498"/>
                <a:gd name="T37" fmla="*/ 682 h 771"/>
                <a:gd name="T38" fmla="*/ 161 w 498"/>
                <a:gd name="T39" fmla="*/ 629 h 771"/>
                <a:gd name="T40" fmla="*/ 146 w 498"/>
                <a:gd name="T41" fmla="*/ 607 h 771"/>
                <a:gd name="T42" fmla="*/ 124 w 498"/>
                <a:gd name="T43" fmla="*/ 554 h 771"/>
                <a:gd name="T44" fmla="*/ 64 w 498"/>
                <a:gd name="T45" fmla="*/ 338 h 771"/>
                <a:gd name="T46" fmla="*/ 11 w 498"/>
                <a:gd name="T47" fmla="*/ 278 h 771"/>
                <a:gd name="T48" fmla="*/ 26 w 498"/>
                <a:gd name="T49" fmla="*/ 203 h 771"/>
                <a:gd name="T50" fmla="*/ 34 w 498"/>
                <a:gd name="T51" fmla="*/ 180 h 771"/>
                <a:gd name="T52" fmla="*/ 79 w 498"/>
                <a:gd name="T53" fmla="*/ 165 h 771"/>
                <a:gd name="T54" fmla="*/ 101 w 498"/>
                <a:gd name="T55" fmla="*/ 158 h 771"/>
                <a:gd name="T56" fmla="*/ 154 w 498"/>
                <a:gd name="T57" fmla="*/ 106 h 771"/>
                <a:gd name="T58" fmla="*/ 146 w 498"/>
                <a:gd name="T59" fmla="*/ 38 h 771"/>
                <a:gd name="T60" fmla="*/ 154 w 498"/>
                <a:gd name="T61" fmla="*/ 16 h 771"/>
                <a:gd name="T62" fmla="*/ 393 w 498"/>
                <a:gd name="T63" fmla="*/ 1 h 7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98"/>
                <a:gd name="T97" fmla="*/ 0 h 771"/>
                <a:gd name="T98" fmla="*/ 498 w 498"/>
                <a:gd name="T99" fmla="*/ 771 h 7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98" h="771">
                  <a:moveTo>
                    <a:pt x="393" y="1"/>
                  </a:moveTo>
                  <a:cubicBezTo>
                    <a:pt x="390" y="28"/>
                    <a:pt x="393" y="57"/>
                    <a:pt x="385" y="83"/>
                  </a:cubicBezTo>
                  <a:cubicBezTo>
                    <a:pt x="382" y="91"/>
                    <a:pt x="368" y="91"/>
                    <a:pt x="363" y="98"/>
                  </a:cubicBezTo>
                  <a:cubicBezTo>
                    <a:pt x="353" y="111"/>
                    <a:pt x="353" y="128"/>
                    <a:pt x="348" y="143"/>
                  </a:cubicBezTo>
                  <a:cubicBezTo>
                    <a:pt x="355" y="175"/>
                    <a:pt x="367" y="195"/>
                    <a:pt x="378" y="225"/>
                  </a:cubicBezTo>
                  <a:cubicBezTo>
                    <a:pt x="364" y="266"/>
                    <a:pt x="358" y="239"/>
                    <a:pt x="333" y="278"/>
                  </a:cubicBezTo>
                  <a:cubicBezTo>
                    <a:pt x="328" y="292"/>
                    <a:pt x="317" y="316"/>
                    <a:pt x="333" y="330"/>
                  </a:cubicBezTo>
                  <a:cubicBezTo>
                    <a:pt x="345" y="340"/>
                    <a:pt x="363" y="340"/>
                    <a:pt x="378" y="345"/>
                  </a:cubicBezTo>
                  <a:cubicBezTo>
                    <a:pt x="385" y="347"/>
                    <a:pt x="400" y="352"/>
                    <a:pt x="400" y="352"/>
                  </a:cubicBezTo>
                  <a:cubicBezTo>
                    <a:pt x="411" y="359"/>
                    <a:pt x="438" y="372"/>
                    <a:pt x="438" y="390"/>
                  </a:cubicBezTo>
                  <a:cubicBezTo>
                    <a:pt x="438" y="399"/>
                    <a:pt x="427" y="404"/>
                    <a:pt x="423" y="412"/>
                  </a:cubicBezTo>
                  <a:cubicBezTo>
                    <a:pt x="419" y="419"/>
                    <a:pt x="418" y="427"/>
                    <a:pt x="415" y="435"/>
                  </a:cubicBezTo>
                  <a:cubicBezTo>
                    <a:pt x="425" y="520"/>
                    <a:pt x="436" y="590"/>
                    <a:pt x="498" y="652"/>
                  </a:cubicBezTo>
                  <a:cubicBezTo>
                    <a:pt x="486" y="686"/>
                    <a:pt x="474" y="673"/>
                    <a:pt x="453" y="704"/>
                  </a:cubicBezTo>
                  <a:cubicBezTo>
                    <a:pt x="450" y="716"/>
                    <a:pt x="453" y="731"/>
                    <a:pt x="445" y="741"/>
                  </a:cubicBezTo>
                  <a:cubicBezTo>
                    <a:pt x="434" y="755"/>
                    <a:pt x="400" y="771"/>
                    <a:pt x="400" y="771"/>
                  </a:cubicBezTo>
                  <a:cubicBezTo>
                    <a:pt x="383" y="769"/>
                    <a:pt x="364" y="771"/>
                    <a:pt x="348" y="764"/>
                  </a:cubicBezTo>
                  <a:cubicBezTo>
                    <a:pt x="333" y="757"/>
                    <a:pt x="326" y="713"/>
                    <a:pt x="303" y="697"/>
                  </a:cubicBezTo>
                  <a:cubicBezTo>
                    <a:pt x="283" y="684"/>
                    <a:pt x="221" y="683"/>
                    <a:pt x="213" y="682"/>
                  </a:cubicBezTo>
                  <a:cubicBezTo>
                    <a:pt x="174" y="668"/>
                    <a:pt x="196" y="681"/>
                    <a:pt x="161" y="629"/>
                  </a:cubicBezTo>
                  <a:cubicBezTo>
                    <a:pt x="156" y="622"/>
                    <a:pt x="146" y="607"/>
                    <a:pt x="146" y="607"/>
                  </a:cubicBezTo>
                  <a:cubicBezTo>
                    <a:pt x="140" y="589"/>
                    <a:pt x="127" y="573"/>
                    <a:pt x="124" y="554"/>
                  </a:cubicBezTo>
                  <a:cubicBezTo>
                    <a:pt x="114" y="480"/>
                    <a:pt x="137" y="385"/>
                    <a:pt x="64" y="338"/>
                  </a:cubicBezTo>
                  <a:cubicBezTo>
                    <a:pt x="48" y="313"/>
                    <a:pt x="28" y="303"/>
                    <a:pt x="11" y="278"/>
                  </a:cubicBezTo>
                  <a:cubicBezTo>
                    <a:pt x="0" y="243"/>
                    <a:pt x="11" y="233"/>
                    <a:pt x="26" y="203"/>
                  </a:cubicBezTo>
                  <a:cubicBezTo>
                    <a:pt x="30" y="196"/>
                    <a:pt x="27" y="185"/>
                    <a:pt x="34" y="180"/>
                  </a:cubicBezTo>
                  <a:cubicBezTo>
                    <a:pt x="47" y="171"/>
                    <a:pt x="64" y="170"/>
                    <a:pt x="79" y="165"/>
                  </a:cubicBezTo>
                  <a:cubicBezTo>
                    <a:pt x="86" y="163"/>
                    <a:pt x="101" y="158"/>
                    <a:pt x="101" y="158"/>
                  </a:cubicBezTo>
                  <a:cubicBezTo>
                    <a:pt x="152" y="124"/>
                    <a:pt x="140" y="145"/>
                    <a:pt x="154" y="106"/>
                  </a:cubicBezTo>
                  <a:cubicBezTo>
                    <a:pt x="118" y="52"/>
                    <a:pt x="112" y="74"/>
                    <a:pt x="146" y="38"/>
                  </a:cubicBezTo>
                  <a:cubicBezTo>
                    <a:pt x="149" y="31"/>
                    <a:pt x="146" y="18"/>
                    <a:pt x="154" y="16"/>
                  </a:cubicBezTo>
                  <a:cubicBezTo>
                    <a:pt x="222" y="0"/>
                    <a:pt x="321" y="1"/>
                    <a:pt x="393" y="1"/>
                  </a:cubicBezTo>
                  <a:close/>
                </a:path>
              </a:pathLst>
            </a:custGeom>
            <a:solidFill>
              <a:srgbClr val="00FFFF">
                <a:alpha val="2901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7349" name="Group 9">
            <a:extLst>
              <a:ext uri="{FF2B5EF4-FFF2-40B4-BE49-F238E27FC236}">
                <a16:creationId xmlns:a16="http://schemas.microsoft.com/office/drawing/2014/main" id="{D2648A28-EE04-41D0-A690-9D7BAF039628}"/>
              </a:ext>
            </a:extLst>
          </p:cNvPr>
          <p:cNvGrpSpPr>
            <a:grpSpLocks/>
          </p:cNvGrpSpPr>
          <p:nvPr/>
        </p:nvGrpSpPr>
        <p:grpSpPr bwMode="auto">
          <a:xfrm>
            <a:off x="3771900" y="2525713"/>
            <a:ext cx="5029200" cy="4027487"/>
            <a:chOff x="2256" y="1399"/>
            <a:chExt cx="3168" cy="2537"/>
          </a:xfrm>
        </p:grpSpPr>
        <p:sp>
          <p:nvSpPr>
            <p:cNvPr id="57350" name="Text Box 10">
              <a:extLst>
                <a:ext uri="{FF2B5EF4-FFF2-40B4-BE49-F238E27FC236}">
                  <a16:creationId xmlns:a16="http://schemas.microsoft.com/office/drawing/2014/main" id="{4E00681C-85C6-41C5-BA25-12C5D5F6BAF5}"/>
                </a:ext>
              </a:extLst>
            </p:cNvPr>
            <p:cNvSpPr txBox="1">
              <a:spLocks noChangeArrowheads="1"/>
            </p:cNvSpPr>
            <p:nvPr/>
          </p:nvSpPr>
          <p:spPr bwMode="auto">
            <a:xfrm>
              <a:off x="2304" y="3368"/>
              <a:ext cx="31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rgbClr val="FF3300"/>
                </a:solidFill>
                <a:latin typeface="Arial" panose="020B0604020202020204" pitchFamily="34" charset="0"/>
              </a:endParaRPr>
            </a:p>
          </p:txBody>
        </p:sp>
        <p:sp>
          <p:nvSpPr>
            <p:cNvPr id="57351" name="Rectangle 11">
              <a:extLst>
                <a:ext uri="{FF2B5EF4-FFF2-40B4-BE49-F238E27FC236}">
                  <a16:creationId xmlns:a16="http://schemas.microsoft.com/office/drawing/2014/main" id="{9089AA67-F624-41EF-82BD-45D418046501}"/>
                </a:ext>
              </a:extLst>
            </p:cNvPr>
            <p:cNvSpPr>
              <a:spLocks noChangeArrowheads="1"/>
            </p:cNvSpPr>
            <p:nvPr/>
          </p:nvSpPr>
          <p:spPr bwMode="auto">
            <a:xfrm>
              <a:off x="2256" y="3360"/>
              <a:ext cx="316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57352" name="Freeform 12">
              <a:extLst>
                <a:ext uri="{FF2B5EF4-FFF2-40B4-BE49-F238E27FC236}">
                  <a16:creationId xmlns:a16="http://schemas.microsoft.com/office/drawing/2014/main" id="{0288DA5E-09F7-4BE6-9CCC-332885AD06CF}"/>
                </a:ext>
              </a:extLst>
            </p:cNvPr>
            <p:cNvSpPr>
              <a:spLocks/>
            </p:cNvSpPr>
            <p:nvPr/>
          </p:nvSpPr>
          <p:spPr bwMode="auto">
            <a:xfrm>
              <a:off x="2686" y="1399"/>
              <a:ext cx="314" cy="803"/>
            </a:xfrm>
            <a:custGeom>
              <a:avLst/>
              <a:gdLst>
                <a:gd name="T0" fmla="*/ 269 w 314"/>
                <a:gd name="T1" fmla="*/ 793 h 803"/>
                <a:gd name="T2" fmla="*/ 299 w 314"/>
                <a:gd name="T3" fmla="*/ 703 h 803"/>
                <a:gd name="T4" fmla="*/ 314 w 314"/>
                <a:gd name="T5" fmla="*/ 658 h 803"/>
                <a:gd name="T6" fmla="*/ 291 w 314"/>
                <a:gd name="T7" fmla="*/ 494 h 803"/>
                <a:gd name="T8" fmla="*/ 314 w 314"/>
                <a:gd name="T9" fmla="*/ 389 h 803"/>
                <a:gd name="T10" fmla="*/ 261 w 314"/>
                <a:gd name="T11" fmla="*/ 351 h 803"/>
                <a:gd name="T12" fmla="*/ 239 w 314"/>
                <a:gd name="T13" fmla="*/ 344 h 803"/>
                <a:gd name="T14" fmla="*/ 194 w 314"/>
                <a:gd name="T15" fmla="*/ 277 h 803"/>
                <a:gd name="T16" fmla="*/ 201 w 314"/>
                <a:gd name="T17" fmla="*/ 254 h 803"/>
                <a:gd name="T18" fmla="*/ 239 w 314"/>
                <a:gd name="T19" fmla="*/ 247 h 803"/>
                <a:gd name="T20" fmla="*/ 284 w 314"/>
                <a:gd name="T21" fmla="*/ 232 h 803"/>
                <a:gd name="T22" fmla="*/ 306 w 314"/>
                <a:gd name="T23" fmla="*/ 164 h 803"/>
                <a:gd name="T24" fmla="*/ 231 w 314"/>
                <a:gd name="T25" fmla="*/ 105 h 803"/>
                <a:gd name="T26" fmla="*/ 187 w 314"/>
                <a:gd name="T27" fmla="*/ 75 h 803"/>
                <a:gd name="T28" fmla="*/ 127 w 314"/>
                <a:gd name="T29" fmla="*/ 15 h 803"/>
                <a:gd name="T30" fmla="*/ 82 w 314"/>
                <a:gd name="T31" fmla="*/ 0 h 803"/>
                <a:gd name="T32" fmla="*/ 59 w 314"/>
                <a:gd name="T33" fmla="*/ 7 h 803"/>
                <a:gd name="T34" fmla="*/ 44 w 314"/>
                <a:gd name="T35" fmla="*/ 60 h 803"/>
                <a:gd name="T36" fmla="*/ 14 w 314"/>
                <a:gd name="T37" fmla="*/ 127 h 803"/>
                <a:gd name="T38" fmla="*/ 22 w 314"/>
                <a:gd name="T39" fmla="*/ 164 h 803"/>
                <a:gd name="T40" fmla="*/ 37 w 314"/>
                <a:gd name="T41" fmla="*/ 187 h 803"/>
                <a:gd name="T42" fmla="*/ 0 w 314"/>
                <a:gd name="T43" fmla="*/ 277 h 803"/>
                <a:gd name="T44" fmla="*/ 74 w 314"/>
                <a:gd name="T45" fmla="*/ 322 h 803"/>
                <a:gd name="T46" fmla="*/ 82 w 314"/>
                <a:gd name="T47" fmla="*/ 411 h 803"/>
                <a:gd name="T48" fmla="*/ 112 w 314"/>
                <a:gd name="T49" fmla="*/ 576 h 803"/>
                <a:gd name="T50" fmla="*/ 157 w 314"/>
                <a:gd name="T51" fmla="*/ 606 h 803"/>
                <a:gd name="T52" fmla="*/ 157 w 314"/>
                <a:gd name="T53" fmla="*/ 673 h 803"/>
                <a:gd name="T54" fmla="*/ 112 w 314"/>
                <a:gd name="T55" fmla="*/ 703 h 803"/>
                <a:gd name="T56" fmla="*/ 172 w 314"/>
                <a:gd name="T57" fmla="*/ 778 h 803"/>
                <a:gd name="T58" fmla="*/ 269 w 314"/>
                <a:gd name="T59" fmla="*/ 793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4"/>
                <a:gd name="T91" fmla="*/ 0 h 803"/>
                <a:gd name="T92" fmla="*/ 314 w 314"/>
                <a:gd name="T93" fmla="*/ 803 h 8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4" h="803">
                  <a:moveTo>
                    <a:pt x="269" y="793"/>
                  </a:moveTo>
                  <a:cubicBezTo>
                    <a:pt x="278" y="763"/>
                    <a:pt x="289" y="733"/>
                    <a:pt x="299" y="703"/>
                  </a:cubicBezTo>
                  <a:cubicBezTo>
                    <a:pt x="304" y="688"/>
                    <a:pt x="314" y="658"/>
                    <a:pt x="314" y="658"/>
                  </a:cubicBezTo>
                  <a:cubicBezTo>
                    <a:pt x="308" y="585"/>
                    <a:pt x="304" y="556"/>
                    <a:pt x="291" y="494"/>
                  </a:cubicBezTo>
                  <a:cubicBezTo>
                    <a:pt x="296" y="453"/>
                    <a:pt x="301" y="426"/>
                    <a:pt x="314" y="389"/>
                  </a:cubicBezTo>
                  <a:cubicBezTo>
                    <a:pt x="301" y="351"/>
                    <a:pt x="314" y="368"/>
                    <a:pt x="261" y="351"/>
                  </a:cubicBezTo>
                  <a:cubicBezTo>
                    <a:pt x="254" y="349"/>
                    <a:pt x="239" y="344"/>
                    <a:pt x="239" y="344"/>
                  </a:cubicBezTo>
                  <a:cubicBezTo>
                    <a:pt x="209" y="324"/>
                    <a:pt x="202" y="312"/>
                    <a:pt x="194" y="277"/>
                  </a:cubicBezTo>
                  <a:cubicBezTo>
                    <a:pt x="196" y="269"/>
                    <a:pt x="194" y="258"/>
                    <a:pt x="201" y="254"/>
                  </a:cubicBezTo>
                  <a:cubicBezTo>
                    <a:pt x="212" y="247"/>
                    <a:pt x="227" y="250"/>
                    <a:pt x="239" y="247"/>
                  </a:cubicBezTo>
                  <a:cubicBezTo>
                    <a:pt x="254" y="243"/>
                    <a:pt x="269" y="237"/>
                    <a:pt x="284" y="232"/>
                  </a:cubicBezTo>
                  <a:cubicBezTo>
                    <a:pt x="291" y="209"/>
                    <a:pt x="299" y="187"/>
                    <a:pt x="306" y="164"/>
                  </a:cubicBezTo>
                  <a:cubicBezTo>
                    <a:pt x="294" y="127"/>
                    <a:pt x="265" y="115"/>
                    <a:pt x="231" y="105"/>
                  </a:cubicBezTo>
                  <a:cubicBezTo>
                    <a:pt x="216" y="95"/>
                    <a:pt x="197" y="90"/>
                    <a:pt x="187" y="75"/>
                  </a:cubicBezTo>
                  <a:cubicBezTo>
                    <a:pt x="174" y="55"/>
                    <a:pt x="149" y="27"/>
                    <a:pt x="127" y="15"/>
                  </a:cubicBezTo>
                  <a:cubicBezTo>
                    <a:pt x="113" y="7"/>
                    <a:pt x="82" y="0"/>
                    <a:pt x="82" y="0"/>
                  </a:cubicBezTo>
                  <a:cubicBezTo>
                    <a:pt x="74" y="2"/>
                    <a:pt x="65" y="1"/>
                    <a:pt x="59" y="7"/>
                  </a:cubicBezTo>
                  <a:cubicBezTo>
                    <a:pt x="46" y="20"/>
                    <a:pt x="49" y="42"/>
                    <a:pt x="44" y="60"/>
                  </a:cubicBezTo>
                  <a:cubicBezTo>
                    <a:pt x="37" y="85"/>
                    <a:pt x="23" y="103"/>
                    <a:pt x="14" y="127"/>
                  </a:cubicBezTo>
                  <a:cubicBezTo>
                    <a:pt x="17" y="139"/>
                    <a:pt x="17" y="152"/>
                    <a:pt x="22" y="164"/>
                  </a:cubicBezTo>
                  <a:cubicBezTo>
                    <a:pt x="25" y="173"/>
                    <a:pt x="36" y="178"/>
                    <a:pt x="37" y="187"/>
                  </a:cubicBezTo>
                  <a:cubicBezTo>
                    <a:pt x="41" y="225"/>
                    <a:pt x="18" y="248"/>
                    <a:pt x="0" y="277"/>
                  </a:cubicBezTo>
                  <a:cubicBezTo>
                    <a:pt x="13" y="332"/>
                    <a:pt x="28" y="305"/>
                    <a:pt x="74" y="322"/>
                  </a:cubicBezTo>
                  <a:cubicBezTo>
                    <a:pt x="112" y="358"/>
                    <a:pt x="111" y="368"/>
                    <a:pt x="82" y="411"/>
                  </a:cubicBezTo>
                  <a:cubicBezTo>
                    <a:pt x="88" y="495"/>
                    <a:pt x="89" y="507"/>
                    <a:pt x="112" y="576"/>
                  </a:cubicBezTo>
                  <a:cubicBezTo>
                    <a:pt x="118" y="593"/>
                    <a:pt x="157" y="606"/>
                    <a:pt x="157" y="606"/>
                  </a:cubicBezTo>
                  <a:cubicBezTo>
                    <a:pt x="168" y="640"/>
                    <a:pt x="185" y="649"/>
                    <a:pt x="157" y="673"/>
                  </a:cubicBezTo>
                  <a:cubicBezTo>
                    <a:pt x="143" y="685"/>
                    <a:pt x="112" y="703"/>
                    <a:pt x="112" y="703"/>
                  </a:cubicBezTo>
                  <a:cubicBezTo>
                    <a:pt x="65" y="772"/>
                    <a:pt x="97" y="769"/>
                    <a:pt x="172" y="778"/>
                  </a:cubicBezTo>
                  <a:cubicBezTo>
                    <a:pt x="208" y="803"/>
                    <a:pt x="225" y="800"/>
                    <a:pt x="269" y="79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AE3A07DD-5A67-417C-81AB-819B4DD86E6D}"/>
              </a:ext>
            </a:extLst>
          </p:cNvPr>
          <p:cNvSpPr>
            <a:spLocks noGrp="1" noChangeArrowheads="1"/>
          </p:cNvSpPr>
          <p:nvPr>
            <p:ph type="title"/>
          </p:nvPr>
        </p:nvSpPr>
        <p:spPr>
          <a:xfrm>
            <a:off x="457200" y="115888"/>
            <a:ext cx="8229600" cy="649287"/>
          </a:xfrm>
        </p:spPr>
        <p:txBody>
          <a:bodyPr>
            <a:normAutofit fontScale="90000"/>
          </a:bodyPr>
          <a:lstStyle/>
          <a:p>
            <a:pPr eaLnBrk="1" hangingPunct="1"/>
            <a:r>
              <a:rPr lang="sr-Latn-CS" altLang="sr-Latn-RS" sz="3200" dirty="0"/>
              <a:t>Lobus parietalis</a:t>
            </a:r>
            <a:br>
              <a:rPr lang="sr-Latn-CS" altLang="sr-Latn-RS" sz="2800" dirty="0"/>
            </a:br>
            <a:r>
              <a:rPr lang="sr-Latn-CS" altLang="sr-Latn-RS" sz="2400" dirty="0"/>
              <a:t>спољашња страна</a:t>
            </a:r>
            <a:endParaRPr lang="en-CA" altLang="sr-Latn-RS" sz="2400" dirty="0"/>
          </a:p>
        </p:txBody>
      </p:sp>
      <p:sp>
        <p:nvSpPr>
          <p:cNvPr id="836611" name="Rectangle 3">
            <a:extLst>
              <a:ext uri="{FF2B5EF4-FFF2-40B4-BE49-F238E27FC236}">
                <a16:creationId xmlns:a16="http://schemas.microsoft.com/office/drawing/2014/main" id="{220E4C10-98C2-43C9-AD88-71177C0AF668}"/>
              </a:ext>
            </a:extLst>
          </p:cNvPr>
          <p:cNvSpPr>
            <a:spLocks noGrp="1" noChangeArrowheads="1"/>
          </p:cNvSpPr>
          <p:nvPr>
            <p:ph type="body" sz="half" idx="1"/>
          </p:nvPr>
        </p:nvSpPr>
        <p:spPr>
          <a:xfrm>
            <a:off x="457200" y="981075"/>
            <a:ext cx="4038600" cy="1800225"/>
          </a:xfrm>
          <a:solidFill>
            <a:srgbClr val="002060"/>
          </a:solidFill>
        </p:spPr>
        <p:txBody>
          <a:bodyPr/>
          <a:lstStyle/>
          <a:p>
            <a:pPr eaLnBrk="1" hangingPunct="1">
              <a:lnSpc>
                <a:spcPct val="80000"/>
              </a:lnSpc>
            </a:pPr>
            <a:r>
              <a:rPr lang="sr-Latn-CS" altLang="sr-Latn-RS" sz="2400" dirty="0">
                <a:solidFill>
                  <a:srgbClr val="00FFFF"/>
                </a:solidFill>
              </a:rPr>
              <a:t>sulcus postcentralis</a:t>
            </a:r>
          </a:p>
          <a:p>
            <a:pPr eaLnBrk="1" hangingPunct="1">
              <a:lnSpc>
                <a:spcPct val="80000"/>
              </a:lnSpc>
            </a:pPr>
            <a:r>
              <a:rPr lang="en-US" altLang="sr-Latn-RS" sz="2400" dirty="0">
                <a:solidFill>
                  <a:srgbClr val="FFFF00"/>
                </a:solidFill>
              </a:rPr>
              <a:t>sulcus intraparietal</a:t>
            </a:r>
            <a:r>
              <a:rPr lang="sr-Latn-CS" altLang="sr-Latn-RS" sz="2400" dirty="0">
                <a:solidFill>
                  <a:srgbClr val="FFFF00"/>
                </a:solidFill>
              </a:rPr>
              <a:t>is</a:t>
            </a:r>
            <a:endParaRPr lang="en-US" altLang="sr-Latn-RS" sz="2400" dirty="0">
              <a:solidFill>
                <a:srgbClr val="FFFF00"/>
              </a:solidFill>
            </a:endParaRPr>
          </a:p>
        </p:txBody>
      </p:sp>
      <p:sp>
        <p:nvSpPr>
          <p:cNvPr id="836612" name="Rectangle 4">
            <a:extLst>
              <a:ext uri="{FF2B5EF4-FFF2-40B4-BE49-F238E27FC236}">
                <a16:creationId xmlns:a16="http://schemas.microsoft.com/office/drawing/2014/main" id="{B6F8624B-D9A5-4A2F-88EB-543E37E5C624}"/>
              </a:ext>
            </a:extLst>
          </p:cNvPr>
          <p:cNvSpPr>
            <a:spLocks noGrp="1" noChangeArrowheads="1"/>
          </p:cNvSpPr>
          <p:nvPr>
            <p:ph type="body" sz="half" idx="2"/>
          </p:nvPr>
        </p:nvSpPr>
        <p:spPr>
          <a:xfrm>
            <a:off x="4648200" y="1052513"/>
            <a:ext cx="4244975" cy="1439862"/>
          </a:xfrm>
          <a:solidFill>
            <a:srgbClr val="002060"/>
          </a:solidFill>
        </p:spPr>
        <p:txBody>
          <a:bodyPr/>
          <a:lstStyle/>
          <a:p>
            <a:pPr eaLnBrk="1" hangingPunct="1">
              <a:lnSpc>
                <a:spcPct val="80000"/>
              </a:lnSpc>
            </a:pPr>
            <a:r>
              <a:rPr lang="sr-Latn-CS" altLang="sr-Latn-RS" sz="2000" dirty="0">
                <a:solidFill>
                  <a:srgbClr val="FF0000"/>
                </a:solidFill>
              </a:rPr>
              <a:t>lobulus parietalis superior</a:t>
            </a:r>
          </a:p>
          <a:p>
            <a:pPr eaLnBrk="1" hangingPunct="1">
              <a:lnSpc>
                <a:spcPct val="80000"/>
              </a:lnSpc>
            </a:pPr>
            <a:r>
              <a:rPr lang="sr-Latn-CS" altLang="sr-Latn-RS" sz="2000" dirty="0">
                <a:solidFill>
                  <a:srgbClr val="FF0000"/>
                </a:solidFill>
              </a:rPr>
              <a:t>lobulus parietalis inferior</a:t>
            </a:r>
          </a:p>
          <a:p>
            <a:pPr lvl="1" eaLnBrk="1" hangingPunct="1">
              <a:lnSpc>
                <a:spcPct val="80000"/>
              </a:lnSpc>
            </a:pPr>
            <a:r>
              <a:rPr lang="sr-Latn-CS" altLang="sr-Latn-RS" sz="1800" dirty="0">
                <a:solidFill>
                  <a:schemeClr val="folHlink"/>
                </a:solidFill>
              </a:rPr>
              <a:t>gyrus supramarginalis</a:t>
            </a:r>
            <a:r>
              <a:rPr lang="sr-Cyrl-CS" altLang="sr-Latn-RS" sz="1800" dirty="0">
                <a:solidFill>
                  <a:schemeClr val="folHlink"/>
                </a:solidFill>
              </a:rPr>
              <a:t>(зеленкаст</a:t>
            </a:r>
            <a:r>
              <a:rPr lang="sr-Cyrl-CS" altLang="sr-Latn-RS" sz="1800" dirty="0"/>
              <a:t>)</a:t>
            </a:r>
            <a:endParaRPr lang="sr-Latn-CS" altLang="sr-Latn-RS" sz="1800" dirty="0"/>
          </a:p>
          <a:p>
            <a:pPr lvl="1" eaLnBrk="1" hangingPunct="1">
              <a:lnSpc>
                <a:spcPct val="80000"/>
              </a:lnSpc>
            </a:pPr>
            <a:r>
              <a:rPr lang="sr-Latn-CS" altLang="sr-Latn-RS" sz="1800" dirty="0">
                <a:solidFill>
                  <a:srgbClr val="FFFF00"/>
                </a:solidFill>
              </a:rPr>
              <a:t>gyrus angularis</a:t>
            </a:r>
            <a:r>
              <a:rPr lang="sr-Cyrl-CS" altLang="sr-Latn-RS" sz="1800" dirty="0"/>
              <a:t> </a:t>
            </a:r>
            <a:r>
              <a:rPr lang="sr-Cyrl-CS" altLang="sr-Latn-RS" sz="1800" dirty="0">
                <a:solidFill>
                  <a:srgbClr val="FFFF00"/>
                </a:solidFill>
              </a:rPr>
              <a:t>(жут)</a:t>
            </a:r>
            <a:endParaRPr lang="en-US" altLang="sr-Latn-RS" sz="1800" dirty="0">
              <a:solidFill>
                <a:srgbClr val="FFFF00"/>
              </a:solidFill>
            </a:endParaRPr>
          </a:p>
        </p:txBody>
      </p:sp>
      <p:pic>
        <p:nvPicPr>
          <p:cNvPr id="58373" name="Picture 5">
            <a:extLst>
              <a:ext uri="{FF2B5EF4-FFF2-40B4-BE49-F238E27FC236}">
                <a16:creationId xmlns:a16="http://schemas.microsoft.com/office/drawing/2014/main" id="{1916AB89-5234-4130-A297-5EB161335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62" t="4446" r="4832" b="4834"/>
          <a:stretch>
            <a:fillRect/>
          </a:stretch>
        </p:blipFill>
        <p:spPr bwMode="auto">
          <a:xfrm>
            <a:off x="304800" y="2819400"/>
            <a:ext cx="46482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8374" name="Picture 6">
            <a:extLst>
              <a:ext uri="{FF2B5EF4-FFF2-40B4-BE49-F238E27FC236}">
                <a16:creationId xmlns:a16="http://schemas.microsoft.com/office/drawing/2014/main" id="{E329154D-2B91-4876-B462-BE6CECD3D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28" t="4285" r="2864" b="2856"/>
          <a:stretch>
            <a:fillRect/>
          </a:stretch>
        </p:blipFill>
        <p:spPr bwMode="auto">
          <a:xfrm>
            <a:off x="5181600" y="2603500"/>
            <a:ext cx="35845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836615" name="Freeform 7">
            <a:extLst>
              <a:ext uri="{FF2B5EF4-FFF2-40B4-BE49-F238E27FC236}">
                <a16:creationId xmlns:a16="http://schemas.microsoft.com/office/drawing/2014/main" id="{427364D3-4582-4C10-AB36-7EDECCB78A3A}"/>
              </a:ext>
            </a:extLst>
          </p:cNvPr>
          <p:cNvSpPr>
            <a:spLocks/>
          </p:cNvSpPr>
          <p:nvPr/>
        </p:nvSpPr>
        <p:spPr bwMode="auto">
          <a:xfrm>
            <a:off x="5257800" y="4813300"/>
            <a:ext cx="457200" cy="165100"/>
          </a:xfrm>
          <a:custGeom>
            <a:avLst/>
            <a:gdLst>
              <a:gd name="T0" fmla="*/ 0 w 288"/>
              <a:gd name="T1" fmla="*/ 0 h 104"/>
              <a:gd name="T2" fmla="*/ 2147483646 w 288"/>
              <a:gd name="T3" fmla="*/ 2147483646 h 104"/>
              <a:gd name="T4" fmla="*/ 2147483646 w 288"/>
              <a:gd name="T5" fmla="*/ 2147483646 h 104"/>
              <a:gd name="T6" fmla="*/ 2147483646 w 288"/>
              <a:gd name="T7" fmla="*/ 2147483646 h 104"/>
              <a:gd name="T8" fmla="*/ 0 60000 65536"/>
              <a:gd name="T9" fmla="*/ 0 60000 65536"/>
              <a:gd name="T10" fmla="*/ 0 60000 65536"/>
              <a:gd name="T11" fmla="*/ 0 60000 65536"/>
              <a:gd name="T12" fmla="*/ 0 w 288"/>
              <a:gd name="T13" fmla="*/ 0 h 104"/>
              <a:gd name="T14" fmla="*/ 288 w 288"/>
              <a:gd name="T15" fmla="*/ 104 h 104"/>
            </a:gdLst>
            <a:ahLst/>
            <a:cxnLst>
              <a:cxn ang="T8">
                <a:pos x="T0" y="T1"/>
              </a:cxn>
              <a:cxn ang="T9">
                <a:pos x="T2" y="T3"/>
              </a:cxn>
              <a:cxn ang="T10">
                <a:pos x="T4" y="T5"/>
              </a:cxn>
              <a:cxn ang="T11">
                <a:pos x="T6" y="T7"/>
              </a:cxn>
            </a:cxnLst>
            <a:rect l="T12" t="T13" r="T14" b="T15"/>
            <a:pathLst>
              <a:path w="288" h="104">
                <a:moveTo>
                  <a:pt x="0" y="0"/>
                </a:moveTo>
                <a:cubicBezTo>
                  <a:pt x="52" y="44"/>
                  <a:pt x="104" y="88"/>
                  <a:pt x="144" y="96"/>
                </a:cubicBezTo>
                <a:cubicBezTo>
                  <a:pt x="184" y="104"/>
                  <a:pt x="216" y="56"/>
                  <a:pt x="240" y="48"/>
                </a:cubicBezTo>
                <a:cubicBezTo>
                  <a:pt x="264" y="40"/>
                  <a:pt x="276" y="44"/>
                  <a:pt x="288" y="48"/>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36616" name="Freeform 8">
            <a:extLst>
              <a:ext uri="{FF2B5EF4-FFF2-40B4-BE49-F238E27FC236}">
                <a16:creationId xmlns:a16="http://schemas.microsoft.com/office/drawing/2014/main" id="{54CDB4CF-37B8-4C15-ACD8-CCC27795C0E9}"/>
              </a:ext>
            </a:extLst>
          </p:cNvPr>
          <p:cNvSpPr>
            <a:spLocks/>
          </p:cNvSpPr>
          <p:nvPr/>
        </p:nvSpPr>
        <p:spPr bwMode="auto">
          <a:xfrm>
            <a:off x="5867400" y="4797425"/>
            <a:ext cx="457200" cy="241300"/>
          </a:xfrm>
          <a:custGeom>
            <a:avLst/>
            <a:gdLst>
              <a:gd name="T0" fmla="*/ 0 w 288"/>
              <a:gd name="T1" fmla="*/ 2147483646 h 152"/>
              <a:gd name="T2" fmla="*/ 2147483646 w 288"/>
              <a:gd name="T3" fmla="*/ 2147483646 h 152"/>
              <a:gd name="T4" fmla="*/ 2147483646 w 288"/>
              <a:gd name="T5" fmla="*/ 2147483646 h 152"/>
              <a:gd name="T6" fmla="*/ 0 60000 65536"/>
              <a:gd name="T7" fmla="*/ 0 60000 65536"/>
              <a:gd name="T8" fmla="*/ 0 60000 65536"/>
              <a:gd name="T9" fmla="*/ 0 w 288"/>
              <a:gd name="T10" fmla="*/ 0 h 152"/>
              <a:gd name="T11" fmla="*/ 288 w 288"/>
              <a:gd name="T12" fmla="*/ 152 h 152"/>
            </a:gdLst>
            <a:ahLst/>
            <a:cxnLst>
              <a:cxn ang="T6">
                <a:pos x="T0" y="T1"/>
              </a:cxn>
              <a:cxn ang="T7">
                <a:pos x="T2" y="T3"/>
              </a:cxn>
              <a:cxn ang="T8">
                <a:pos x="T4" y="T5"/>
              </a:cxn>
            </a:cxnLst>
            <a:rect l="T9" t="T10" r="T11" b="T12"/>
            <a:pathLst>
              <a:path w="288" h="152">
                <a:moveTo>
                  <a:pt x="0" y="152"/>
                </a:moveTo>
                <a:cubicBezTo>
                  <a:pt x="48" y="84"/>
                  <a:pt x="96" y="16"/>
                  <a:pt x="144" y="8"/>
                </a:cubicBezTo>
                <a:cubicBezTo>
                  <a:pt x="192" y="0"/>
                  <a:pt x="240" y="52"/>
                  <a:pt x="288" y="104"/>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36617" name="Freeform 9">
            <a:extLst>
              <a:ext uri="{FF2B5EF4-FFF2-40B4-BE49-F238E27FC236}">
                <a16:creationId xmlns:a16="http://schemas.microsoft.com/office/drawing/2014/main" id="{92BFDF85-502F-4E5A-B0AC-6ACA128408E4}"/>
              </a:ext>
            </a:extLst>
          </p:cNvPr>
          <p:cNvSpPr>
            <a:spLocks/>
          </p:cNvSpPr>
          <p:nvPr/>
        </p:nvSpPr>
        <p:spPr bwMode="auto">
          <a:xfrm>
            <a:off x="2667000" y="3086100"/>
            <a:ext cx="1257300" cy="1181100"/>
          </a:xfrm>
          <a:custGeom>
            <a:avLst/>
            <a:gdLst>
              <a:gd name="T0" fmla="*/ 2147483646 w 792"/>
              <a:gd name="T1" fmla="*/ 2147483646 h 744"/>
              <a:gd name="T2" fmla="*/ 2147483646 w 792"/>
              <a:gd name="T3" fmla="*/ 2147483646 h 744"/>
              <a:gd name="T4" fmla="*/ 2147483646 w 792"/>
              <a:gd name="T5" fmla="*/ 2147483646 h 744"/>
              <a:gd name="T6" fmla="*/ 2147483646 w 792"/>
              <a:gd name="T7" fmla="*/ 2147483646 h 744"/>
              <a:gd name="T8" fmla="*/ 2147483646 w 792"/>
              <a:gd name="T9" fmla="*/ 2147483646 h 744"/>
              <a:gd name="T10" fmla="*/ 2147483646 w 792"/>
              <a:gd name="T11" fmla="*/ 2147483646 h 744"/>
              <a:gd name="T12" fmla="*/ 2147483646 w 792"/>
              <a:gd name="T13" fmla="*/ 2147483646 h 744"/>
              <a:gd name="T14" fmla="*/ 2147483646 w 792"/>
              <a:gd name="T15" fmla="*/ 2147483646 h 744"/>
              <a:gd name="T16" fmla="*/ 0 w 792"/>
              <a:gd name="T17" fmla="*/ 2147483646 h 7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2"/>
              <a:gd name="T28" fmla="*/ 0 h 744"/>
              <a:gd name="T29" fmla="*/ 792 w 792"/>
              <a:gd name="T30" fmla="*/ 744 h 7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2" h="744">
                <a:moveTo>
                  <a:pt x="768" y="744"/>
                </a:moveTo>
                <a:cubicBezTo>
                  <a:pt x="780" y="692"/>
                  <a:pt x="792" y="640"/>
                  <a:pt x="768" y="600"/>
                </a:cubicBezTo>
                <a:cubicBezTo>
                  <a:pt x="744" y="560"/>
                  <a:pt x="664" y="536"/>
                  <a:pt x="624" y="504"/>
                </a:cubicBezTo>
                <a:cubicBezTo>
                  <a:pt x="584" y="472"/>
                  <a:pt x="560" y="448"/>
                  <a:pt x="528" y="408"/>
                </a:cubicBezTo>
                <a:cubicBezTo>
                  <a:pt x="496" y="368"/>
                  <a:pt x="464" y="296"/>
                  <a:pt x="432" y="264"/>
                </a:cubicBezTo>
                <a:cubicBezTo>
                  <a:pt x="400" y="232"/>
                  <a:pt x="368" y="232"/>
                  <a:pt x="336" y="216"/>
                </a:cubicBezTo>
                <a:cubicBezTo>
                  <a:pt x="304" y="200"/>
                  <a:pt x="272" y="200"/>
                  <a:pt x="240" y="168"/>
                </a:cubicBezTo>
                <a:cubicBezTo>
                  <a:pt x="208" y="136"/>
                  <a:pt x="184" y="48"/>
                  <a:pt x="144" y="24"/>
                </a:cubicBezTo>
                <a:cubicBezTo>
                  <a:pt x="104" y="0"/>
                  <a:pt x="52" y="12"/>
                  <a:pt x="0" y="24"/>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36618" name="Freeform 10">
            <a:extLst>
              <a:ext uri="{FF2B5EF4-FFF2-40B4-BE49-F238E27FC236}">
                <a16:creationId xmlns:a16="http://schemas.microsoft.com/office/drawing/2014/main" id="{D82A6EAB-C4D3-409A-8A24-1D069100B9F9}"/>
              </a:ext>
            </a:extLst>
          </p:cNvPr>
          <p:cNvSpPr>
            <a:spLocks/>
          </p:cNvSpPr>
          <p:nvPr/>
        </p:nvSpPr>
        <p:spPr bwMode="auto">
          <a:xfrm>
            <a:off x="1116013" y="3500438"/>
            <a:ext cx="2400300" cy="1219200"/>
          </a:xfrm>
          <a:custGeom>
            <a:avLst/>
            <a:gdLst>
              <a:gd name="T0" fmla="*/ 2147483646 w 1512"/>
              <a:gd name="T1" fmla="*/ 2147483646 h 768"/>
              <a:gd name="T2" fmla="*/ 2147483646 w 1512"/>
              <a:gd name="T3" fmla="*/ 2147483646 h 768"/>
              <a:gd name="T4" fmla="*/ 2147483646 w 1512"/>
              <a:gd name="T5" fmla="*/ 0 h 768"/>
              <a:gd name="T6" fmla="*/ 2147483646 w 1512"/>
              <a:gd name="T7" fmla="*/ 2147483646 h 768"/>
              <a:gd name="T8" fmla="*/ 2147483646 w 1512"/>
              <a:gd name="T9" fmla="*/ 2147483646 h 768"/>
              <a:gd name="T10" fmla="*/ 2147483646 w 1512"/>
              <a:gd name="T11" fmla="*/ 2147483646 h 768"/>
              <a:gd name="T12" fmla="*/ 2147483646 w 1512"/>
              <a:gd name="T13" fmla="*/ 2147483646 h 768"/>
              <a:gd name="T14" fmla="*/ 2147483646 w 1512"/>
              <a:gd name="T15" fmla="*/ 2147483646 h 768"/>
              <a:gd name="T16" fmla="*/ 2147483646 w 1512"/>
              <a:gd name="T17" fmla="*/ 2147483646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2"/>
              <a:gd name="T28" fmla="*/ 0 h 768"/>
              <a:gd name="T29" fmla="*/ 1512 w 1512"/>
              <a:gd name="T30" fmla="*/ 768 h 7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2" h="768">
                <a:moveTo>
                  <a:pt x="1512" y="144"/>
                </a:moveTo>
                <a:cubicBezTo>
                  <a:pt x="1400" y="108"/>
                  <a:pt x="1288" y="72"/>
                  <a:pt x="1176" y="48"/>
                </a:cubicBezTo>
                <a:cubicBezTo>
                  <a:pt x="1064" y="24"/>
                  <a:pt x="936" y="0"/>
                  <a:pt x="840" y="0"/>
                </a:cubicBezTo>
                <a:cubicBezTo>
                  <a:pt x="744" y="0"/>
                  <a:pt x="664" y="40"/>
                  <a:pt x="600" y="48"/>
                </a:cubicBezTo>
                <a:cubicBezTo>
                  <a:pt x="536" y="56"/>
                  <a:pt x="480" y="8"/>
                  <a:pt x="456" y="48"/>
                </a:cubicBezTo>
                <a:cubicBezTo>
                  <a:pt x="432" y="88"/>
                  <a:pt x="496" y="232"/>
                  <a:pt x="456" y="288"/>
                </a:cubicBezTo>
                <a:cubicBezTo>
                  <a:pt x="416" y="344"/>
                  <a:pt x="288" y="360"/>
                  <a:pt x="216" y="384"/>
                </a:cubicBezTo>
                <a:cubicBezTo>
                  <a:pt x="144" y="408"/>
                  <a:pt x="48" y="368"/>
                  <a:pt x="24" y="432"/>
                </a:cubicBezTo>
                <a:cubicBezTo>
                  <a:pt x="0" y="496"/>
                  <a:pt x="36" y="632"/>
                  <a:pt x="72" y="768"/>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8379" name="Freeform 11">
            <a:extLst>
              <a:ext uri="{FF2B5EF4-FFF2-40B4-BE49-F238E27FC236}">
                <a16:creationId xmlns:a16="http://schemas.microsoft.com/office/drawing/2014/main" id="{848683DD-9E8E-4839-A318-5CC7D3A28641}"/>
              </a:ext>
            </a:extLst>
          </p:cNvPr>
          <p:cNvSpPr>
            <a:spLocks/>
          </p:cNvSpPr>
          <p:nvPr/>
        </p:nvSpPr>
        <p:spPr bwMode="auto">
          <a:xfrm>
            <a:off x="533400" y="4699000"/>
            <a:ext cx="1016000" cy="558800"/>
          </a:xfrm>
          <a:custGeom>
            <a:avLst/>
            <a:gdLst>
              <a:gd name="T0" fmla="*/ 0 w 640"/>
              <a:gd name="T1" fmla="*/ 2147483646 h 352"/>
              <a:gd name="T2" fmla="*/ 2147483646 w 640"/>
              <a:gd name="T3" fmla="*/ 2147483646 h 352"/>
              <a:gd name="T4" fmla="*/ 2147483646 w 640"/>
              <a:gd name="T5" fmla="*/ 2147483646 h 352"/>
              <a:gd name="T6" fmla="*/ 2147483646 w 640"/>
              <a:gd name="T7" fmla="*/ 2147483646 h 352"/>
              <a:gd name="T8" fmla="*/ 2147483646 w 640"/>
              <a:gd name="T9" fmla="*/ 2147483646 h 352"/>
              <a:gd name="T10" fmla="*/ 2147483646 w 640"/>
              <a:gd name="T11" fmla="*/ 2147483646 h 352"/>
              <a:gd name="T12" fmla="*/ 2147483646 w 640"/>
              <a:gd name="T13" fmla="*/ 2147483646 h 352"/>
              <a:gd name="T14" fmla="*/ 0 60000 65536"/>
              <a:gd name="T15" fmla="*/ 0 60000 65536"/>
              <a:gd name="T16" fmla="*/ 0 60000 65536"/>
              <a:gd name="T17" fmla="*/ 0 60000 65536"/>
              <a:gd name="T18" fmla="*/ 0 60000 65536"/>
              <a:gd name="T19" fmla="*/ 0 60000 65536"/>
              <a:gd name="T20" fmla="*/ 0 60000 65536"/>
              <a:gd name="T21" fmla="*/ 0 w 640"/>
              <a:gd name="T22" fmla="*/ 0 h 352"/>
              <a:gd name="T23" fmla="*/ 640 w 640"/>
              <a:gd name="T24" fmla="*/ 352 h 3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0" h="352">
                <a:moveTo>
                  <a:pt x="0" y="208"/>
                </a:moveTo>
                <a:cubicBezTo>
                  <a:pt x="92" y="176"/>
                  <a:pt x="184" y="144"/>
                  <a:pt x="240" y="112"/>
                </a:cubicBezTo>
                <a:cubicBezTo>
                  <a:pt x="296" y="80"/>
                  <a:pt x="312" y="32"/>
                  <a:pt x="336" y="16"/>
                </a:cubicBezTo>
                <a:cubicBezTo>
                  <a:pt x="360" y="0"/>
                  <a:pt x="352" y="0"/>
                  <a:pt x="384" y="16"/>
                </a:cubicBezTo>
                <a:cubicBezTo>
                  <a:pt x="416" y="32"/>
                  <a:pt x="488" y="80"/>
                  <a:pt x="528" y="112"/>
                </a:cubicBezTo>
                <a:cubicBezTo>
                  <a:pt x="568" y="144"/>
                  <a:pt x="608" y="168"/>
                  <a:pt x="624" y="208"/>
                </a:cubicBezTo>
                <a:cubicBezTo>
                  <a:pt x="640" y="248"/>
                  <a:pt x="632" y="300"/>
                  <a:pt x="624" y="352"/>
                </a:cubicBezTo>
              </a:path>
            </a:pathLst>
          </a:custGeom>
          <a:noFill/>
          <a:ln w="25400">
            <a:solidFill>
              <a:srgbClr val="80008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8380" name="Freeform 12">
            <a:extLst>
              <a:ext uri="{FF2B5EF4-FFF2-40B4-BE49-F238E27FC236}">
                <a16:creationId xmlns:a16="http://schemas.microsoft.com/office/drawing/2014/main" id="{A7107B79-5121-4DCA-A89D-B433369CBFCB}"/>
              </a:ext>
            </a:extLst>
          </p:cNvPr>
          <p:cNvSpPr>
            <a:spLocks/>
          </p:cNvSpPr>
          <p:nvPr/>
        </p:nvSpPr>
        <p:spPr bwMode="auto">
          <a:xfrm>
            <a:off x="5486400" y="4953000"/>
            <a:ext cx="990600" cy="1219200"/>
          </a:xfrm>
          <a:custGeom>
            <a:avLst/>
            <a:gdLst>
              <a:gd name="T0" fmla="*/ 0 w 624"/>
              <a:gd name="T1" fmla="*/ 0 h 768"/>
              <a:gd name="T2" fmla="*/ 2147483646 w 624"/>
              <a:gd name="T3" fmla="*/ 2147483646 h 768"/>
              <a:gd name="T4" fmla="*/ 2147483646 w 624"/>
              <a:gd name="T5" fmla="*/ 2147483646 h 768"/>
              <a:gd name="T6" fmla="*/ 2147483646 w 624"/>
              <a:gd name="T7" fmla="*/ 2147483646 h 768"/>
              <a:gd name="T8" fmla="*/ 2147483646 w 624"/>
              <a:gd name="T9" fmla="*/ 2147483646 h 768"/>
              <a:gd name="T10" fmla="*/ 2147483646 w 624"/>
              <a:gd name="T11" fmla="*/ 2147483646 h 768"/>
              <a:gd name="T12" fmla="*/ 2147483646 w 624"/>
              <a:gd name="T13" fmla="*/ 2147483646 h 768"/>
              <a:gd name="T14" fmla="*/ 2147483646 w 624"/>
              <a:gd name="T15" fmla="*/ 2147483646 h 768"/>
              <a:gd name="T16" fmla="*/ 2147483646 w 624"/>
              <a:gd name="T17" fmla="*/ 2147483646 h 768"/>
              <a:gd name="T18" fmla="*/ 2147483646 w 624"/>
              <a:gd name="T19" fmla="*/ 2147483646 h 768"/>
              <a:gd name="T20" fmla="*/ 2147483646 w 624"/>
              <a:gd name="T21" fmla="*/ 2147483646 h 7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768"/>
              <a:gd name="T35" fmla="*/ 624 w 624"/>
              <a:gd name="T36" fmla="*/ 768 h 7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768">
                <a:moveTo>
                  <a:pt x="0" y="0"/>
                </a:moveTo>
                <a:cubicBezTo>
                  <a:pt x="20" y="56"/>
                  <a:pt x="40" y="112"/>
                  <a:pt x="48" y="144"/>
                </a:cubicBezTo>
                <a:cubicBezTo>
                  <a:pt x="56" y="176"/>
                  <a:pt x="24" y="176"/>
                  <a:pt x="48" y="192"/>
                </a:cubicBezTo>
                <a:cubicBezTo>
                  <a:pt x="72" y="208"/>
                  <a:pt x="152" y="232"/>
                  <a:pt x="192" y="240"/>
                </a:cubicBezTo>
                <a:cubicBezTo>
                  <a:pt x="232" y="248"/>
                  <a:pt x="272" y="224"/>
                  <a:pt x="288" y="240"/>
                </a:cubicBezTo>
                <a:cubicBezTo>
                  <a:pt x="304" y="256"/>
                  <a:pt x="264" y="304"/>
                  <a:pt x="288" y="336"/>
                </a:cubicBezTo>
                <a:cubicBezTo>
                  <a:pt x="312" y="368"/>
                  <a:pt x="408" y="400"/>
                  <a:pt x="432" y="432"/>
                </a:cubicBezTo>
                <a:cubicBezTo>
                  <a:pt x="456" y="464"/>
                  <a:pt x="408" y="496"/>
                  <a:pt x="432" y="528"/>
                </a:cubicBezTo>
                <a:cubicBezTo>
                  <a:pt x="456" y="560"/>
                  <a:pt x="544" y="608"/>
                  <a:pt x="576" y="624"/>
                </a:cubicBezTo>
                <a:cubicBezTo>
                  <a:pt x="608" y="640"/>
                  <a:pt x="624" y="600"/>
                  <a:pt x="624" y="624"/>
                </a:cubicBezTo>
                <a:cubicBezTo>
                  <a:pt x="624" y="648"/>
                  <a:pt x="584" y="744"/>
                  <a:pt x="576" y="768"/>
                </a:cubicBezTo>
              </a:path>
            </a:pathLst>
          </a:custGeom>
          <a:noFill/>
          <a:ln w="25400">
            <a:solidFill>
              <a:schemeClr val="tx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8381" name="Freeform 13">
            <a:extLst>
              <a:ext uri="{FF2B5EF4-FFF2-40B4-BE49-F238E27FC236}">
                <a16:creationId xmlns:a16="http://schemas.microsoft.com/office/drawing/2014/main" id="{87D854DF-45F3-4260-8B88-4D281867234E}"/>
              </a:ext>
            </a:extLst>
          </p:cNvPr>
          <p:cNvSpPr>
            <a:spLocks/>
          </p:cNvSpPr>
          <p:nvPr/>
        </p:nvSpPr>
        <p:spPr bwMode="auto">
          <a:xfrm>
            <a:off x="6096000" y="6159500"/>
            <a:ext cx="762000" cy="88900"/>
          </a:xfrm>
          <a:custGeom>
            <a:avLst/>
            <a:gdLst>
              <a:gd name="T0" fmla="*/ 2147483646 w 480"/>
              <a:gd name="T1" fmla="*/ 2147483646 h 56"/>
              <a:gd name="T2" fmla="*/ 2147483646 w 480"/>
              <a:gd name="T3" fmla="*/ 2147483646 h 56"/>
              <a:gd name="T4" fmla="*/ 2147483646 w 480"/>
              <a:gd name="T5" fmla="*/ 2147483646 h 56"/>
              <a:gd name="T6" fmla="*/ 2147483646 w 480"/>
              <a:gd name="T7" fmla="*/ 2147483646 h 56"/>
              <a:gd name="T8" fmla="*/ 0 w 480"/>
              <a:gd name="T9" fmla="*/ 2147483646 h 56"/>
              <a:gd name="T10" fmla="*/ 0 60000 65536"/>
              <a:gd name="T11" fmla="*/ 0 60000 65536"/>
              <a:gd name="T12" fmla="*/ 0 60000 65536"/>
              <a:gd name="T13" fmla="*/ 0 60000 65536"/>
              <a:gd name="T14" fmla="*/ 0 60000 65536"/>
              <a:gd name="T15" fmla="*/ 0 w 480"/>
              <a:gd name="T16" fmla="*/ 0 h 56"/>
              <a:gd name="T17" fmla="*/ 480 w 480"/>
              <a:gd name="T18" fmla="*/ 56 h 56"/>
            </a:gdLst>
            <a:ahLst/>
            <a:cxnLst>
              <a:cxn ang="T10">
                <a:pos x="T0" y="T1"/>
              </a:cxn>
              <a:cxn ang="T11">
                <a:pos x="T2" y="T3"/>
              </a:cxn>
              <a:cxn ang="T12">
                <a:pos x="T4" y="T5"/>
              </a:cxn>
              <a:cxn ang="T13">
                <a:pos x="T6" y="T7"/>
              </a:cxn>
              <a:cxn ang="T14">
                <a:pos x="T8" y="T9"/>
              </a:cxn>
            </a:cxnLst>
            <a:rect l="T15" t="T16" r="T17" b="T18"/>
            <a:pathLst>
              <a:path w="480" h="56">
                <a:moveTo>
                  <a:pt x="480" y="8"/>
                </a:moveTo>
                <a:cubicBezTo>
                  <a:pt x="432" y="32"/>
                  <a:pt x="384" y="56"/>
                  <a:pt x="336" y="56"/>
                </a:cubicBezTo>
                <a:cubicBezTo>
                  <a:pt x="288" y="56"/>
                  <a:pt x="232" y="16"/>
                  <a:pt x="192" y="8"/>
                </a:cubicBezTo>
                <a:cubicBezTo>
                  <a:pt x="152" y="0"/>
                  <a:pt x="128" y="8"/>
                  <a:pt x="96" y="8"/>
                </a:cubicBezTo>
                <a:cubicBezTo>
                  <a:pt x="64" y="8"/>
                  <a:pt x="32" y="8"/>
                  <a:pt x="0" y="8"/>
                </a:cubicBezTo>
              </a:path>
            </a:pathLst>
          </a:custGeom>
          <a:noFill/>
          <a:ln w="25400">
            <a:solidFill>
              <a:srgbClr val="80008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8382" name="Line 14">
            <a:extLst>
              <a:ext uri="{FF2B5EF4-FFF2-40B4-BE49-F238E27FC236}">
                <a16:creationId xmlns:a16="http://schemas.microsoft.com/office/drawing/2014/main" id="{600DF6C0-6260-407C-8B6E-A2E2C08A4EE7}"/>
              </a:ext>
            </a:extLst>
          </p:cNvPr>
          <p:cNvSpPr>
            <a:spLocks noChangeShapeType="1"/>
          </p:cNvSpPr>
          <p:nvPr/>
        </p:nvSpPr>
        <p:spPr bwMode="auto">
          <a:xfrm>
            <a:off x="381000" y="4191000"/>
            <a:ext cx="381000" cy="2286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8383" name="Text Box 15">
            <a:extLst>
              <a:ext uri="{FF2B5EF4-FFF2-40B4-BE49-F238E27FC236}">
                <a16:creationId xmlns:a16="http://schemas.microsoft.com/office/drawing/2014/main" id="{46804308-A4ED-444E-8D7D-93AF3E521201}"/>
              </a:ext>
            </a:extLst>
          </p:cNvPr>
          <p:cNvSpPr txBox="1">
            <a:spLocks noChangeArrowheads="1"/>
          </p:cNvSpPr>
          <p:nvPr/>
        </p:nvSpPr>
        <p:spPr bwMode="auto">
          <a:xfrm>
            <a:off x="76200" y="3886200"/>
            <a:ext cx="549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400">
                <a:solidFill>
                  <a:schemeClr val="tx1"/>
                </a:solidFill>
                <a:latin typeface="Arial" panose="020B0604020202020204" pitchFamily="34" charset="0"/>
              </a:rPr>
              <a:t>POF</a:t>
            </a:r>
            <a:endParaRPr lang="en-CA" altLang="sr-Latn-RS" sz="1400">
              <a:solidFill>
                <a:schemeClr val="tx1"/>
              </a:solidFill>
              <a:latin typeface="Arial" panose="020B0604020202020204" pitchFamily="34" charset="0"/>
            </a:endParaRPr>
          </a:p>
        </p:txBody>
      </p:sp>
      <p:sp>
        <p:nvSpPr>
          <p:cNvPr id="836624" name="Freeform 16">
            <a:extLst>
              <a:ext uri="{FF2B5EF4-FFF2-40B4-BE49-F238E27FC236}">
                <a16:creationId xmlns:a16="http://schemas.microsoft.com/office/drawing/2014/main" id="{00F17342-BA58-4CB3-BB5E-3EAF9299DFF2}"/>
              </a:ext>
            </a:extLst>
          </p:cNvPr>
          <p:cNvSpPr>
            <a:spLocks/>
          </p:cNvSpPr>
          <p:nvPr/>
        </p:nvSpPr>
        <p:spPr bwMode="auto">
          <a:xfrm>
            <a:off x="395288" y="2852738"/>
            <a:ext cx="3048000" cy="2209800"/>
          </a:xfrm>
          <a:custGeom>
            <a:avLst/>
            <a:gdLst>
              <a:gd name="T0" fmla="*/ 0 w 1920"/>
              <a:gd name="T1" fmla="*/ 2147483646 h 1392"/>
              <a:gd name="T2" fmla="*/ 2147483646 w 1920"/>
              <a:gd name="T3" fmla="*/ 2147483646 h 1392"/>
              <a:gd name="T4" fmla="*/ 2147483646 w 1920"/>
              <a:gd name="T5" fmla="*/ 2147483646 h 1392"/>
              <a:gd name="T6" fmla="*/ 2147483646 w 1920"/>
              <a:gd name="T7" fmla="*/ 2147483646 h 1392"/>
              <a:gd name="T8" fmla="*/ 2147483646 w 1920"/>
              <a:gd name="T9" fmla="*/ 2147483646 h 1392"/>
              <a:gd name="T10" fmla="*/ 2147483646 w 1920"/>
              <a:gd name="T11" fmla="*/ 2147483646 h 1392"/>
              <a:gd name="T12" fmla="*/ 2147483646 w 1920"/>
              <a:gd name="T13" fmla="*/ 2147483646 h 1392"/>
              <a:gd name="T14" fmla="*/ 2147483646 w 1920"/>
              <a:gd name="T15" fmla="*/ 2147483646 h 1392"/>
              <a:gd name="T16" fmla="*/ 2147483646 w 1920"/>
              <a:gd name="T17" fmla="*/ 2147483646 h 1392"/>
              <a:gd name="T18" fmla="*/ 2147483646 w 1920"/>
              <a:gd name="T19" fmla="*/ 2147483646 h 1392"/>
              <a:gd name="T20" fmla="*/ 2147483646 w 1920"/>
              <a:gd name="T21" fmla="*/ 2147483646 h 1392"/>
              <a:gd name="T22" fmla="*/ 2147483646 w 1920"/>
              <a:gd name="T23" fmla="*/ 2147483646 h 1392"/>
              <a:gd name="T24" fmla="*/ 2147483646 w 1920"/>
              <a:gd name="T25" fmla="*/ 2147483646 h 1392"/>
              <a:gd name="T26" fmla="*/ 2147483646 w 1920"/>
              <a:gd name="T27" fmla="*/ 2147483646 h 1392"/>
              <a:gd name="T28" fmla="*/ 2147483646 w 1920"/>
              <a:gd name="T29" fmla="*/ 2147483646 h 1392"/>
              <a:gd name="T30" fmla="*/ 2147483646 w 1920"/>
              <a:gd name="T31" fmla="*/ 2147483646 h 1392"/>
              <a:gd name="T32" fmla="*/ 2147483646 w 1920"/>
              <a:gd name="T33" fmla="*/ 2147483646 h 1392"/>
              <a:gd name="T34" fmla="*/ 2147483646 w 1920"/>
              <a:gd name="T35" fmla="*/ 2147483646 h 1392"/>
              <a:gd name="T36" fmla="*/ 2147483646 w 1920"/>
              <a:gd name="T37" fmla="*/ 0 h 1392"/>
              <a:gd name="T38" fmla="*/ 2147483646 w 1920"/>
              <a:gd name="T39" fmla="*/ 2147483646 h 1392"/>
              <a:gd name="T40" fmla="*/ 2147483646 w 1920"/>
              <a:gd name="T41" fmla="*/ 2147483646 h 1392"/>
              <a:gd name="T42" fmla="*/ 2147483646 w 1920"/>
              <a:gd name="T43" fmla="*/ 2147483646 h 1392"/>
              <a:gd name="T44" fmla="*/ 2147483646 w 1920"/>
              <a:gd name="T45" fmla="*/ 2147483646 h 1392"/>
              <a:gd name="T46" fmla="*/ 2147483646 w 1920"/>
              <a:gd name="T47" fmla="*/ 2147483646 h 1392"/>
              <a:gd name="T48" fmla="*/ 2147483646 w 1920"/>
              <a:gd name="T49" fmla="*/ 2147483646 h 1392"/>
              <a:gd name="T50" fmla="*/ 2147483646 w 1920"/>
              <a:gd name="T51" fmla="*/ 2147483646 h 1392"/>
              <a:gd name="T52" fmla="*/ 2147483646 w 1920"/>
              <a:gd name="T53" fmla="*/ 2147483646 h 1392"/>
              <a:gd name="T54" fmla="*/ 2147483646 w 1920"/>
              <a:gd name="T55" fmla="*/ 2147483646 h 1392"/>
              <a:gd name="T56" fmla="*/ 2147483646 w 1920"/>
              <a:gd name="T57" fmla="*/ 2147483646 h 1392"/>
              <a:gd name="T58" fmla="*/ 2147483646 w 1920"/>
              <a:gd name="T59" fmla="*/ 2147483646 h 1392"/>
              <a:gd name="T60" fmla="*/ 0 w 1920"/>
              <a:gd name="T61" fmla="*/ 2147483646 h 1392"/>
              <a:gd name="T62" fmla="*/ 0 w 1920"/>
              <a:gd name="T63" fmla="*/ 2147483646 h 13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0"/>
              <a:gd name="T97" fmla="*/ 0 h 1392"/>
              <a:gd name="T98" fmla="*/ 1920 w 1920"/>
              <a:gd name="T99" fmla="*/ 1392 h 13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0" h="1392">
                <a:moveTo>
                  <a:pt x="0" y="1392"/>
                </a:moveTo>
                <a:lnTo>
                  <a:pt x="192" y="1344"/>
                </a:lnTo>
                <a:lnTo>
                  <a:pt x="336" y="1296"/>
                </a:lnTo>
                <a:lnTo>
                  <a:pt x="432" y="1200"/>
                </a:lnTo>
                <a:lnTo>
                  <a:pt x="480" y="1200"/>
                </a:lnTo>
                <a:lnTo>
                  <a:pt x="480" y="816"/>
                </a:lnTo>
                <a:lnTo>
                  <a:pt x="768" y="768"/>
                </a:lnTo>
                <a:lnTo>
                  <a:pt x="864" y="720"/>
                </a:lnTo>
                <a:lnTo>
                  <a:pt x="912" y="480"/>
                </a:lnTo>
                <a:lnTo>
                  <a:pt x="1296" y="432"/>
                </a:lnTo>
                <a:lnTo>
                  <a:pt x="1584" y="432"/>
                </a:lnTo>
                <a:lnTo>
                  <a:pt x="1920" y="528"/>
                </a:lnTo>
                <a:lnTo>
                  <a:pt x="1824" y="432"/>
                </a:lnTo>
                <a:lnTo>
                  <a:pt x="1680" y="336"/>
                </a:lnTo>
                <a:lnTo>
                  <a:pt x="1584" y="192"/>
                </a:lnTo>
                <a:lnTo>
                  <a:pt x="1440" y="192"/>
                </a:lnTo>
                <a:lnTo>
                  <a:pt x="1296" y="96"/>
                </a:lnTo>
                <a:lnTo>
                  <a:pt x="1152" y="48"/>
                </a:lnTo>
                <a:lnTo>
                  <a:pt x="960" y="0"/>
                </a:lnTo>
                <a:lnTo>
                  <a:pt x="816" y="96"/>
                </a:lnTo>
                <a:lnTo>
                  <a:pt x="672" y="144"/>
                </a:lnTo>
                <a:lnTo>
                  <a:pt x="576" y="240"/>
                </a:lnTo>
                <a:lnTo>
                  <a:pt x="432" y="384"/>
                </a:lnTo>
                <a:lnTo>
                  <a:pt x="288" y="576"/>
                </a:lnTo>
                <a:lnTo>
                  <a:pt x="240" y="720"/>
                </a:lnTo>
                <a:lnTo>
                  <a:pt x="144" y="864"/>
                </a:lnTo>
                <a:lnTo>
                  <a:pt x="288" y="1008"/>
                </a:lnTo>
                <a:lnTo>
                  <a:pt x="96" y="1056"/>
                </a:lnTo>
                <a:lnTo>
                  <a:pt x="48" y="1200"/>
                </a:lnTo>
                <a:lnTo>
                  <a:pt x="96" y="1248"/>
                </a:lnTo>
                <a:lnTo>
                  <a:pt x="0" y="1296"/>
                </a:lnTo>
                <a:lnTo>
                  <a:pt x="0" y="1392"/>
                </a:lnTo>
                <a:close/>
              </a:path>
            </a:pathLst>
          </a:custGeom>
          <a:solidFill>
            <a:srgbClr val="FF6699">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836625" name="Freeform 17">
            <a:extLst>
              <a:ext uri="{FF2B5EF4-FFF2-40B4-BE49-F238E27FC236}">
                <a16:creationId xmlns:a16="http://schemas.microsoft.com/office/drawing/2014/main" id="{15D5D58E-B25C-4F3D-A69C-E56D34256712}"/>
              </a:ext>
            </a:extLst>
          </p:cNvPr>
          <p:cNvSpPr>
            <a:spLocks/>
          </p:cNvSpPr>
          <p:nvPr/>
        </p:nvSpPr>
        <p:spPr bwMode="auto">
          <a:xfrm>
            <a:off x="2411413" y="3429000"/>
            <a:ext cx="1498600" cy="1689100"/>
          </a:xfrm>
          <a:custGeom>
            <a:avLst/>
            <a:gdLst>
              <a:gd name="T0" fmla="*/ 2147483646 w 944"/>
              <a:gd name="T1" fmla="*/ 2147483646 h 1064"/>
              <a:gd name="T2" fmla="*/ 2147483646 w 944"/>
              <a:gd name="T3" fmla="*/ 2147483646 h 1064"/>
              <a:gd name="T4" fmla="*/ 2147483646 w 944"/>
              <a:gd name="T5" fmla="*/ 2147483646 h 1064"/>
              <a:gd name="T6" fmla="*/ 2147483646 w 944"/>
              <a:gd name="T7" fmla="*/ 2147483646 h 1064"/>
              <a:gd name="T8" fmla="*/ 2147483646 w 944"/>
              <a:gd name="T9" fmla="*/ 2147483646 h 1064"/>
              <a:gd name="T10" fmla="*/ 2147483646 w 944"/>
              <a:gd name="T11" fmla="*/ 2147483646 h 1064"/>
              <a:gd name="T12" fmla="*/ 2147483646 w 944"/>
              <a:gd name="T13" fmla="*/ 2147483646 h 1064"/>
              <a:gd name="T14" fmla="*/ 2147483646 w 944"/>
              <a:gd name="T15" fmla="*/ 2147483646 h 1064"/>
              <a:gd name="T16" fmla="*/ 2147483646 w 944"/>
              <a:gd name="T17" fmla="*/ 2147483646 h 1064"/>
              <a:gd name="T18" fmla="*/ 2147483646 w 944"/>
              <a:gd name="T19" fmla="*/ 2147483646 h 1064"/>
              <a:gd name="T20" fmla="*/ 2147483646 w 944"/>
              <a:gd name="T21" fmla="*/ 2147483646 h 1064"/>
              <a:gd name="T22" fmla="*/ 2147483646 w 944"/>
              <a:gd name="T23" fmla="*/ 2147483646 h 1064"/>
              <a:gd name="T24" fmla="*/ 2147483646 w 944"/>
              <a:gd name="T25" fmla="*/ 2147483646 h 1064"/>
              <a:gd name="T26" fmla="*/ 2147483646 w 944"/>
              <a:gd name="T27" fmla="*/ 2147483646 h 1064"/>
              <a:gd name="T28" fmla="*/ 2147483646 w 944"/>
              <a:gd name="T29" fmla="*/ 2147483646 h 10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4"/>
              <a:gd name="T46" fmla="*/ 0 h 1064"/>
              <a:gd name="T47" fmla="*/ 944 w 944"/>
              <a:gd name="T48" fmla="*/ 1064 h 10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4" h="1064">
                <a:moveTo>
                  <a:pt x="24" y="48"/>
                </a:moveTo>
                <a:cubicBezTo>
                  <a:pt x="0" y="96"/>
                  <a:pt x="56" y="256"/>
                  <a:pt x="72" y="336"/>
                </a:cubicBezTo>
                <a:cubicBezTo>
                  <a:pt x="88" y="416"/>
                  <a:pt x="96" y="456"/>
                  <a:pt x="120" y="528"/>
                </a:cubicBezTo>
                <a:cubicBezTo>
                  <a:pt x="144" y="600"/>
                  <a:pt x="192" y="696"/>
                  <a:pt x="216" y="768"/>
                </a:cubicBezTo>
                <a:cubicBezTo>
                  <a:pt x="240" y="840"/>
                  <a:pt x="224" y="912"/>
                  <a:pt x="264" y="960"/>
                </a:cubicBezTo>
                <a:cubicBezTo>
                  <a:pt x="304" y="1008"/>
                  <a:pt x="392" y="1048"/>
                  <a:pt x="456" y="1056"/>
                </a:cubicBezTo>
                <a:cubicBezTo>
                  <a:pt x="520" y="1064"/>
                  <a:pt x="584" y="1040"/>
                  <a:pt x="648" y="1008"/>
                </a:cubicBezTo>
                <a:cubicBezTo>
                  <a:pt x="712" y="976"/>
                  <a:pt x="792" y="904"/>
                  <a:pt x="840" y="864"/>
                </a:cubicBezTo>
                <a:cubicBezTo>
                  <a:pt x="888" y="824"/>
                  <a:pt x="928" y="840"/>
                  <a:pt x="936" y="768"/>
                </a:cubicBezTo>
                <a:cubicBezTo>
                  <a:pt x="944" y="696"/>
                  <a:pt x="896" y="504"/>
                  <a:pt x="888" y="432"/>
                </a:cubicBezTo>
                <a:cubicBezTo>
                  <a:pt x="880" y="360"/>
                  <a:pt x="912" y="376"/>
                  <a:pt x="888" y="336"/>
                </a:cubicBezTo>
                <a:cubicBezTo>
                  <a:pt x="864" y="296"/>
                  <a:pt x="792" y="224"/>
                  <a:pt x="744" y="192"/>
                </a:cubicBezTo>
                <a:cubicBezTo>
                  <a:pt x="696" y="160"/>
                  <a:pt x="688" y="168"/>
                  <a:pt x="600" y="144"/>
                </a:cubicBezTo>
                <a:cubicBezTo>
                  <a:pt x="512" y="120"/>
                  <a:pt x="312" y="64"/>
                  <a:pt x="216" y="48"/>
                </a:cubicBezTo>
                <a:cubicBezTo>
                  <a:pt x="120" y="32"/>
                  <a:pt x="48" y="0"/>
                  <a:pt x="24" y="48"/>
                </a:cubicBezTo>
                <a:close/>
              </a:path>
            </a:pathLst>
          </a:custGeom>
          <a:solidFill>
            <a:srgbClr val="99CC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836626" name="Freeform 18">
            <a:extLst>
              <a:ext uri="{FF2B5EF4-FFF2-40B4-BE49-F238E27FC236}">
                <a16:creationId xmlns:a16="http://schemas.microsoft.com/office/drawing/2014/main" id="{9F96CD8C-6028-48EE-AF38-E031FCB6A331}"/>
              </a:ext>
            </a:extLst>
          </p:cNvPr>
          <p:cNvSpPr>
            <a:spLocks/>
          </p:cNvSpPr>
          <p:nvPr/>
        </p:nvSpPr>
        <p:spPr bwMode="auto">
          <a:xfrm>
            <a:off x="1116013" y="3500438"/>
            <a:ext cx="1752600" cy="1752600"/>
          </a:xfrm>
          <a:custGeom>
            <a:avLst/>
            <a:gdLst>
              <a:gd name="T0" fmla="*/ 2147483646 w 1104"/>
              <a:gd name="T1" fmla="*/ 2147483646 h 1104"/>
              <a:gd name="T2" fmla="*/ 2147483646 w 1104"/>
              <a:gd name="T3" fmla="*/ 2147483646 h 1104"/>
              <a:gd name="T4" fmla="*/ 2147483646 w 1104"/>
              <a:gd name="T5" fmla="*/ 0 h 1104"/>
              <a:gd name="T6" fmla="*/ 2147483646 w 1104"/>
              <a:gd name="T7" fmla="*/ 2147483646 h 1104"/>
              <a:gd name="T8" fmla="*/ 2147483646 w 1104"/>
              <a:gd name="T9" fmla="*/ 2147483646 h 1104"/>
              <a:gd name="T10" fmla="*/ 2147483646 w 1104"/>
              <a:gd name="T11" fmla="*/ 2147483646 h 1104"/>
              <a:gd name="T12" fmla="*/ 2147483646 w 1104"/>
              <a:gd name="T13" fmla="*/ 2147483646 h 1104"/>
              <a:gd name="T14" fmla="*/ 2147483646 w 1104"/>
              <a:gd name="T15" fmla="*/ 2147483646 h 1104"/>
              <a:gd name="T16" fmla="*/ 0 w 1104"/>
              <a:gd name="T17" fmla="*/ 2147483646 h 1104"/>
              <a:gd name="T18" fmla="*/ 2147483646 w 1104"/>
              <a:gd name="T19" fmla="*/ 2147483646 h 1104"/>
              <a:gd name="T20" fmla="*/ 2147483646 w 1104"/>
              <a:gd name="T21" fmla="*/ 2147483646 h 1104"/>
              <a:gd name="T22" fmla="*/ 2147483646 w 1104"/>
              <a:gd name="T23" fmla="*/ 2147483646 h 1104"/>
              <a:gd name="T24" fmla="*/ 2147483646 w 1104"/>
              <a:gd name="T25" fmla="*/ 2147483646 h 1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4"/>
              <a:gd name="T40" fmla="*/ 0 h 1104"/>
              <a:gd name="T41" fmla="*/ 1104 w 1104"/>
              <a:gd name="T42" fmla="*/ 1104 h 1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4" h="1104">
                <a:moveTo>
                  <a:pt x="1104" y="960"/>
                </a:moveTo>
                <a:lnTo>
                  <a:pt x="960" y="576"/>
                </a:lnTo>
                <a:lnTo>
                  <a:pt x="864" y="0"/>
                </a:lnTo>
                <a:lnTo>
                  <a:pt x="672" y="48"/>
                </a:lnTo>
                <a:lnTo>
                  <a:pt x="528" y="48"/>
                </a:lnTo>
                <a:lnTo>
                  <a:pt x="432" y="48"/>
                </a:lnTo>
                <a:lnTo>
                  <a:pt x="432" y="336"/>
                </a:lnTo>
                <a:lnTo>
                  <a:pt x="192" y="384"/>
                </a:lnTo>
                <a:lnTo>
                  <a:pt x="0" y="432"/>
                </a:lnTo>
                <a:lnTo>
                  <a:pt x="48" y="768"/>
                </a:lnTo>
                <a:lnTo>
                  <a:pt x="192" y="864"/>
                </a:lnTo>
                <a:lnTo>
                  <a:pt x="288" y="1104"/>
                </a:lnTo>
                <a:lnTo>
                  <a:pt x="1104" y="1008"/>
                </a:lnTo>
              </a:path>
            </a:pathLst>
          </a:custGeom>
          <a:solidFill>
            <a:srgbClr val="FFCC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836627" name="Freeform 19">
            <a:extLst>
              <a:ext uri="{FF2B5EF4-FFF2-40B4-BE49-F238E27FC236}">
                <a16:creationId xmlns:a16="http://schemas.microsoft.com/office/drawing/2014/main" id="{3DFCBB50-A0EB-40FE-BAC4-B0D5DD4CBC41}"/>
              </a:ext>
            </a:extLst>
          </p:cNvPr>
          <p:cNvSpPr>
            <a:spLocks/>
          </p:cNvSpPr>
          <p:nvPr/>
        </p:nvSpPr>
        <p:spPr bwMode="auto">
          <a:xfrm>
            <a:off x="5486400" y="4876800"/>
            <a:ext cx="1447800" cy="1371600"/>
          </a:xfrm>
          <a:custGeom>
            <a:avLst/>
            <a:gdLst>
              <a:gd name="T0" fmla="*/ 0 w 912"/>
              <a:gd name="T1" fmla="*/ 2147483646 h 864"/>
              <a:gd name="T2" fmla="*/ 2147483646 w 912"/>
              <a:gd name="T3" fmla="*/ 0 h 864"/>
              <a:gd name="T4" fmla="*/ 2147483646 w 912"/>
              <a:gd name="T5" fmla="*/ 2147483646 h 864"/>
              <a:gd name="T6" fmla="*/ 2147483646 w 912"/>
              <a:gd name="T7" fmla="*/ 0 h 864"/>
              <a:gd name="T8" fmla="*/ 2147483646 w 912"/>
              <a:gd name="T9" fmla="*/ 2147483646 h 864"/>
              <a:gd name="T10" fmla="*/ 2147483646 w 912"/>
              <a:gd name="T11" fmla="*/ 2147483646 h 864"/>
              <a:gd name="T12" fmla="*/ 2147483646 w 912"/>
              <a:gd name="T13" fmla="*/ 2147483646 h 864"/>
              <a:gd name="T14" fmla="*/ 2147483646 w 912"/>
              <a:gd name="T15" fmla="*/ 2147483646 h 864"/>
              <a:gd name="T16" fmla="*/ 2147483646 w 912"/>
              <a:gd name="T17" fmla="*/ 2147483646 h 864"/>
              <a:gd name="T18" fmla="*/ 2147483646 w 912"/>
              <a:gd name="T19" fmla="*/ 2147483646 h 864"/>
              <a:gd name="T20" fmla="*/ 2147483646 w 912"/>
              <a:gd name="T21" fmla="*/ 2147483646 h 864"/>
              <a:gd name="T22" fmla="*/ 2147483646 w 912"/>
              <a:gd name="T23" fmla="*/ 2147483646 h 864"/>
              <a:gd name="T24" fmla="*/ 2147483646 w 912"/>
              <a:gd name="T25" fmla="*/ 2147483646 h 864"/>
              <a:gd name="T26" fmla="*/ 2147483646 w 912"/>
              <a:gd name="T27" fmla="*/ 2147483646 h 864"/>
              <a:gd name="T28" fmla="*/ 2147483646 w 912"/>
              <a:gd name="T29" fmla="*/ 2147483646 h 864"/>
              <a:gd name="T30" fmla="*/ 2147483646 w 912"/>
              <a:gd name="T31" fmla="*/ 2147483646 h 864"/>
              <a:gd name="T32" fmla="*/ 0 w 912"/>
              <a:gd name="T33" fmla="*/ 2147483646 h 8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2"/>
              <a:gd name="T52" fmla="*/ 0 h 864"/>
              <a:gd name="T53" fmla="*/ 912 w 912"/>
              <a:gd name="T54" fmla="*/ 864 h 8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2" h="864">
                <a:moveTo>
                  <a:pt x="0" y="48"/>
                </a:moveTo>
                <a:lnTo>
                  <a:pt x="144" y="0"/>
                </a:lnTo>
                <a:lnTo>
                  <a:pt x="240" y="96"/>
                </a:lnTo>
                <a:lnTo>
                  <a:pt x="384" y="0"/>
                </a:lnTo>
                <a:lnTo>
                  <a:pt x="528" y="96"/>
                </a:lnTo>
                <a:lnTo>
                  <a:pt x="912" y="288"/>
                </a:lnTo>
                <a:lnTo>
                  <a:pt x="912" y="816"/>
                </a:lnTo>
                <a:lnTo>
                  <a:pt x="768" y="864"/>
                </a:lnTo>
                <a:lnTo>
                  <a:pt x="624" y="816"/>
                </a:lnTo>
                <a:lnTo>
                  <a:pt x="624" y="672"/>
                </a:lnTo>
                <a:lnTo>
                  <a:pt x="432" y="576"/>
                </a:lnTo>
                <a:lnTo>
                  <a:pt x="432" y="480"/>
                </a:lnTo>
                <a:lnTo>
                  <a:pt x="288" y="384"/>
                </a:lnTo>
                <a:lnTo>
                  <a:pt x="288" y="288"/>
                </a:lnTo>
                <a:lnTo>
                  <a:pt x="192" y="288"/>
                </a:lnTo>
                <a:lnTo>
                  <a:pt x="48" y="192"/>
                </a:lnTo>
                <a:lnTo>
                  <a:pt x="0" y="48"/>
                </a:lnTo>
                <a:close/>
              </a:path>
            </a:pathLst>
          </a:custGeom>
          <a:solidFill>
            <a:srgbClr val="FF99CC">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836628" name="Freeform 20">
            <a:extLst>
              <a:ext uri="{FF2B5EF4-FFF2-40B4-BE49-F238E27FC236}">
                <a16:creationId xmlns:a16="http://schemas.microsoft.com/office/drawing/2014/main" id="{47B8F361-9D17-401B-9017-616108C1213D}"/>
              </a:ext>
            </a:extLst>
          </p:cNvPr>
          <p:cNvSpPr>
            <a:spLocks/>
          </p:cNvSpPr>
          <p:nvPr/>
        </p:nvSpPr>
        <p:spPr bwMode="auto">
          <a:xfrm>
            <a:off x="5181600" y="4800600"/>
            <a:ext cx="762000" cy="990600"/>
          </a:xfrm>
          <a:custGeom>
            <a:avLst/>
            <a:gdLst>
              <a:gd name="T0" fmla="*/ 2147483646 w 480"/>
              <a:gd name="T1" fmla="*/ 2147483646 h 624"/>
              <a:gd name="T2" fmla="*/ 2147483646 w 480"/>
              <a:gd name="T3" fmla="*/ 2147483646 h 624"/>
              <a:gd name="T4" fmla="*/ 2147483646 w 480"/>
              <a:gd name="T5" fmla="*/ 2147483646 h 624"/>
              <a:gd name="T6" fmla="*/ 2147483646 w 480"/>
              <a:gd name="T7" fmla="*/ 2147483646 h 624"/>
              <a:gd name="T8" fmla="*/ 2147483646 w 480"/>
              <a:gd name="T9" fmla="*/ 2147483646 h 624"/>
              <a:gd name="T10" fmla="*/ 2147483646 w 480"/>
              <a:gd name="T11" fmla="*/ 2147483646 h 624"/>
              <a:gd name="T12" fmla="*/ 2147483646 w 480"/>
              <a:gd name="T13" fmla="*/ 2147483646 h 624"/>
              <a:gd name="T14" fmla="*/ 2147483646 w 480"/>
              <a:gd name="T15" fmla="*/ 0 h 624"/>
              <a:gd name="T16" fmla="*/ 0 w 480"/>
              <a:gd name="T17" fmla="*/ 2147483646 h 624"/>
              <a:gd name="T18" fmla="*/ 2147483646 w 480"/>
              <a:gd name="T19" fmla="*/ 2147483646 h 624"/>
              <a:gd name="T20" fmla="*/ 2147483646 w 480"/>
              <a:gd name="T21" fmla="*/ 2147483646 h 6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0"/>
              <a:gd name="T34" fmla="*/ 0 h 624"/>
              <a:gd name="T35" fmla="*/ 480 w 480"/>
              <a:gd name="T36" fmla="*/ 624 h 6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0" h="624">
                <a:moveTo>
                  <a:pt x="288" y="624"/>
                </a:moveTo>
                <a:lnTo>
                  <a:pt x="336" y="480"/>
                </a:lnTo>
                <a:lnTo>
                  <a:pt x="480" y="432"/>
                </a:lnTo>
                <a:lnTo>
                  <a:pt x="480" y="336"/>
                </a:lnTo>
                <a:lnTo>
                  <a:pt x="288" y="336"/>
                </a:lnTo>
                <a:lnTo>
                  <a:pt x="192" y="192"/>
                </a:lnTo>
                <a:lnTo>
                  <a:pt x="192" y="96"/>
                </a:lnTo>
                <a:lnTo>
                  <a:pt x="48" y="0"/>
                </a:lnTo>
                <a:lnTo>
                  <a:pt x="0" y="192"/>
                </a:lnTo>
                <a:lnTo>
                  <a:pt x="144" y="480"/>
                </a:lnTo>
                <a:lnTo>
                  <a:pt x="288" y="624"/>
                </a:lnTo>
                <a:close/>
              </a:path>
            </a:pathLst>
          </a:custGeom>
          <a:solidFill>
            <a:srgbClr val="99CC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836629" name="Freeform 21">
            <a:extLst>
              <a:ext uri="{FF2B5EF4-FFF2-40B4-BE49-F238E27FC236}">
                <a16:creationId xmlns:a16="http://schemas.microsoft.com/office/drawing/2014/main" id="{26FA4CE5-DBA4-43A0-9B27-8263B31478F6}"/>
              </a:ext>
            </a:extLst>
          </p:cNvPr>
          <p:cNvSpPr>
            <a:spLocks/>
          </p:cNvSpPr>
          <p:nvPr/>
        </p:nvSpPr>
        <p:spPr bwMode="auto">
          <a:xfrm>
            <a:off x="5638800" y="5486400"/>
            <a:ext cx="838200" cy="685800"/>
          </a:xfrm>
          <a:custGeom>
            <a:avLst/>
            <a:gdLst>
              <a:gd name="T0" fmla="*/ 2147483646 w 528"/>
              <a:gd name="T1" fmla="*/ 2147483646 h 432"/>
              <a:gd name="T2" fmla="*/ 2147483646 w 528"/>
              <a:gd name="T3" fmla="*/ 2147483646 h 432"/>
              <a:gd name="T4" fmla="*/ 2147483646 w 528"/>
              <a:gd name="T5" fmla="*/ 2147483646 h 432"/>
              <a:gd name="T6" fmla="*/ 2147483646 w 528"/>
              <a:gd name="T7" fmla="*/ 2147483646 h 432"/>
              <a:gd name="T8" fmla="*/ 2147483646 w 528"/>
              <a:gd name="T9" fmla="*/ 2147483646 h 432"/>
              <a:gd name="T10" fmla="*/ 2147483646 w 528"/>
              <a:gd name="T11" fmla="*/ 2147483646 h 432"/>
              <a:gd name="T12" fmla="*/ 2147483646 w 528"/>
              <a:gd name="T13" fmla="*/ 0 h 432"/>
              <a:gd name="T14" fmla="*/ 2147483646 w 528"/>
              <a:gd name="T15" fmla="*/ 2147483646 h 432"/>
              <a:gd name="T16" fmla="*/ 0 w 528"/>
              <a:gd name="T17" fmla="*/ 2147483646 h 432"/>
              <a:gd name="T18" fmla="*/ 0 w 528"/>
              <a:gd name="T19" fmla="*/ 2147483646 h 432"/>
              <a:gd name="T20" fmla="*/ 2147483646 w 528"/>
              <a:gd name="T21" fmla="*/ 2147483646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8"/>
              <a:gd name="T34" fmla="*/ 0 h 432"/>
              <a:gd name="T35" fmla="*/ 528 w 528"/>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8" h="432">
                <a:moveTo>
                  <a:pt x="144" y="384"/>
                </a:moveTo>
                <a:lnTo>
                  <a:pt x="288" y="432"/>
                </a:lnTo>
                <a:lnTo>
                  <a:pt x="480" y="432"/>
                </a:lnTo>
                <a:lnTo>
                  <a:pt x="528" y="288"/>
                </a:lnTo>
                <a:lnTo>
                  <a:pt x="336" y="192"/>
                </a:lnTo>
                <a:lnTo>
                  <a:pt x="288" y="96"/>
                </a:lnTo>
                <a:lnTo>
                  <a:pt x="192" y="0"/>
                </a:lnTo>
                <a:lnTo>
                  <a:pt x="48" y="48"/>
                </a:lnTo>
                <a:lnTo>
                  <a:pt x="0" y="192"/>
                </a:lnTo>
                <a:lnTo>
                  <a:pt x="0" y="240"/>
                </a:lnTo>
                <a:lnTo>
                  <a:pt x="144" y="384"/>
                </a:lnTo>
                <a:close/>
              </a:path>
            </a:pathLst>
          </a:custGeom>
          <a:solidFill>
            <a:srgbClr val="FFCC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36617"/>
                                        </p:tgtEl>
                                        <p:attrNameLst>
                                          <p:attrName>style.visibility</p:attrName>
                                        </p:attrNameLst>
                                      </p:cBhvr>
                                      <p:to>
                                        <p:strVal val="visible"/>
                                      </p:to>
                                    </p:set>
                                    <p:animEffect transition="in" filter="blinds(horizontal)">
                                      <p:cBhvr>
                                        <p:cTn id="7" dur="500"/>
                                        <p:tgtEl>
                                          <p:spTgt spid="836617"/>
                                        </p:tgtEl>
                                      </p:cBhvr>
                                    </p:animEffect>
                                  </p:childTnLst>
                                </p:cTn>
                              </p:par>
                              <p:par>
                                <p:cTn id="8" presetID="3" presetClass="entr" presetSubtype="10" fill="hold" nodeType="withEffect">
                                  <p:stCondLst>
                                    <p:cond delay="0"/>
                                  </p:stCondLst>
                                  <p:childTnLst>
                                    <p:set>
                                      <p:cBhvr>
                                        <p:cTn id="9" dur="1" fill="hold">
                                          <p:stCondLst>
                                            <p:cond delay="0"/>
                                          </p:stCondLst>
                                        </p:cTn>
                                        <p:tgtEl>
                                          <p:spTgt spid="836615"/>
                                        </p:tgtEl>
                                        <p:attrNameLst>
                                          <p:attrName>style.visibility</p:attrName>
                                        </p:attrNameLst>
                                      </p:cBhvr>
                                      <p:to>
                                        <p:strVal val="visible"/>
                                      </p:to>
                                    </p:set>
                                    <p:animEffect transition="in" filter="blinds(horizontal)">
                                      <p:cBhvr>
                                        <p:cTn id="10" dur="500"/>
                                        <p:tgtEl>
                                          <p:spTgt spid="836615"/>
                                        </p:tgtEl>
                                      </p:cBhvr>
                                    </p:animEffect>
                                  </p:childTnLst>
                                </p:cTn>
                              </p:par>
                              <p:par>
                                <p:cTn id="11" presetID="3" presetClass="entr" presetSubtype="10" fill="hold" nodeType="withEffect">
                                  <p:stCondLst>
                                    <p:cond delay="0"/>
                                  </p:stCondLst>
                                  <p:childTnLst>
                                    <p:set>
                                      <p:cBhvr>
                                        <p:cTn id="12" dur="1" fill="hold">
                                          <p:stCondLst>
                                            <p:cond delay="0"/>
                                          </p:stCondLst>
                                        </p:cTn>
                                        <p:tgtEl>
                                          <p:spTgt spid="836616"/>
                                        </p:tgtEl>
                                        <p:attrNameLst>
                                          <p:attrName>style.visibility</p:attrName>
                                        </p:attrNameLst>
                                      </p:cBhvr>
                                      <p:to>
                                        <p:strVal val="visible"/>
                                      </p:to>
                                    </p:set>
                                    <p:animEffect transition="in" filter="blinds(horizontal)">
                                      <p:cBhvr>
                                        <p:cTn id="13" dur="500"/>
                                        <p:tgtEl>
                                          <p:spTgt spid="836616"/>
                                        </p:tgtEl>
                                      </p:cBhvr>
                                    </p:animEffect>
                                  </p:childTnLst>
                                </p:cTn>
                              </p:par>
                              <p:par>
                                <p:cTn id="14" presetID="3" presetClass="entr" presetSubtype="10" fill="hold" nodeType="withEffect">
                                  <p:stCondLst>
                                    <p:cond delay="0"/>
                                  </p:stCondLst>
                                  <p:childTnLst>
                                    <p:set>
                                      <p:cBhvr>
                                        <p:cTn id="15" dur="1" fill="hold">
                                          <p:stCondLst>
                                            <p:cond delay="0"/>
                                          </p:stCondLst>
                                        </p:cTn>
                                        <p:tgtEl>
                                          <p:spTgt spid="836611">
                                            <p:txEl>
                                              <p:pRg st="0" end="0"/>
                                            </p:txEl>
                                          </p:spTgt>
                                        </p:tgtEl>
                                        <p:attrNameLst>
                                          <p:attrName>style.visibility</p:attrName>
                                        </p:attrNameLst>
                                      </p:cBhvr>
                                      <p:to>
                                        <p:strVal val="visible"/>
                                      </p:to>
                                    </p:set>
                                    <p:animEffect transition="in" filter="blinds(horizontal)">
                                      <p:cBhvr>
                                        <p:cTn id="16" dur="500"/>
                                        <p:tgtEl>
                                          <p:spTgt spid="83661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836618"/>
                                        </p:tgtEl>
                                        <p:attrNameLst>
                                          <p:attrName>style.visibility</p:attrName>
                                        </p:attrNameLst>
                                      </p:cBhvr>
                                      <p:to>
                                        <p:strVal val="visible"/>
                                      </p:to>
                                    </p:set>
                                    <p:animEffect transition="in" filter="blinds(horizontal)">
                                      <p:cBhvr>
                                        <p:cTn id="21" dur="500"/>
                                        <p:tgtEl>
                                          <p:spTgt spid="836618"/>
                                        </p:tgtEl>
                                      </p:cBhvr>
                                    </p:animEffect>
                                  </p:childTnLst>
                                </p:cTn>
                              </p:par>
                              <p:par>
                                <p:cTn id="22" presetID="3" presetClass="entr" presetSubtype="10" fill="hold" nodeType="withEffect">
                                  <p:stCondLst>
                                    <p:cond delay="0"/>
                                  </p:stCondLst>
                                  <p:childTnLst>
                                    <p:set>
                                      <p:cBhvr>
                                        <p:cTn id="23" dur="1" fill="hold">
                                          <p:stCondLst>
                                            <p:cond delay="0"/>
                                          </p:stCondLst>
                                        </p:cTn>
                                        <p:tgtEl>
                                          <p:spTgt spid="836611">
                                            <p:txEl>
                                              <p:pRg st="1" end="1"/>
                                            </p:txEl>
                                          </p:spTgt>
                                        </p:tgtEl>
                                        <p:attrNameLst>
                                          <p:attrName>style.visibility</p:attrName>
                                        </p:attrNameLst>
                                      </p:cBhvr>
                                      <p:to>
                                        <p:strVal val="visible"/>
                                      </p:to>
                                    </p:set>
                                    <p:animEffect transition="in" filter="blinds(horizontal)">
                                      <p:cBhvr>
                                        <p:cTn id="24" dur="500"/>
                                        <p:tgtEl>
                                          <p:spTgt spid="836611">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836624"/>
                                        </p:tgtEl>
                                        <p:attrNameLst>
                                          <p:attrName>style.visibility</p:attrName>
                                        </p:attrNameLst>
                                      </p:cBhvr>
                                      <p:to>
                                        <p:strVal val="visible"/>
                                      </p:to>
                                    </p:set>
                                    <p:animEffect transition="in" filter="blinds(horizontal)">
                                      <p:cBhvr>
                                        <p:cTn id="29" dur="500"/>
                                        <p:tgtEl>
                                          <p:spTgt spid="836624"/>
                                        </p:tgtEl>
                                      </p:cBhvr>
                                    </p:animEffect>
                                  </p:childTnLst>
                                </p:cTn>
                              </p:par>
                              <p:par>
                                <p:cTn id="30" presetID="3" presetClass="entr" presetSubtype="10" fill="hold" nodeType="withEffect">
                                  <p:stCondLst>
                                    <p:cond delay="0"/>
                                  </p:stCondLst>
                                  <p:childTnLst>
                                    <p:set>
                                      <p:cBhvr>
                                        <p:cTn id="31" dur="1" fill="hold">
                                          <p:stCondLst>
                                            <p:cond delay="0"/>
                                          </p:stCondLst>
                                        </p:cTn>
                                        <p:tgtEl>
                                          <p:spTgt spid="836612">
                                            <p:txEl>
                                              <p:pRg st="0" end="0"/>
                                            </p:txEl>
                                          </p:spTgt>
                                        </p:tgtEl>
                                        <p:attrNameLst>
                                          <p:attrName>style.visibility</p:attrName>
                                        </p:attrNameLst>
                                      </p:cBhvr>
                                      <p:to>
                                        <p:strVal val="visible"/>
                                      </p:to>
                                    </p:set>
                                    <p:animEffect transition="in" filter="blinds(horizontal)">
                                      <p:cBhvr>
                                        <p:cTn id="32" dur="500"/>
                                        <p:tgtEl>
                                          <p:spTgt spid="836612">
                                            <p:txEl>
                                              <p:pRg st="0" end="0"/>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836627"/>
                                        </p:tgtEl>
                                        <p:attrNameLst>
                                          <p:attrName>style.visibility</p:attrName>
                                        </p:attrNameLst>
                                      </p:cBhvr>
                                      <p:to>
                                        <p:strVal val="visible"/>
                                      </p:to>
                                    </p:set>
                                    <p:animEffect transition="in" filter="blinds(horizontal)">
                                      <p:cBhvr>
                                        <p:cTn id="35" dur="500"/>
                                        <p:tgtEl>
                                          <p:spTgt spid="83662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836625"/>
                                        </p:tgtEl>
                                        <p:attrNameLst>
                                          <p:attrName>style.visibility</p:attrName>
                                        </p:attrNameLst>
                                      </p:cBhvr>
                                      <p:to>
                                        <p:strVal val="visible"/>
                                      </p:to>
                                    </p:set>
                                    <p:animEffect transition="in" filter="blinds(horizontal)">
                                      <p:cBhvr>
                                        <p:cTn id="40" dur="500"/>
                                        <p:tgtEl>
                                          <p:spTgt spid="836625"/>
                                        </p:tgtEl>
                                      </p:cBhvr>
                                    </p:animEffect>
                                  </p:childTnLst>
                                </p:cTn>
                              </p:par>
                              <p:par>
                                <p:cTn id="41" presetID="3" presetClass="entr" presetSubtype="10" fill="hold" nodeType="withEffect">
                                  <p:stCondLst>
                                    <p:cond delay="0"/>
                                  </p:stCondLst>
                                  <p:childTnLst>
                                    <p:set>
                                      <p:cBhvr>
                                        <p:cTn id="42" dur="1" fill="hold">
                                          <p:stCondLst>
                                            <p:cond delay="0"/>
                                          </p:stCondLst>
                                        </p:cTn>
                                        <p:tgtEl>
                                          <p:spTgt spid="836626"/>
                                        </p:tgtEl>
                                        <p:attrNameLst>
                                          <p:attrName>style.visibility</p:attrName>
                                        </p:attrNameLst>
                                      </p:cBhvr>
                                      <p:to>
                                        <p:strVal val="visible"/>
                                      </p:to>
                                    </p:set>
                                    <p:animEffect transition="in" filter="blinds(horizontal)">
                                      <p:cBhvr>
                                        <p:cTn id="43" dur="500"/>
                                        <p:tgtEl>
                                          <p:spTgt spid="836626"/>
                                        </p:tgtEl>
                                      </p:cBhvr>
                                    </p:animEffect>
                                  </p:childTnLst>
                                </p:cTn>
                              </p:par>
                              <p:par>
                                <p:cTn id="44" presetID="3" presetClass="entr" presetSubtype="10" fill="hold" nodeType="withEffect">
                                  <p:stCondLst>
                                    <p:cond delay="0"/>
                                  </p:stCondLst>
                                  <p:childTnLst>
                                    <p:set>
                                      <p:cBhvr>
                                        <p:cTn id="45" dur="1" fill="hold">
                                          <p:stCondLst>
                                            <p:cond delay="0"/>
                                          </p:stCondLst>
                                        </p:cTn>
                                        <p:tgtEl>
                                          <p:spTgt spid="836612">
                                            <p:txEl>
                                              <p:pRg st="1" end="1"/>
                                            </p:txEl>
                                          </p:spTgt>
                                        </p:tgtEl>
                                        <p:attrNameLst>
                                          <p:attrName>style.visibility</p:attrName>
                                        </p:attrNameLst>
                                      </p:cBhvr>
                                      <p:to>
                                        <p:strVal val="visible"/>
                                      </p:to>
                                    </p:set>
                                    <p:animEffect transition="in" filter="blinds(horizontal)">
                                      <p:cBhvr>
                                        <p:cTn id="46" dur="500"/>
                                        <p:tgtEl>
                                          <p:spTgt spid="836612">
                                            <p:txEl>
                                              <p:pRg st="1" end="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836628"/>
                                        </p:tgtEl>
                                        <p:attrNameLst>
                                          <p:attrName>style.visibility</p:attrName>
                                        </p:attrNameLst>
                                      </p:cBhvr>
                                      <p:to>
                                        <p:strVal val="visible"/>
                                      </p:to>
                                    </p:set>
                                    <p:animEffect transition="in" filter="blinds(horizontal)">
                                      <p:cBhvr>
                                        <p:cTn id="49" dur="500"/>
                                        <p:tgtEl>
                                          <p:spTgt spid="836628"/>
                                        </p:tgtEl>
                                      </p:cBhvr>
                                    </p:animEffect>
                                  </p:childTnLst>
                                </p:cTn>
                              </p:par>
                              <p:par>
                                <p:cTn id="50" presetID="3" presetClass="entr" presetSubtype="10" fill="hold" nodeType="withEffect">
                                  <p:stCondLst>
                                    <p:cond delay="0"/>
                                  </p:stCondLst>
                                  <p:childTnLst>
                                    <p:set>
                                      <p:cBhvr>
                                        <p:cTn id="51" dur="1" fill="hold">
                                          <p:stCondLst>
                                            <p:cond delay="0"/>
                                          </p:stCondLst>
                                        </p:cTn>
                                        <p:tgtEl>
                                          <p:spTgt spid="836629"/>
                                        </p:tgtEl>
                                        <p:attrNameLst>
                                          <p:attrName>style.visibility</p:attrName>
                                        </p:attrNameLst>
                                      </p:cBhvr>
                                      <p:to>
                                        <p:strVal val="visible"/>
                                      </p:to>
                                    </p:set>
                                    <p:animEffect transition="in" filter="blinds(horizontal)">
                                      <p:cBhvr>
                                        <p:cTn id="52" dur="500"/>
                                        <p:tgtEl>
                                          <p:spTgt spid="836629"/>
                                        </p:tgtEl>
                                      </p:cBhvr>
                                    </p:animEffect>
                                  </p:childTnLst>
                                </p:cTn>
                              </p:par>
                              <p:par>
                                <p:cTn id="53" presetID="3" presetClass="entr" presetSubtype="10" fill="hold" nodeType="withEffect">
                                  <p:stCondLst>
                                    <p:cond delay="0"/>
                                  </p:stCondLst>
                                  <p:childTnLst>
                                    <p:set>
                                      <p:cBhvr>
                                        <p:cTn id="54" dur="1" fill="hold">
                                          <p:stCondLst>
                                            <p:cond delay="0"/>
                                          </p:stCondLst>
                                        </p:cTn>
                                        <p:tgtEl>
                                          <p:spTgt spid="836612">
                                            <p:txEl>
                                              <p:pRg st="2" end="2"/>
                                            </p:txEl>
                                          </p:spTgt>
                                        </p:tgtEl>
                                        <p:attrNameLst>
                                          <p:attrName>style.visibility</p:attrName>
                                        </p:attrNameLst>
                                      </p:cBhvr>
                                      <p:to>
                                        <p:strVal val="visible"/>
                                      </p:to>
                                    </p:set>
                                    <p:animEffect transition="in" filter="blinds(horizontal)">
                                      <p:cBhvr>
                                        <p:cTn id="55" dur="500"/>
                                        <p:tgtEl>
                                          <p:spTgt spid="836612">
                                            <p:txEl>
                                              <p:pRg st="2" end="2"/>
                                            </p:txEl>
                                          </p:spTgt>
                                        </p:tgtEl>
                                      </p:cBhvr>
                                    </p:animEffect>
                                  </p:childTnLst>
                                </p:cTn>
                              </p:par>
                              <p:par>
                                <p:cTn id="56" presetID="3" presetClass="entr" presetSubtype="10" fill="hold" nodeType="withEffect">
                                  <p:stCondLst>
                                    <p:cond delay="0"/>
                                  </p:stCondLst>
                                  <p:childTnLst>
                                    <p:set>
                                      <p:cBhvr>
                                        <p:cTn id="57" dur="1" fill="hold">
                                          <p:stCondLst>
                                            <p:cond delay="0"/>
                                          </p:stCondLst>
                                        </p:cTn>
                                        <p:tgtEl>
                                          <p:spTgt spid="836612">
                                            <p:txEl>
                                              <p:pRg st="3" end="3"/>
                                            </p:txEl>
                                          </p:spTgt>
                                        </p:tgtEl>
                                        <p:attrNameLst>
                                          <p:attrName>style.visibility</p:attrName>
                                        </p:attrNameLst>
                                      </p:cBhvr>
                                      <p:to>
                                        <p:strVal val="visible"/>
                                      </p:to>
                                    </p:set>
                                    <p:animEffect transition="in" filter="blinds(horizontal)">
                                      <p:cBhvr>
                                        <p:cTn id="58" dur="500"/>
                                        <p:tgtEl>
                                          <p:spTgt spid="8366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7488699-E8F7-4247-9A41-B9B8EF4F671F}"/>
              </a:ext>
            </a:extLst>
          </p:cNvPr>
          <p:cNvSpPr>
            <a:spLocks noGrp="1" noChangeArrowheads="1"/>
          </p:cNvSpPr>
          <p:nvPr>
            <p:ph type="title"/>
          </p:nvPr>
        </p:nvSpPr>
        <p:spPr/>
        <p:txBody>
          <a:bodyPr/>
          <a:lstStyle/>
          <a:p>
            <a:pPr eaLnBrk="1" hangingPunct="1"/>
            <a:r>
              <a:rPr lang="sr-Latn-CS" altLang="sr-Latn-RS"/>
              <a:t>Lobus parietalis</a:t>
            </a:r>
            <a:br>
              <a:rPr lang="sr-Latn-CS" altLang="sr-Latn-RS"/>
            </a:br>
            <a:r>
              <a:rPr lang="sr-Latn-CS" altLang="sr-Latn-RS" sz="2400"/>
              <a:t>спољашња страна</a:t>
            </a:r>
            <a:endParaRPr lang="en-US" altLang="sr-Latn-RS" sz="2400"/>
          </a:p>
        </p:txBody>
      </p:sp>
      <p:pic>
        <p:nvPicPr>
          <p:cNvPr id="59395" name="Picture 5" descr="parietalg">
            <a:extLst>
              <a:ext uri="{FF2B5EF4-FFF2-40B4-BE49-F238E27FC236}">
                <a16:creationId xmlns:a16="http://schemas.microsoft.com/office/drawing/2014/main" id="{41B9D757-0897-48F4-912F-57094AA70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87500"/>
            <a:ext cx="65532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10F918A0-9694-46FC-B2F0-4B40BF5E08BD}"/>
              </a:ext>
            </a:extLst>
          </p:cNvPr>
          <p:cNvSpPr>
            <a:spLocks noGrp="1" noChangeArrowheads="1"/>
          </p:cNvSpPr>
          <p:nvPr>
            <p:ph type="title"/>
          </p:nvPr>
        </p:nvSpPr>
        <p:spPr>
          <a:xfrm>
            <a:off x="457200" y="0"/>
            <a:ext cx="8147050" cy="1268413"/>
          </a:xfrm>
        </p:spPr>
        <p:txBody>
          <a:bodyPr/>
          <a:lstStyle/>
          <a:p>
            <a:pPr eaLnBrk="1" hangingPunct="1"/>
            <a:r>
              <a:rPr lang="sr-Latn-CS" altLang="sr-Latn-RS" dirty="0"/>
              <a:t>Lobus parietalis</a:t>
            </a:r>
            <a:br>
              <a:rPr lang="sr-Latn-CS" altLang="sr-Latn-RS" sz="2400" dirty="0"/>
            </a:br>
            <a:r>
              <a:rPr lang="sr-Latn-CS" altLang="sr-Latn-RS" sz="2400" dirty="0"/>
              <a:t>унутрашња страна</a:t>
            </a:r>
            <a:endParaRPr lang="en-CA" altLang="sr-Latn-RS" sz="2400" dirty="0"/>
          </a:p>
        </p:txBody>
      </p:sp>
      <p:sp>
        <p:nvSpPr>
          <p:cNvPr id="842755" name="Rectangle 3">
            <a:extLst>
              <a:ext uri="{FF2B5EF4-FFF2-40B4-BE49-F238E27FC236}">
                <a16:creationId xmlns:a16="http://schemas.microsoft.com/office/drawing/2014/main" id="{AE1805EA-69A9-4834-B25E-AE169D1B03E0}"/>
              </a:ext>
            </a:extLst>
          </p:cNvPr>
          <p:cNvSpPr>
            <a:spLocks noGrp="1" noChangeArrowheads="1"/>
          </p:cNvSpPr>
          <p:nvPr>
            <p:ph type="body" sz="half" idx="1"/>
          </p:nvPr>
        </p:nvSpPr>
        <p:spPr>
          <a:xfrm>
            <a:off x="5508625" y="1557338"/>
            <a:ext cx="3311525" cy="4967287"/>
          </a:xfrm>
          <a:solidFill>
            <a:srgbClr val="002060"/>
          </a:solidFill>
        </p:spPr>
        <p:txBody>
          <a:bodyPr/>
          <a:lstStyle/>
          <a:p>
            <a:pPr eaLnBrk="1" hangingPunct="1"/>
            <a:r>
              <a:rPr lang="sr-Cyrl-CS" altLang="sr-Latn-RS" dirty="0">
                <a:solidFill>
                  <a:srgbClr val="FFFF00"/>
                </a:solidFill>
              </a:rPr>
              <a:t>задња трећина </a:t>
            </a:r>
            <a:r>
              <a:rPr lang="en-US" altLang="sr-Latn-RS" dirty="0" err="1">
                <a:solidFill>
                  <a:srgbClr val="FFFF00"/>
                </a:solidFill>
              </a:rPr>
              <a:t>lobul</a:t>
            </a:r>
            <a:r>
              <a:rPr lang="sr-Latn-CS" altLang="sr-Latn-RS" dirty="0">
                <a:solidFill>
                  <a:srgbClr val="FFFF00"/>
                </a:solidFill>
              </a:rPr>
              <a:t>us</a:t>
            </a:r>
            <a:r>
              <a:rPr lang="en-US" altLang="sr-Latn-RS" dirty="0">
                <a:solidFill>
                  <a:srgbClr val="FFFF00"/>
                </a:solidFill>
              </a:rPr>
              <a:t> paracentral</a:t>
            </a:r>
            <a:r>
              <a:rPr lang="sr-Latn-CS" altLang="sr-Latn-RS" dirty="0">
                <a:solidFill>
                  <a:srgbClr val="FFFF00"/>
                </a:solidFill>
              </a:rPr>
              <a:t>is</a:t>
            </a:r>
            <a:r>
              <a:rPr lang="sr-Cyrl-CS" altLang="sr-Latn-RS" dirty="0">
                <a:solidFill>
                  <a:srgbClr val="FFFF00"/>
                </a:solidFill>
              </a:rPr>
              <a:t>-а</a:t>
            </a:r>
            <a:endParaRPr lang="sr-Latn-CS" altLang="sr-Latn-RS" dirty="0">
              <a:solidFill>
                <a:srgbClr val="FFFF00"/>
              </a:solidFill>
            </a:endParaRPr>
          </a:p>
          <a:p>
            <a:pPr marL="0" indent="0" eaLnBrk="1" hangingPunct="1">
              <a:buNone/>
            </a:pPr>
            <a:endParaRPr lang="sr-Latn-CS" altLang="sr-Latn-RS" dirty="0">
              <a:solidFill>
                <a:srgbClr val="FFFF00"/>
              </a:solidFill>
            </a:endParaRPr>
          </a:p>
          <a:p>
            <a:pPr eaLnBrk="1" hangingPunct="1"/>
            <a:r>
              <a:rPr lang="en-US" altLang="sr-Latn-RS" dirty="0">
                <a:solidFill>
                  <a:srgbClr val="CC99FF"/>
                </a:solidFill>
              </a:rPr>
              <a:t>precuneus</a:t>
            </a:r>
            <a:endParaRPr lang="sr-Cyrl-CS" altLang="sr-Latn-RS" dirty="0">
              <a:solidFill>
                <a:srgbClr val="CC99FF"/>
              </a:solidFill>
            </a:endParaRPr>
          </a:p>
          <a:p>
            <a:pPr eaLnBrk="1" hangingPunct="1"/>
            <a:endParaRPr lang="sr-Cyrl-CS" altLang="sr-Latn-RS" dirty="0">
              <a:solidFill>
                <a:srgbClr val="CC99FF"/>
              </a:solidFill>
            </a:endParaRPr>
          </a:p>
          <a:p>
            <a:pPr eaLnBrk="1" hangingPunct="1"/>
            <a:r>
              <a:rPr lang="sr-Latn-CS" altLang="sr-Latn-RS" dirty="0">
                <a:solidFill>
                  <a:srgbClr val="00FFFF"/>
                </a:solidFill>
              </a:rPr>
              <a:t>gyrus cinguli</a:t>
            </a:r>
            <a:endParaRPr lang="en-US" altLang="sr-Latn-RS" dirty="0">
              <a:solidFill>
                <a:srgbClr val="00FFFF"/>
              </a:solidFill>
            </a:endParaRPr>
          </a:p>
        </p:txBody>
      </p:sp>
      <p:pic>
        <p:nvPicPr>
          <p:cNvPr id="60420" name="Picture 4">
            <a:extLst>
              <a:ext uri="{FF2B5EF4-FFF2-40B4-BE49-F238E27FC236}">
                <a16:creationId xmlns:a16="http://schemas.microsoft.com/office/drawing/2014/main" id="{42C1DAB0-483E-4BCE-AF27-E6A32A405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88" t="3076" r="4247" b="4247"/>
          <a:stretch>
            <a:fillRect/>
          </a:stretch>
        </p:blipFill>
        <p:spPr bwMode="auto">
          <a:xfrm>
            <a:off x="381000" y="1905000"/>
            <a:ext cx="45720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0421" name="Freeform 5">
            <a:extLst>
              <a:ext uri="{FF2B5EF4-FFF2-40B4-BE49-F238E27FC236}">
                <a16:creationId xmlns:a16="http://schemas.microsoft.com/office/drawing/2014/main" id="{B2E59ADB-CB3A-414E-A72E-4721425E93D6}"/>
              </a:ext>
            </a:extLst>
          </p:cNvPr>
          <p:cNvSpPr>
            <a:spLocks/>
          </p:cNvSpPr>
          <p:nvPr/>
        </p:nvSpPr>
        <p:spPr bwMode="auto">
          <a:xfrm>
            <a:off x="1130300" y="2325688"/>
            <a:ext cx="2679700" cy="1524000"/>
          </a:xfrm>
          <a:custGeom>
            <a:avLst/>
            <a:gdLst>
              <a:gd name="T0" fmla="*/ 2147483646 w 1688"/>
              <a:gd name="T1" fmla="*/ 2147483646 h 960"/>
              <a:gd name="T2" fmla="*/ 2147483646 w 1688"/>
              <a:gd name="T3" fmla="*/ 2147483646 h 960"/>
              <a:gd name="T4" fmla="*/ 2147483646 w 1688"/>
              <a:gd name="T5" fmla="*/ 2147483646 h 960"/>
              <a:gd name="T6" fmla="*/ 2147483646 w 1688"/>
              <a:gd name="T7" fmla="*/ 2147483646 h 960"/>
              <a:gd name="T8" fmla="*/ 2147483646 w 1688"/>
              <a:gd name="T9" fmla="*/ 2147483646 h 960"/>
              <a:gd name="T10" fmla="*/ 2147483646 w 1688"/>
              <a:gd name="T11" fmla="*/ 2147483646 h 960"/>
              <a:gd name="T12" fmla="*/ 2147483646 w 1688"/>
              <a:gd name="T13" fmla="*/ 2147483646 h 960"/>
              <a:gd name="T14" fmla="*/ 2147483646 w 1688"/>
              <a:gd name="T15" fmla="*/ 2147483646 h 960"/>
              <a:gd name="T16" fmla="*/ 2147483646 w 1688"/>
              <a:gd name="T17" fmla="*/ 2147483646 h 960"/>
              <a:gd name="T18" fmla="*/ 2147483646 w 1688"/>
              <a:gd name="T19" fmla="*/ 2147483646 h 960"/>
              <a:gd name="T20" fmla="*/ 2147483646 w 1688"/>
              <a:gd name="T21" fmla="*/ 2147483646 h 960"/>
              <a:gd name="T22" fmla="*/ 2147483646 w 1688"/>
              <a:gd name="T23" fmla="*/ 2147483646 h 960"/>
              <a:gd name="T24" fmla="*/ 2147483646 w 1688"/>
              <a:gd name="T25" fmla="*/ 2147483646 h 960"/>
              <a:gd name="T26" fmla="*/ 2147483646 w 1688"/>
              <a:gd name="T27" fmla="*/ 0 h 9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8"/>
              <a:gd name="T43" fmla="*/ 0 h 960"/>
              <a:gd name="T44" fmla="*/ 1688 w 1688"/>
              <a:gd name="T45" fmla="*/ 960 h 9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8" h="960">
                <a:moveTo>
                  <a:pt x="104" y="960"/>
                </a:moveTo>
                <a:cubicBezTo>
                  <a:pt x="60" y="908"/>
                  <a:pt x="16" y="856"/>
                  <a:pt x="8" y="816"/>
                </a:cubicBezTo>
                <a:cubicBezTo>
                  <a:pt x="0" y="776"/>
                  <a:pt x="24" y="760"/>
                  <a:pt x="56" y="720"/>
                </a:cubicBezTo>
                <a:cubicBezTo>
                  <a:pt x="88" y="680"/>
                  <a:pt x="144" y="616"/>
                  <a:pt x="200" y="576"/>
                </a:cubicBezTo>
                <a:cubicBezTo>
                  <a:pt x="256" y="536"/>
                  <a:pt x="336" y="504"/>
                  <a:pt x="392" y="480"/>
                </a:cubicBezTo>
                <a:cubicBezTo>
                  <a:pt x="448" y="456"/>
                  <a:pt x="504" y="464"/>
                  <a:pt x="536" y="432"/>
                </a:cubicBezTo>
                <a:cubicBezTo>
                  <a:pt x="568" y="400"/>
                  <a:pt x="560" y="328"/>
                  <a:pt x="584" y="288"/>
                </a:cubicBezTo>
                <a:cubicBezTo>
                  <a:pt x="608" y="248"/>
                  <a:pt x="648" y="216"/>
                  <a:pt x="680" y="192"/>
                </a:cubicBezTo>
                <a:cubicBezTo>
                  <a:pt x="712" y="168"/>
                  <a:pt x="736" y="128"/>
                  <a:pt x="776" y="144"/>
                </a:cubicBezTo>
                <a:cubicBezTo>
                  <a:pt x="816" y="160"/>
                  <a:pt x="880" y="264"/>
                  <a:pt x="920" y="288"/>
                </a:cubicBezTo>
                <a:cubicBezTo>
                  <a:pt x="960" y="312"/>
                  <a:pt x="976" y="272"/>
                  <a:pt x="1016" y="288"/>
                </a:cubicBezTo>
                <a:cubicBezTo>
                  <a:pt x="1056" y="304"/>
                  <a:pt x="1096" y="376"/>
                  <a:pt x="1160" y="384"/>
                </a:cubicBezTo>
                <a:cubicBezTo>
                  <a:pt x="1224" y="392"/>
                  <a:pt x="1312" y="400"/>
                  <a:pt x="1400" y="336"/>
                </a:cubicBezTo>
                <a:cubicBezTo>
                  <a:pt x="1488" y="272"/>
                  <a:pt x="1588" y="136"/>
                  <a:pt x="1688"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42758" name="Freeform 6">
            <a:extLst>
              <a:ext uri="{FF2B5EF4-FFF2-40B4-BE49-F238E27FC236}">
                <a16:creationId xmlns:a16="http://schemas.microsoft.com/office/drawing/2014/main" id="{C9833375-4C73-4788-8F7D-43A060F5A1C3}"/>
              </a:ext>
            </a:extLst>
          </p:cNvPr>
          <p:cNvSpPr>
            <a:spLocks/>
          </p:cNvSpPr>
          <p:nvPr/>
        </p:nvSpPr>
        <p:spPr bwMode="auto">
          <a:xfrm>
            <a:off x="1143000" y="2554288"/>
            <a:ext cx="2743200" cy="1600200"/>
          </a:xfrm>
          <a:custGeom>
            <a:avLst/>
            <a:gdLst>
              <a:gd name="T0" fmla="*/ 2147483646 w 1728"/>
              <a:gd name="T1" fmla="*/ 2147483646 h 1008"/>
              <a:gd name="T2" fmla="*/ 0 w 1728"/>
              <a:gd name="T3" fmla="*/ 2147483646 h 1008"/>
              <a:gd name="T4" fmla="*/ 2147483646 w 1728"/>
              <a:gd name="T5" fmla="*/ 2147483646 h 1008"/>
              <a:gd name="T6" fmla="*/ 2147483646 w 1728"/>
              <a:gd name="T7" fmla="*/ 2147483646 h 1008"/>
              <a:gd name="T8" fmla="*/ 2147483646 w 1728"/>
              <a:gd name="T9" fmla="*/ 2147483646 h 1008"/>
              <a:gd name="T10" fmla="*/ 2147483646 w 1728"/>
              <a:gd name="T11" fmla="*/ 2147483646 h 1008"/>
              <a:gd name="T12" fmla="*/ 2147483646 w 1728"/>
              <a:gd name="T13" fmla="*/ 2147483646 h 1008"/>
              <a:gd name="T14" fmla="*/ 2147483646 w 1728"/>
              <a:gd name="T15" fmla="*/ 0 h 1008"/>
              <a:gd name="T16" fmla="*/ 2147483646 w 1728"/>
              <a:gd name="T17" fmla="*/ 2147483646 h 1008"/>
              <a:gd name="T18" fmla="*/ 2147483646 w 1728"/>
              <a:gd name="T19" fmla="*/ 2147483646 h 1008"/>
              <a:gd name="T20" fmla="*/ 2147483646 w 1728"/>
              <a:gd name="T21" fmla="*/ 2147483646 h 1008"/>
              <a:gd name="T22" fmla="*/ 2147483646 w 1728"/>
              <a:gd name="T23" fmla="*/ 2147483646 h 1008"/>
              <a:gd name="T24" fmla="*/ 2147483646 w 1728"/>
              <a:gd name="T25" fmla="*/ 2147483646 h 1008"/>
              <a:gd name="T26" fmla="*/ 2147483646 w 1728"/>
              <a:gd name="T27" fmla="*/ 2147483646 h 1008"/>
              <a:gd name="T28" fmla="*/ 2147483646 w 1728"/>
              <a:gd name="T29" fmla="*/ 2147483646 h 1008"/>
              <a:gd name="T30" fmla="*/ 2147483646 w 1728"/>
              <a:gd name="T31" fmla="*/ 2147483646 h 1008"/>
              <a:gd name="T32" fmla="*/ 2147483646 w 1728"/>
              <a:gd name="T33" fmla="*/ 2147483646 h 1008"/>
              <a:gd name="T34" fmla="*/ 2147483646 w 1728"/>
              <a:gd name="T35" fmla="*/ 2147483646 h 1008"/>
              <a:gd name="T36" fmla="*/ 2147483646 w 1728"/>
              <a:gd name="T37" fmla="*/ 2147483646 h 1008"/>
              <a:gd name="T38" fmla="*/ 2147483646 w 1728"/>
              <a:gd name="T39" fmla="*/ 2147483646 h 1008"/>
              <a:gd name="T40" fmla="*/ 2147483646 w 1728"/>
              <a:gd name="T41" fmla="*/ 2147483646 h 1008"/>
              <a:gd name="T42" fmla="*/ 2147483646 w 1728"/>
              <a:gd name="T43" fmla="*/ 2147483646 h 1008"/>
              <a:gd name="T44" fmla="*/ 2147483646 w 1728"/>
              <a:gd name="T45" fmla="*/ 2147483646 h 1008"/>
              <a:gd name="T46" fmla="*/ 2147483646 w 1728"/>
              <a:gd name="T47" fmla="*/ 2147483646 h 1008"/>
              <a:gd name="T48" fmla="*/ 2147483646 w 1728"/>
              <a:gd name="T49" fmla="*/ 2147483646 h 1008"/>
              <a:gd name="T50" fmla="*/ 2147483646 w 1728"/>
              <a:gd name="T51" fmla="*/ 2147483646 h 10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28"/>
              <a:gd name="T79" fmla="*/ 0 h 1008"/>
              <a:gd name="T80" fmla="*/ 1728 w 1728"/>
              <a:gd name="T81" fmla="*/ 1008 h 10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28" h="1008">
                <a:moveTo>
                  <a:pt x="96" y="816"/>
                </a:moveTo>
                <a:lnTo>
                  <a:pt x="0" y="672"/>
                </a:lnTo>
                <a:lnTo>
                  <a:pt x="48" y="576"/>
                </a:lnTo>
                <a:lnTo>
                  <a:pt x="192" y="432"/>
                </a:lnTo>
                <a:lnTo>
                  <a:pt x="432" y="336"/>
                </a:lnTo>
                <a:lnTo>
                  <a:pt x="528" y="240"/>
                </a:lnTo>
                <a:lnTo>
                  <a:pt x="576" y="96"/>
                </a:lnTo>
                <a:lnTo>
                  <a:pt x="720" y="0"/>
                </a:lnTo>
                <a:lnTo>
                  <a:pt x="912" y="144"/>
                </a:lnTo>
                <a:lnTo>
                  <a:pt x="1056" y="192"/>
                </a:lnTo>
                <a:lnTo>
                  <a:pt x="1296" y="288"/>
                </a:lnTo>
                <a:lnTo>
                  <a:pt x="1488" y="432"/>
                </a:lnTo>
                <a:lnTo>
                  <a:pt x="1680" y="720"/>
                </a:lnTo>
                <a:lnTo>
                  <a:pt x="1728" y="768"/>
                </a:lnTo>
                <a:lnTo>
                  <a:pt x="1632" y="912"/>
                </a:lnTo>
                <a:lnTo>
                  <a:pt x="1536" y="1008"/>
                </a:lnTo>
                <a:lnTo>
                  <a:pt x="1440" y="960"/>
                </a:lnTo>
                <a:lnTo>
                  <a:pt x="1392" y="768"/>
                </a:lnTo>
                <a:lnTo>
                  <a:pt x="1248" y="624"/>
                </a:lnTo>
                <a:lnTo>
                  <a:pt x="1056" y="480"/>
                </a:lnTo>
                <a:lnTo>
                  <a:pt x="816" y="336"/>
                </a:lnTo>
                <a:lnTo>
                  <a:pt x="624" y="432"/>
                </a:lnTo>
                <a:lnTo>
                  <a:pt x="384" y="480"/>
                </a:lnTo>
                <a:lnTo>
                  <a:pt x="192" y="576"/>
                </a:lnTo>
                <a:lnTo>
                  <a:pt x="96" y="720"/>
                </a:lnTo>
                <a:lnTo>
                  <a:pt x="96" y="816"/>
                </a:lnTo>
                <a:close/>
              </a:path>
            </a:pathLst>
          </a:custGeom>
          <a:solidFill>
            <a:srgbClr val="00FF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842759" name="Freeform 7">
            <a:extLst>
              <a:ext uri="{FF2B5EF4-FFF2-40B4-BE49-F238E27FC236}">
                <a16:creationId xmlns:a16="http://schemas.microsoft.com/office/drawing/2014/main" id="{E1967E30-5D1B-4848-9D53-58BFDA18F154}"/>
              </a:ext>
            </a:extLst>
          </p:cNvPr>
          <p:cNvSpPr>
            <a:spLocks/>
          </p:cNvSpPr>
          <p:nvPr/>
        </p:nvSpPr>
        <p:spPr bwMode="auto">
          <a:xfrm>
            <a:off x="3124200" y="2325688"/>
            <a:ext cx="1447800" cy="1447800"/>
          </a:xfrm>
          <a:custGeom>
            <a:avLst/>
            <a:gdLst>
              <a:gd name="T0" fmla="*/ 0 w 912"/>
              <a:gd name="T1" fmla="*/ 2147483646 h 912"/>
              <a:gd name="T2" fmla="*/ 2147483646 w 912"/>
              <a:gd name="T3" fmla="*/ 2147483646 h 912"/>
              <a:gd name="T4" fmla="*/ 2147483646 w 912"/>
              <a:gd name="T5" fmla="*/ 2147483646 h 912"/>
              <a:gd name="T6" fmla="*/ 2147483646 w 912"/>
              <a:gd name="T7" fmla="*/ 2147483646 h 912"/>
              <a:gd name="T8" fmla="*/ 2147483646 w 912"/>
              <a:gd name="T9" fmla="*/ 2147483646 h 912"/>
              <a:gd name="T10" fmla="*/ 2147483646 w 912"/>
              <a:gd name="T11" fmla="*/ 2147483646 h 912"/>
              <a:gd name="T12" fmla="*/ 2147483646 w 912"/>
              <a:gd name="T13" fmla="*/ 2147483646 h 912"/>
              <a:gd name="T14" fmla="*/ 2147483646 w 912"/>
              <a:gd name="T15" fmla="*/ 2147483646 h 912"/>
              <a:gd name="T16" fmla="*/ 2147483646 w 912"/>
              <a:gd name="T17" fmla="*/ 2147483646 h 912"/>
              <a:gd name="T18" fmla="*/ 2147483646 w 912"/>
              <a:gd name="T19" fmla="*/ 2147483646 h 912"/>
              <a:gd name="T20" fmla="*/ 2147483646 w 912"/>
              <a:gd name="T21" fmla="*/ 0 h 912"/>
              <a:gd name="T22" fmla="*/ 2147483646 w 912"/>
              <a:gd name="T23" fmla="*/ 2147483646 h 912"/>
              <a:gd name="T24" fmla="*/ 2147483646 w 912"/>
              <a:gd name="T25" fmla="*/ 2147483646 h 912"/>
              <a:gd name="T26" fmla="*/ 2147483646 w 912"/>
              <a:gd name="T27" fmla="*/ 2147483646 h 912"/>
              <a:gd name="T28" fmla="*/ 0 w 912"/>
              <a:gd name="T29" fmla="*/ 2147483646 h 9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2"/>
              <a:gd name="T46" fmla="*/ 0 h 912"/>
              <a:gd name="T47" fmla="*/ 912 w 912"/>
              <a:gd name="T48" fmla="*/ 912 h 9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2" h="912">
                <a:moveTo>
                  <a:pt x="0" y="384"/>
                </a:moveTo>
                <a:lnTo>
                  <a:pt x="288" y="624"/>
                </a:lnTo>
                <a:lnTo>
                  <a:pt x="432" y="864"/>
                </a:lnTo>
                <a:lnTo>
                  <a:pt x="480" y="912"/>
                </a:lnTo>
                <a:lnTo>
                  <a:pt x="624" y="912"/>
                </a:lnTo>
                <a:lnTo>
                  <a:pt x="672" y="768"/>
                </a:lnTo>
                <a:lnTo>
                  <a:pt x="816" y="720"/>
                </a:lnTo>
                <a:lnTo>
                  <a:pt x="912" y="672"/>
                </a:lnTo>
                <a:lnTo>
                  <a:pt x="816" y="336"/>
                </a:lnTo>
                <a:lnTo>
                  <a:pt x="624" y="96"/>
                </a:lnTo>
                <a:lnTo>
                  <a:pt x="432" y="0"/>
                </a:lnTo>
                <a:lnTo>
                  <a:pt x="288" y="192"/>
                </a:lnTo>
                <a:lnTo>
                  <a:pt x="144" y="336"/>
                </a:lnTo>
                <a:lnTo>
                  <a:pt x="48" y="384"/>
                </a:lnTo>
                <a:lnTo>
                  <a:pt x="0" y="384"/>
                </a:lnTo>
                <a:close/>
              </a:path>
            </a:pathLst>
          </a:custGeom>
          <a:solidFill>
            <a:srgbClr val="CC99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842760" name="Freeform 8">
            <a:extLst>
              <a:ext uri="{FF2B5EF4-FFF2-40B4-BE49-F238E27FC236}">
                <a16:creationId xmlns:a16="http://schemas.microsoft.com/office/drawing/2014/main" id="{8D785988-8623-488E-A50F-1400DAFEF9E4}"/>
              </a:ext>
            </a:extLst>
          </p:cNvPr>
          <p:cNvSpPr>
            <a:spLocks/>
          </p:cNvSpPr>
          <p:nvPr/>
        </p:nvSpPr>
        <p:spPr bwMode="auto">
          <a:xfrm>
            <a:off x="2590800" y="2020888"/>
            <a:ext cx="1219200" cy="914400"/>
          </a:xfrm>
          <a:custGeom>
            <a:avLst/>
            <a:gdLst>
              <a:gd name="T0" fmla="*/ 2147483646 w 768"/>
              <a:gd name="T1" fmla="*/ 2147483646 h 576"/>
              <a:gd name="T2" fmla="*/ 2147483646 w 768"/>
              <a:gd name="T3" fmla="*/ 2147483646 h 576"/>
              <a:gd name="T4" fmla="*/ 2147483646 w 768"/>
              <a:gd name="T5" fmla="*/ 2147483646 h 576"/>
              <a:gd name="T6" fmla="*/ 0 w 768"/>
              <a:gd name="T7" fmla="*/ 2147483646 h 576"/>
              <a:gd name="T8" fmla="*/ 2147483646 w 768"/>
              <a:gd name="T9" fmla="*/ 2147483646 h 576"/>
              <a:gd name="T10" fmla="*/ 2147483646 w 768"/>
              <a:gd name="T11" fmla="*/ 0 h 576"/>
              <a:gd name="T12" fmla="*/ 2147483646 w 768"/>
              <a:gd name="T13" fmla="*/ 2147483646 h 576"/>
              <a:gd name="T14" fmla="*/ 2147483646 w 768"/>
              <a:gd name="T15" fmla="*/ 2147483646 h 576"/>
              <a:gd name="T16" fmla="*/ 2147483646 w 768"/>
              <a:gd name="T17" fmla="*/ 2147483646 h 576"/>
              <a:gd name="T18" fmla="*/ 2147483646 w 768"/>
              <a:gd name="T19" fmla="*/ 2147483646 h 5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8"/>
              <a:gd name="T31" fmla="*/ 0 h 576"/>
              <a:gd name="T32" fmla="*/ 768 w 768"/>
              <a:gd name="T33" fmla="*/ 576 h 5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8" h="576">
                <a:moveTo>
                  <a:pt x="336" y="576"/>
                </a:moveTo>
                <a:lnTo>
                  <a:pt x="288" y="432"/>
                </a:lnTo>
                <a:lnTo>
                  <a:pt x="144" y="288"/>
                </a:lnTo>
                <a:lnTo>
                  <a:pt x="0" y="48"/>
                </a:lnTo>
                <a:lnTo>
                  <a:pt x="240" y="48"/>
                </a:lnTo>
                <a:lnTo>
                  <a:pt x="480" y="0"/>
                </a:lnTo>
                <a:lnTo>
                  <a:pt x="768" y="192"/>
                </a:lnTo>
                <a:lnTo>
                  <a:pt x="576" y="384"/>
                </a:lnTo>
                <a:lnTo>
                  <a:pt x="384" y="528"/>
                </a:lnTo>
                <a:lnTo>
                  <a:pt x="336" y="576"/>
                </a:lnTo>
                <a:close/>
              </a:path>
            </a:pathLst>
          </a:custGeom>
          <a:gradFill rotWithShape="1">
            <a:gsLst>
              <a:gs pos="0">
                <a:srgbClr val="FFCC00">
                  <a:alpha val="28000"/>
                </a:srgbClr>
              </a:gs>
              <a:gs pos="100000">
                <a:srgbClr val="E0B300"/>
              </a:gs>
            </a:gsLst>
            <a:path path="rect">
              <a:fillToRect l="50000" t="50000" r="50000" b="50000"/>
            </a:path>
          </a:gra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60425" name="Text Box 15">
            <a:extLst>
              <a:ext uri="{FF2B5EF4-FFF2-40B4-BE49-F238E27FC236}">
                <a16:creationId xmlns:a16="http://schemas.microsoft.com/office/drawing/2014/main" id="{8E84184A-D016-4C45-AEBD-ED173A7F0F8E}"/>
              </a:ext>
            </a:extLst>
          </p:cNvPr>
          <p:cNvSpPr txBox="1">
            <a:spLocks noChangeArrowheads="1"/>
          </p:cNvSpPr>
          <p:nvPr/>
        </p:nvSpPr>
        <p:spPr bwMode="auto">
          <a:xfrm>
            <a:off x="395288" y="5734050"/>
            <a:ext cx="38163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a:solidFill>
                  <a:srgbClr val="FFFF00"/>
                </a:solidFill>
              </a:rPr>
              <a:t>sulcus corporis callosi </a:t>
            </a:r>
            <a:r>
              <a:rPr lang="sr-Cyrl-CS" altLang="sr-Latn-RS" sz="2400" b="1">
                <a:solidFill>
                  <a:srgbClr val="66FF33"/>
                </a:solidFill>
              </a:rPr>
              <a:t>раздваја </a:t>
            </a:r>
            <a:r>
              <a:rPr lang="sr-Latn-CS" altLang="sr-Latn-RS" sz="2400" b="1">
                <a:solidFill>
                  <a:srgbClr val="66FF33"/>
                </a:solidFill>
              </a:rPr>
              <a:t>corpus calloum</a:t>
            </a:r>
            <a:r>
              <a:rPr lang="sr-Latn-CS" altLang="sr-Latn-RS" sz="1800">
                <a:solidFill>
                  <a:schemeClr val="tx1"/>
                </a:solidFill>
              </a:rPr>
              <a:t> </a:t>
            </a:r>
            <a:r>
              <a:rPr lang="sr-Cyrl-CS" altLang="sr-Latn-RS" sz="1800">
                <a:solidFill>
                  <a:srgbClr val="66FF33"/>
                </a:solidFill>
              </a:rPr>
              <a:t>и </a:t>
            </a:r>
            <a:r>
              <a:rPr lang="en-US" altLang="sr-Latn-RS" sz="2400">
                <a:solidFill>
                  <a:srgbClr val="00FFFF"/>
                </a:solidFill>
              </a:rPr>
              <a:t>gyrus cingul</a:t>
            </a:r>
            <a:r>
              <a:rPr lang="sr-Latn-CS" altLang="sr-Latn-RS" sz="2400">
                <a:solidFill>
                  <a:srgbClr val="00FFFF"/>
                </a:solidFill>
              </a:rPr>
              <a:t>i</a:t>
            </a:r>
            <a:endParaRPr lang="en-US" altLang="sr-Latn-RS" sz="2400">
              <a:solidFill>
                <a:srgbClr val="00FFFF"/>
              </a:solidFill>
            </a:endParaRPr>
          </a:p>
        </p:txBody>
      </p:sp>
      <p:sp>
        <p:nvSpPr>
          <p:cNvPr id="60426" name="Line 16">
            <a:extLst>
              <a:ext uri="{FF2B5EF4-FFF2-40B4-BE49-F238E27FC236}">
                <a16:creationId xmlns:a16="http://schemas.microsoft.com/office/drawing/2014/main" id="{7C7062F5-AB72-466E-AEC7-A5851C584787}"/>
              </a:ext>
            </a:extLst>
          </p:cNvPr>
          <p:cNvSpPr>
            <a:spLocks noChangeShapeType="1"/>
          </p:cNvSpPr>
          <p:nvPr/>
        </p:nvSpPr>
        <p:spPr bwMode="auto">
          <a:xfrm flipV="1">
            <a:off x="2124075" y="3213100"/>
            <a:ext cx="431800" cy="26638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7" name="Freeform 17">
            <a:extLst>
              <a:ext uri="{FF2B5EF4-FFF2-40B4-BE49-F238E27FC236}">
                <a16:creationId xmlns:a16="http://schemas.microsoft.com/office/drawing/2014/main" id="{C31D23FF-2D72-44DC-ACD8-F77C3775DA0B}"/>
              </a:ext>
            </a:extLst>
          </p:cNvPr>
          <p:cNvSpPr>
            <a:spLocks/>
          </p:cNvSpPr>
          <p:nvPr/>
        </p:nvSpPr>
        <p:spPr bwMode="auto">
          <a:xfrm>
            <a:off x="1331913" y="3213100"/>
            <a:ext cx="2097087" cy="828675"/>
          </a:xfrm>
          <a:custGeom>
            <a:avLst/>
            <a:gdLst>
              <a:gd name="T0" fmla="*/ 2147483646 w 1321"/>
              <a:gd name="T1" fmla="*/ 2147483646 h 522"/>
              <a:gd name="T2" fmla="*/ 2147483646 w 1321"/>
              <a:gd name="T3" fmla="*/ 2147483646 h 522"/>
              <a:gd name="T4" fmla="*/ 2147483646 w 1321"/>
              <a:gd name="T5" fmla="*/ 2147483646 h 522"/>
              <a:gd name="T6" fmla="*/ 2147483646 w 1321"/>
              <a:gd name="T7" fmla="*/ 2147483646 h 522"/>
              <a:gd name="T8" fmla="*/ 2147483646 w 1321"/>
              <a:gd name="T9" fmla="*/ 2147483646 h 522"/>
              <a:gd name="T10" fmla="*/ 2147483646 w 1321"/>
              <a:gd name="T11" fmla="*/ 2147483646 h 522"/>
              <a:gd name="T12" fmla="*/ 2147483646 w 1321"/>
              <a:gd name="T13" fmla="*/ 2147483646 h 522"/>
              <a:gd name="T14" fmla="*/ 2147483646 w 1321"/>
              <a:gd name="T15" fmla="*/ 2147483646 h 522"/>
              <a:gd name="T16" fmla="*/ 2147483646 w 1321"/>
              <a:gd name="T17" fmla="*/ 2147483646 h 522"/>
              <a:gd name="T18" fmla="*/ 2147483646 w 1321"/>
              <a:gd name="T19" fmla="*/ 2147483646 h 522"/>
              <a:gd name="T20" fmla="*/ 2147483646 w 1321"/>
              <a:gd name="T21" fmla="*/ 2147483646 h 522"/>
              <a:gd name="T22" fmla="*/ 2147483646 w 1321"/>
              <a:gd name="T23" fmla="*/ 2147483646 h 522"/>
              <a:gd name="T24" fmla="*/ 2147483646 w 1321"/>
              <a:gd name="T25" fmla="*/ 2147483646 h 522"/>
              <a:gd name="T26" fmla="*/ 2147483646 w 1321"/>
              <a:gd name="T27" fmla="*/ 2147483646 h 522"/>
              <a:gd name="T28" fmla="*/ 2147483646 w 1321"/>
              <a:gd name="T29" fmla="*/ 2147483646 h 522"/>
              <a:gd name="T30" fmla="*/ 2147483646 w 1321"/>
              <a:gd name="T31" fmla="*/ 2147483646 h 522"/>
              <a:gd name="T32" fmla="*/ 0 w 1321"/>
              <a:gd name="T33" fmla="*/ 2147483646 h 522"/>
              <a:gd name="T34" fmla="*/ 2147483646 w 1321"/>
              <a:gd name="T35" fmla="*/ 2147483646 h 522"/>
              <a:gd name="T36" fmla="*/ 2147483646 w 1321"/>
              <a:gd name="T37" fmla="*/ 2147483646 h 522"/>
              <a:gd name="T38" fmla="*/ 2147483646 w 1321"/>
              <a:gd name="T39" fmla="*/ 2147483646 h 522"/>
              <a:gd name="T40" fmla="*/ 2147483646 w 1321"/>
              <a:gd name="T41" fmla="*/ 2147483646 h 522"/>
              <a:gd name="T42" fmla="*/ 2147483646 w 1321"/>
              <a:gd name="T43" fmla="*/ 2147483646 h 5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1"/>
              <a:gd name="T67" fmla="*/ 0 h 522"/>
              <a:gd name="T68" fmla="*/ 1321 w 1321"/>
              <a:gd name="T69" fmla="*/ 522 h 5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1" h="522">
                <a:moveTo>
                  <a:pt x="1289" y="522"/>
                </a:moveTo>
                <a:cubicBezTo>
                  <a:pt x="1305" y="472"/>
                  <a:pt x="1321" y="438"/>
                  <a:pt x="1280" y="394"/>
                </a:cubicBezTo>
                <a:cubicBezTo>
                  <a:pt x="1265" y="354"/>
                  <a:pt x="1248" y="361"/>
                  <a:pt x="1225" y="330"/>
                </a:cubicBezTo>
                <a:cubicBezTo>
                  <a:pt x="1177" y="265"/>
                  <a:pt x="1211" y="283"/>
                  <a:pt x="1161" y="266"/>
                </a:cubicBezTo>
                <a:cubicBezTo>
                  <a:pt x="1131" y="237"/>
                  <a:pt x="1114" y="207"/>
                  <a:pt x="1078" y="184"/>
                </a:cubicBezTo>
                <a:cubicBezTo>
                  <a:pt x="1057" y="152"/>
                  <a:pt x="998" y="115"/>
                  <a:pt x="960" y="102"/>
                </a:cubicBezTo>
                <a:cubicBezTo>
                  <a:pt x="913" y="55"/>
                  <a:pt x="797" y="14"/>
                  <a:pt x="731" y="1"/>
                </a:cubicBezTo>
                <a:cubicBezTo>
                  <a:pt x="677" y="4"/>
                  <a:pt x="578" y="0"/>
                  <a:pt x="512" y="19"/>
                </a:cubicBezTo>
                <a:cubicBezTo>
                  <a:pt x="369" y="59"/>
                  <a:pt x="518" y="18"/>
                  <a:pt x="429" y="56"/>
                </a:cubicBezTo>
                <a:cubicBezTo>
                  <a:pt x="375" y="80"/>
                  <a:pt x="355" y="76"/>
                  <a:pt x="292" y="83"/>
                </a:cubicBezTo>
                <a:cubicBezTo>
                  <a:pt x="283" y="86"/>
                  <a:pt x="274" y="91"/>
                  <a:pt x="265" y="93"/>
                </a:cubicBezTo>
                <a:cubicBezTo>
                  <a:pt x="250" y="97"/>
                  <a:pt x="234" y="97"/>
                  <a:pt x="219" y="102"/>
                </a:cubicBezTo>
                <a:cubicBezTo>
                  <a:pt x="191" y="112"/>
                  <a:pt x="177" y="139"/>
                  <a:pt x="155" y="157"/>
                </a:cubicBezTo>
                <a:cubicBezTo>
                  <a:pt x="131" y="176"/>
                  <a:pt x="127" y="170"/>
                  <a:pt x="109" y="193"/>
                </a:cubicBezTo>
                <a:cubicBezTo>
                  <a:pt x="102" y="202"/>
                  <a:pt x="99" y="213"/>
                  <a:pt x="91" y="221"/>
                </a:cubicBezTo>
                <a:cubicBezTo>
                  <a:pt x="83" y="229"/>
                  <a:pt x="73" y="232"/>
                  <a:pt x="64" y="239"/>
                </a:cubicBezTo>
                <a:cubicBezTo>
                  <a:pt x="31" y="265"/>
                  <a:pt x="13" y="301"/>
                  <a:pt x="0" y="339"/>
                </a:cubicBezTo>
                <a:cubicBezTo>
                  <a:pt x="3" y="360"/>
                  <a:pt x="0" y="384"/>
                  <a:pt x="9" y="403"/>
                </a:cubicBezTo>
                <a:cubicBezTo>
                  <a:pt x="13" y="412"/>
                  <a:pt x="27" y="411"/>
                  <a:pt x="36" y="413"/>
                </a:cubicBezTo>
                <a:cubicBezTo>
                  <a:pt x="75" y="423"/>
                  <a:pt x="115" y="432"/>
                  <a:pt x="155" y="440"/>
                </a:cubicBezTo>
                <a:cubicBezTo>
                  <a:pt x="178" y="455"/>
                  <a:pt x="195" y="474"/>
                  <a:pt x="219" y="486"/>
                </a:cubicBezTo>
                <a:lnTo>
                  <a:pt x="170" y="440"/>
                </a:ln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42760"/>
                                        </p:tgtEl>
                                        <p:attrNameLst>
                                          <p:attrName>style.visibility</p:attrName>
                                        </p:attrNameLst>
                                      </p:cBhvr>
                                      <p:to>
                                        <p:strVal val="visible"/>
                                      </p:to>
                                    </p:set>
                                    <p:animEffect transition="in" filter="blinds(horizontal)">
                                      <p:cBhvr>
                                        <p:cTn id="7" dur="500"/>
                                        <p:tgtEl>
                                          <p:spTgt spid="842760"/>
                                        </p:tgtEl>
                                      </p:cBhvr>
                                    </p:animEffect>
                                  </p:childTnLst>
                                </p:cTn>
                              </p:par>
                              <p:par>
                                <p:cTn id="8" presetID="3" presetClass="entr" presetSubtype="10" fill="hold" nodeType="withEffect">
                                  <p:stCondLst>
                                    <p:cond delay="0"/>
                                  </p:stCondLst>
                                  <p:childTnLst>
                                    <p:set>
                                      <p:cBhvr>
                                        <p:cTn id="9" dur="1" fill="hold">
                                          <p:stCondLst>
                                            <p:cond delay="0"/>
                                          </p:stCondLst>
                                        </p:cTn>
                                        <p:tgtEl>
                                          <p:spTgt spid="842755">
                                            <p:txEl>
                                              <p:pRg st="0" end="0"/>
                                            </p:txEl>
                                          </p:spTgt>
                                        </p:tgtEl>
                                        <p:attrNameLst>
                                          <p:attrName>style.visibility</p:attrName>
                                        </p:attrNameLst>
                                      </p:cBhvr>
                                      <p:to>
                                        <p:strVal val="visible"/>
                                      </p:to>
                                    </p:set>
                                    <p:animEffect transition="in" filter="blinds(horizontal)">
                                      <p:cBhvr>
                                        <p:cTn id="10" dur="500"/>
                                        <p:tgtEl>
                                          <p:spTgt spid="84275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842759"/>
                                        </p:tgtEl>
                                        <p:attrNameLst>
                                          <p:attrName>style.visibility</p:attrName>
                                        </p:attrNameLst>
                                      </p:cBhvr>
                                      <p:to>
                                        <p:strVal val="visible"/>
                                      </p:to>
                                    </p:set>
                                    <p:animEffect transition="in" filter="blinds(horizontal)">
                                      <p:cBhvr>
                                        <p:cTn id="15" dur="500"/>
                                        <p:tgtEl>
                                          <p:spTgt spid="842759"/>
                                        </p:tgtEl>
                                      </p:cBhvr>
                                    </p:animEffect>
                                  </p:childTnLst>
                                </p:cTn>
                              </p:par>
                              <p:par>
                                <p:cTn id="16" presetID="3" presetClass="entr" presetSubtype="10" fill="hold" nodeType="withEffect">
                                  <p:stCondLst>
                                    <p:cond delay="0"/>
                                  </p:stCondLst>
                                  <p:childTnLst>
                                    <p:set>
                                      <p:cBhvr>
                                        <p:cTn id="17" dur="1" fill="hold">
                                          <p:stCondLst>
                                            <p:cond delay="0"/>
                                          </p:stCondLst>
                                        </p:cTn>
                                        <p:tgtEl>
                                          <p:spTgt spid="842755">
                                            <p:txEl>
                                              <p:pRg st="2" end="2"/>
                                            </p:txEl>
                                          </p:spTgt>
                                        </p:tgtEl>
                                        <p:attrNameLst>
                                          <p:attrName>style.visibility</p:attrName>
                                        </p:attrNameLst>
                                      </p:cBhvr>
                                      <p:to>
                                        <p:strVal val="visible"/>
                                      </p:to>
                                    </p:set>
                                    <p:animEffect transition="in" filter="blinds(horizontal)">
                                      <p:cBhvr>
                                        <p:cTn id="18" dur="500"/>
                                        <p:tgtEl>
                                          <p:spTgt spid="842755">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842758"/>
                                        </p:tgtEl>
                                        <p:attrNameLst>
                                          <p:attrName>style.visibility</p:attrName>
                                        </p:attrNameLst>
                                      </p:cBhvr>
                                      <p:to>
                                        <p:strVal val="visible"/>
                                      </p:to>
                                    </p:set>
                                    <p:animEffect transition="in" filter="blinds(horizontal)">
                                      <p:cBhvr>
                                        <p:cTn id="23" dur="500"/>
                                        <p:tgtEl>
                                          <p:spTgt spid="842758"/>
                                        </p:tgtEl>
                                      </p:cBhvr>
                                    </p:animEffect>
                                  </p:childTnLst>
                                </p:cTn>
                              </p:par>
                              <p:par>
                                <p:cTn id="24" presetID="3" presetClass="entr" presetSubtype="10" fill="hold" nodeType="withEffect">
                                  <p:stCondLst>
                                    <p:cond delay="0"/>
                                  </p:stCondLst>
                                  <p:childTnLst>
                                    <p:set>
                                      <p:cBhvr>
                                        <p:cTn id="25" dur="1" fill="hold">
                                          <p:stCondLst>
                                            <p:cond delay="0"/>
                                          </p:stCondLst>
                                        </p:cTn>
                                        <p:tgtEl>
                                          <p:spTgt spid="842755">
                                            <p:txEl>
                                              <p:pRg st="4" end="4"/>
                                            </p:txEl>
                                          </p:spTgt>
                                        </p:tgtEl>
                                        <p:attrNameLst>
                                          <p:attrName>style.visibility</p:attrName>
                                        </p:attrNameLst>
                                      </p:cBhvr>
                                      <p:to>
                                        <p:strVal val="visible"/>
                                      </p:to>
                                    </p:set>
                                    <p:animEffect transition="in" filter="blinds(horizontal)">
                                      <p:cBhvr>
                                        <p:cTn id="26" dur="500"/>
                                        <p:tgtEl>
                                          <p:spTgt spid="8427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EA0D5D8-83C5-42AD-BAEB-42C891525469}"/>
              </a:ext>
            </a:extLst>
          </p:cNvPr>
          <p:cNvSpPr>
            <a:spLocks noGrp="1" noChangeArrowheads="1"/>
          </p:cNvSpPr>
          <p:nvPr>
            <p:ph type="title"/>
          </p:nvPr>
        </p:nvSpPr>
        <p:spPr/>
        <p:txBody>
          <a:bodyPr/>
          <a:lstStyle/>
          <a:p>
            <a:pPr eaLnBrk="1" hangingPunct="1"/>
            <a:r>
              <a:rPr lang="sr-Latn-CS" altLang="sr-Latn-RS"/>
              <a:t>Lobus occipitalis</a:t>
            </a:r>
            <a:endParaRPr lang="en-US" altLang="sr-Latn-RS"/>
          </a:p>
        </p:txBody>
      </p:sp>
      <p:pic>
        <p:nvPicPr>
          <p:cNvPr id="61443" name="Picture 3" descr="http://www.columbia.edu/cu/psychology/courses/1010/mangels/neuro/anatomy/lateraloccipital.gif">
            <a:extLst>
              <a:ext uri="{FF2B5EF4-FFF2-40B4-BE49-F238E27FC236}">
                <a16:creationId xmlns:a16="http://schemas.microsoft.com/office/drawing/2014/main" id="{E5688C87-ED08-452E-83EE-BD797FB2C10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39750" y="1412875"/>
            <a:ext cx="31686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http://www.columbia.edu/cu/psychology/courses/1010/mangels/neuro/anatomy/occipital.gif">
            <a:extLst>
              <a:ext uri="{FF2B5EF4-FFF2-40B4-BE49-F238E27FC236}">
                <a16:creationId xmlns:a16="http://schemas.microsoft.com/office/drawing/2014/main" id="{636030DB-910E-499E-A640-6E3725A36A6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68313" y="4365625"/>
            <a:ext cx="3240087"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5">
            <a:extLst>
              <a:ext uri="{FF2B5EF4-FFF2-40B4-BE49-F238E27FC236}">
                <a16:creationId xmlns:a16="http://schemas.microsoft.com/office/drawing/2014/main" id="{A57E01D0-B6AC-4DF9-9CE9-C6BF096E272E}"/>
              </a:ext>
            </a:extLst>
          </p:cNvPr>
          <p:cNvSpPr>
            <a:spLocks noChangeArrowheads="1"/>
          </p:cNvSpPr>
          <p:nvPr/>
        </p:nvSpPr>
        <p:spPr bwMode="auto">
          <a:xfrm>
            <a:off x="0" y="0"/>
            <a:ext cx="42068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61446" name="Rectangle 6">
            <a:extLst>
              <a:ext uri="{FF2B5EF4-FFF2-40B4-BE49-F238E27FC236}">
                <a16:creationId xmlns:a16="http://schemas.microsoft.com/office/drawing/2014/main" id="{D4410496-0F34-404C-AAD3-57EDA7F11F87}"/>
              </a:ext>
            </a:extLst>
          </p:cNvPr>
          <p:cNvSpPr>
            <a:spLocks noChangeArrowheads="1"/>
          </p:cNvSpPr>
          <p:nvPr/>
        </p:nvSpPr>
        <p:spPr bwMode="auto">
          <a:xfrm>
            <a:off x="0" y="0"/>
            <a:ext cx="49371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graphicFrame>
        <p:nvGraphicFramePr>
          <p:cNvPr id="852999" name="Group 7">
            <a:extLst>
              <a:ext uri="{FF2B5EF4-FFF2-40B4-BE49-F238E27FC236}">
                <a16:creationId xmlns:a16="http://schemas.microsoft.com/office/drawing/2014/main" id="{4E6C6700-C5B0-47CB-A83C-0CC6FCB90BA0}"/>
              </a:ext>
            </a:extLst>
          </p:cNvPr>
          <p:cNvGraphicFramePr>
            <a:graphicFrameLocks noGrp="1"/>
          </p:cNvGraphicFramePr>
          <p:nvPr/>
        </p:nvGraphicFramePr>
        <p:xfrm>
          <a:off x="0" y="0"/>
          <a:ext cx="9144000" cy="517525"/>
        </p:xfrm>
        <a:graphic>
          <a:graphicData uri="http://schemas.openxmlformats.org/drawingml/2006/table">
            <a:tbl>
              <a:tblPr/>
              <a:tblGrid>
                <a:gridCol w="4206875">
                  <a:extLst>
                    <a:ext uri="{9D8B030D-6E8A-4147-A177-3AD203B41FA5}">
                      <a16:colId xmlns:a16="http://schemas.microsoft.com/office/drawing/2014/main" val="20000"/>
                    </a:ext>
                  </a:extLst>
                </a:gridCol>
                <a:gridCol w="4937125">
                  <a:extLst>
                    <a:ext uri="{9D8B030D-6E8A-4147-A177-3AD203B41FA5}">
                      <a16:colId xmlns:a16="http://schemas.microsoft.com/office/drawing/2014/main" val="20001"/>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Pct val="150000"/>
                        <a:buFontTx/>
                        <a:buNone/>
                        <a:tabLst/>
                      </a:pPr>
                      <a:endParaRPr kumimoji="0" lang="en-US" sz="2800" b="0" i="0" u="none" strike="noStrike" cap="none" normalizeH="0" baseline="0">
                        <a:ln>
                          <a:noFill/>
                        </a:ln>
                        <a:solidFill>
                          <a:srgbClr val="00FF00"/>
                        </a:solidFill>
                        <a:effectLst/>
                        <a:latin typeface="Comic Sans MS" pitchFamily="66" charset="0"/>
                      </a:endParaRPr>
                    </a:p>
                  </a:txBody>
                  <a:tcPr marT="45580" marB="45580"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50000"/>
                        <a:buFontTx/>
                        <a:buNone/>
                        <a:tabLst/>
                      </a:pPr>
                      <a:endParaRPr kumimoji="0" lang="en-US" sz="2800" b="0" i="0" u="none" strike="noStrike" cap="none" normalizeH="0" baseline="0">
                        <a:ln>
                          <a:noFill/>
                        </a:ln>
                        <a:solidFill>
                          <a:srgbClr val="00FF00"/>
                        </a:solidFill>
                        <a:effectLst/>
                        <a:latin typeface="Comic Sans MS" pitchFamily="66" charset="0"/>
                      </a:endParaRPr>
                    </a:p>
                  </a:txBody>
                  <a:tcPr marT="45580" marB="4558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1450" name="Picture 14" descr="dorslat2A">
            <a:extLst>
              <a:ext uri="{FF2B5EF4-FFF2-40B4-BE49-F238E27FC236}">
                <a16:creationId xmlns:a16="http://schemas.microsoft.com/office/drawing/2014/main" id="{594074DE-6601-40C0-B3D8-61EE046904CA}"/>
              </a:ext>
            </a:extLst>
          </p:cNvPr>
          <p:cNvPicPr>
            <a:picLocks noChangeAspect="1" noChangeArrowheads="1"/>
          </p:cNvPicPr>
          <p:nvPr>
            <p:ph type="body" sz="half" idx="2"/>
          </p:nvPr>
        </p:nvPicPr>
        <p:blipFill>
          <a:blip r:embed="rId9">
            <a:extLst>
              <a:ext uri="{28A0092B-C50C-407E-A947-70E740481C1C}">
                <a14:useLocalDpi xmlns:a14="http://schemas.microsoft.com/office/drawing/2010/main" val="0"/>
              </a:ext>
            </a:extLst>
          </a:blip>
          <a:srcRect/>
          <a:stretch>
            <a:fillRect/>
          </a:stretch>
        </p:blipFill>
        <p:spPr>
          <a:xfrm>
            <a:off x="6381750" y="1412875"/>
            <a:ext cx="2762250" cy="2519363"/>
          </a:xfrm>
          <a:noFill/>
        </p:spPr>
      </p:pic>
      <p:pic>
        <p:nvPicPr>
          <p:cNvPr id="61451" name="Picture 15" descr="midsag2a">
            <a:extLst>
              <a:ext uri="{FF2B5EF4-FFF2-40B4-BE49-F238E27FC236}">
                <a16:creationId xmlns:a16="http://schemas.microsoft.com/office/drawing/2014/main" id="{03CE076B-9676-4DA3-B740-8D0465C183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5713" y="4149725"/>
            <a:ext cx="280828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Text Box 16">
            <a:extLst>
              <a:ext uri="{FF2B5EF4-FFF2-40B4-BE49-F238E27FC236}">
                <a16:creationId xmlns:a16="http://schemas.microsoft.com/office/drawing/2014/main" id="{D62DBA28-2EE3-42FE-9FE5-CA6AE9E4173D}"/>
              </a:ext>
            </a:extLst>
          </p:cNvPr>
          <p:cNvSpPr txBox="1">
            <a:spLocks noChangeArrowheads="1"/>
          </p:cNvSpPr>
          <p:nvPr/>
        </p:nvSpPr>
        <p:spPr bwMode="auto">
          <a:xfrm>
            <a:off x="4140200" y="1989138"/>
            <a:ext cx="19446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2400" b="1">
                <a:solidFill>
                  <a:srgbClr val="66FF33"/>
                </a:solidFill>
              </a:rPr>
              <a:t>спољашња страна</a:t>
            </a:r>
            <a:endParaRPr lang="en-US" altLang="sr-Latn-RS" sz="2400" b="1">
              <a:solidFill>
                <a:srgbClr val="66FF33"/>
              </a:solidFill>
            </a:endParaRPr>
          </a:p>
        </p:txBody>
      </p:sp>
      <p:sp>
        <p:nvSpPr>
          <p:cNvPr id="61453" name="Text Box 17">
            <a:extLst>
              <a:ext uri="{FF2B5EF4-FFF2-40B4-BE49-F238E27FC236}">
                <a16:creationId xmlns:a16="http://schemas.microsoft.com/office/drawing/2014/main" id="{24DFF050-1AEB-498A-9F83-AFB74C438D1F}"/>
              </a:ext>
            </a:extLst>
          </p:cNvPr>
          <p:cNvSpPr txBox="1">
            <a:spLocks noChangeArrowheads="1"/>
          </p:cNvSpPr>
          <p:nvPr/>
        </p:nvSpPr>
        <p:spPr bwMode="auto">
          <a:xfrm>
            <a:off x="4211638" y="4868863"/>
            <a:ext cx="2089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2400" b="1">
                <a:solidFill>
                  <a:srgbClr val="66FF33"/>
                </a:solidFill>
              </a:rPr>
              <a:t>унутрашња страна</a:t>
            </a:r>
            <a:endParaRPr lang="en-US" altLang="sr-Latn-RS" sz="2400" b="1">
              <a:solidFill>
                <a:srgbClr val="66FF33"/>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E946A3C8-7C7F-48DD-B081-73627AC48B2A}"/>
              </a:ext>
            </a:extLst>
          </p:cNvPr>
          <p:cNvSpPr>
            <a:spLocks noGrp="1" noChangeArrowheads="1"/>
          </p:cNvSpPr>
          <p:nvPr>
            <p:ph type="title"/>
          </p:nvPr>
        </p:nvSpPr>
        <p:spPr>
          <a:xfrm>
            <a:off x="720725" y="284163"/>
            <a:ext cx="7775575" cy="577850"/>
          </a:xfrm>
        </p:spPr>
        <p:txBody>
          <a:bodyPr>
            <a:normAutofit fontScale="90000"/>
          </a:bodyPr>
          <a:lstStyle/>
          <a:p>
            <a:pPr eaLnBrk="1" hangingPunct="1"/>
            <a:r>
              <a:rPr lang="sr-Latn-CS" altLang="en-US" sz="3200" b="0">
                <a:solidFill>
                  <a:srgbClr val="66FF33"/>
                </a:solidFill>
              </a:rPr>
              <a:t>Lobus occipitalis</a:t>
            </a:r>
            <a:br>
              <a:rPr lang="sr-Latn-CS" altLang="en-US" sz="3200" b="0">
                <a:solidFill>
                  <a:srgbClr val="66FF33"/>
                </a:solidFill>
              </a:rPr>
            </a:br>
            <a:r>
              <a:rPr lang="en-US" altLang="en-US" sz="2400">
                <a:solidFill>
                  <a:srgbClr val="66FF33"/>
                </a:solidFill>
              </a:rPr>
              <a:t>спољашња страна</a:t>
            </a:r>
          </a:p>
        </p:txBody>
      </p:sp>
      <p:pic>
        <p:nvPicPr>
          <p:cNvPr id="62467" name="Picture 3">
            <a:extLst>
              <a:ext uri="{FF2B5EF4-FFF2-40B4-BE49-F238E27FC236}">
                <a16:creationId xmlns:a16="http://schemas.microsoft.com/office/drawing/2014/main" id="{B2ECCD69-67A7-498D-812D-5695E8838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105025"/>
            <a:ext cx="602138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44" name="Text Box 4">
            <a:extLst>
              <a:ext uri="{FF2B5EF4-FFF2-40B4-BE49-F238E27FC236}">
                <a16:creationId xmlns:a16="http://schemas.microsoft.com/office/drawing/2014/main" id="{17BE4F87-FBB1-4A67-ADB0-0F381B26F301}"/>
              </a:ext>
            </a:extLst>
          </p:cNvPr>
          <p:cNvSpPr txBox="1">
            <a:spLocks noChangeArrowheads="1"/>
          </p:cNvSpPr>
          <p:nvPr/>
        </p:nvSpPr>
        <p:spPr bwMode="auto">
          <a:xfrm>
            <a:off x="4859338" y="1196975"/>
            <a:ext cx="18526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SzTx/>
              <a:buFontTx/>
              <a:buNone/>
            </a:pPr>
            <a:r>
              <a:rPr lang="en-US" altLang="en-US" sz="2400" b="1">
                <a:solidFill>
                  <a:srgbClr val="66FF33"/>
                </a:solidFill>
                <a:latin typeface="Times" panose="02020603050405020304" pitchFamily="18" charset="0"/>
              </a:rPr>
              <a:t>Sulcus</a:t>
            </a:r>
            <a:endParaRPr lang="en-US" altLang="en-US" sz="1800" b="1">
              <a:solidFill>
                <a:srgbClr val="66FF33"/>
              </a:solidFill>
              <a:latin typeface="Times" panose="02020603050405020304" pitchFamily="18" charset="0"/>
            </a:endParaRPr>
          </a:p>
          <a:p>
            <a:pPr algn="ctr">
              <a:spcBef>
                <a:spcPct val="0"/>
              </a:spcBef>
              <a:buSzTx/>
              <a:buFontTx/>
              <a:buNone/>
            </a:pPr>
            <a:r>
              <a:rPr lang="sr-Latn-CS" altLang="en-US" sz="2400" b="1">
                <a:solidFill>
                  <a:srgbClr val="66FF33"/>
                </a:solidFill>
                <a:latin typeface="Times" panose="02020603050405020304" pitchFamily="18" charset="0"/>
              </a:rPr>
              <a:t>c</a:t>
            </a:r>
            <a:r>
              <a:rPr lang="en-US" altLang="en-US" sz="2400" b="1">
                <a:solidFill>
                  <a:srgbClr val="66FF33"/>
                </a:solidFill>
                <a:latin typeface="Times" panose="02020603050405020304" pitchFamily="18" charset="0"/>
              </a:rPr>
              <a:t>entral</a:t>
            </a:r>
            <a:r>
              <a:rPr lang="sr-Latn-CS" altLang="en-US" sz="2400" b="1">
                <a:solidFill>
                  <a:srgbClr val="66FF33"/>
                </a:solidFill>
                <a:latin typeface="Times" panose="02020603050405020304" pitchFamily="18" charset="0"/>
              </a:rPr>
              <a:t>is</a:t>
            </a:r>
            <a:endParaRPr lang="en-US" altLang="en-US" sz="2400" b="1">
              <a:solidFill>
                <a:srgbClr val="66FF33"/>
              </a:solidFill>
              <a:latin typeface="Times" panose="02020603050405020304" pitchFamily="18" charset="0"/>
            </a:endParaRPr>
          </a:p>
        </p:txBody>
      </p:sp>
      <p:sp>
        <p:nvSpPr>
          <p:cNvPr id="880646" name="Text Box 6">
            <a:extLst>
              <a:ext uri="{FF2B5EF4-FFF2-40B4-BE49-F238E27FC236}">
                <a16:creationId xmlns:a16="http://schemas.microsoft.com/office/drawing/2014/main" id="{CC7F2B66-FE09-4A66-9BD0-923F25ADCA86}"/>
              </a:ext>
            </a:extLst>
          </p:cNvPr>
          <p:cNvSpPr txBox="1">
            <a:spLocks noChangeArrowheads="1"/>
          </p:cNvSpPr>
          <p:nvPr/>
        </p:nvSpPr>
        <p:spPr bwMode="auto">
          <a:xfrm>
            <a:off x="6804025" y="5157788"/>
            <a:ext cx="21605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SzTx/>
              <a:buFontTx/>
              <a:buNone/>
            </a:pPr>
            <a:r>
              <a:rPr lang="sr-Latn-CS" altLang="en-US" sz="2400" b="1">
                <a:solidFill>
                  <a:srgbClr val="66FF33"/>
                </a:solidFill>
                <a:latin typeface="Times" panose="02020603050405020304" pitchFamily="18" charset="0"/>
              </a:rPr>
              <a:t>incisura p</a:t>
            </a:r>
            <a:r>
              <a:rPr lang="en-US" altLang="en-US" sz="2400" b="1">
                <a:solidFill>
                  <a:srgbClr val="66FF33"/>
                </a:solidFill>
                <a:latin typeface="Times" panose="02020603050405020304" pitchFamily="18" charset="0"/>
              </a:rPr>
              <a:t>reoccipital</a:t>
            </a:r>
            <a:r>
              <a:rPr lang="sr-Latn-CS" altLang="en-US" sz="2400" b="1">
                <a:solidFill>
                  <a:srgbClr val="66FF33"/>
                </a:solidFill>
                <a:latin typeface="Times" panose="02020603050405020304" pitchFamily="18" charset="0"/>
              </a:rPr>
              <a:t>is</a:t>
            </a:r>
            <a:endParaRPr lang="en-US" altLang="en-US" sz="2400" b="1">
              <a:solidFill>
                <a:srgbClr val="66FF33"/>
              </a:solidFill>
              <a:latin typeface="Times" panose="02020603050405020304" pitchFamily="18" charset="0"/>
            </a:endParaRPr>
          </a:p>
        </p:txBody>
      </p:sp>
      <p:grpSp>
        <p:nvGrpSpPr>
          <p:cNvPr id="2" name="Group 14">
            <a:extLst>
              <a:ext uri="{FF2B5EF4-FFF2-40B4-BE49-F238E27FC236}">
                <a16:creationId xmlns:a16="http://schemas.microsoft.com/office/drawing/2014/main" id="{5260B823-6A30-4D63-8BAF-FFBA0FA20318}"/>
              </a:ext>
            </a:extLst>
          </p:cNvPr>
          <p:cNvGrpSpPr>
            <a:grpSpLocks/>
          </p:cNvGrpSpPr>
          <p:nvPr/>
        </p:nvGrpSpPr>
        <p:grpSpPr bwMode="auto">
          <a:xfrm>
            <a:off x="2843213" y="1844675"/>
            <a:ext cx="2316162" cy="2536825"/>
            <a:chOff x="2476" y="1054"/>
            <a:chExt cx="1367" cy="1552"/>
          </a:xfrm>
        </p:grpSpPr>
        <p:sp>
          <p:nvSpPr>
            <p:cNvPr id="62477" name="Freeform 15">
              <a:extLst>
                <a:ext uri="{FF2B5EF4-FFF2-40B4-BE49-F238E27FC236}">
                  <a16:creationId xmlns:a16="http://schemas.microsoft.com/office/drawing/2014/main" id="{4074209F-F39F-46C5-AC9A-382D1F8CA4E8}"/>
                </a:ext>
              </a:extLst>
            </p:cNvPr>
            <p:cNvSpPr>
              <a:spLocks/>
            </p:cNvSpPr>
            <p:nvPr/>
          </p:nvSpPr>
          <p:spPr bwMode="auto">
            <a:xfrm>
              <a:off x="2476" y="1293"/>
              <a:ext cx="641" cy="1313"/>
            </a:xfrm>
            <a:custGeom>
              <a:avLst/>
              <a:gdLst>
                <a:gd name="T0" fmla="*/ 438 w 705"/>
                <a:gd name="T1" fmla="*/ 0 h 1444"/>
                <a:gd name="T2" fmla="*/ 373 w 705"/>
                <a:gd name="T3" fmla="*/ 56 h 1444"/>
                <a:gd name="T4" fmla="*/ 327 w 705"/>
                <a:gd name="T5" fmla="*/ 103 h 1444"/>
                <a:gd name="T6" fmla="*/ 298 w 705"/>
                <a:gd name="T7" fmla="*/ 121 h 1444"/>
                <a:gd name="T8" fmla="*/ 365 w 705"/>
                <a:gd name="T9" fmla="*/ 145 h 1444"/>
                <a:gd name="T10" fmla="*/ 393 w 705"/>
                <a:gd name="T11" fmla="*/ 200 h 1444"/>
                <a:gd name="T12" fmla="*/ 280 w 705"/>
                <a:gd name="T13" fmla="*/ 233 h 1444"/>
                <a:gd name="T14" fmla="*/ 154 w 705"/>
                <a:gd name="T15" fmla="*/ 285 h 1444"/>
                <a:gd name="T16" fmla="*/ 183 w 705"/>
                <a:gd name="T17" fmla="*/ 405 h 1444"/>
                <a:gd name="T18" fmla="*/ 224 w 705"/>
                <a:gd name="T19" fmla="*/ 460 h 1444"/>
                <a:gd name="T20" fmla="*/ 95 w 705"/>
                <a:gd name="T21" fmla="*/ 502 h 1444"/>
                <a:gd name="T22" fmla="*/ 25 w 705"/>
                <a:gd name="T23" fmla="*/ 596 h 1444"/>
                <a:gd name="T24" fmla="*/ 12 w 705"/>
                <a:gd name="T25" fmla="*/ 702 h 1444"/>
                <a:gd name="T26" fmla="*/ 90 w 705"/>
                <a:gd name="T27" fmla="*/ 777 h 1444"/>
                <a:gd name="T28" fmla="*/ 123 w 705"/>
                <a:gd name="T29" fmla="*/ 897 h 14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5"/>
                <a:gd name="T46" fmla="*/ 0 h 1444"/>
                <a:gd name="T47" fmla="*/ 705 w 705"/>
                <a:gd name="T48" fmla="*/ 1444 h 14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5" h="1444">
                  <a:moveTo>
                    <a:pt x="705" y="0"/>
                  </a:moveTo>
                  <a:cubicBezTo>
                    <a:pt x="667" y="31"/>
                    <a:pt x="630" y="62"/>
                    <a:pt x="601" y="90"/>
                  </a:cubicBezTo>
                  <a:cubicBezTo>
                    <a:pt x="571" y="117"/>
                    <a:pt x="546" y="147"/>
                    <a:pt x="526" y="165"/>
                  </a:cubicBezTo>
                  <a:cubicBezTo>
                    <a:pt x="506" y="182"/>
                    <a:pt x="471" y="183"/>
                    <a:pt x="481" y="195"/>
                  </a:cubicBezTo>
                  <a:cubicBezTo>
                    <a:pt x="490" y="206"/>
                    <a:pt x="561" y="210"/>
                    <a:pt x="586" y="232"/>
                  </a:cubicBezTo>
                  <a:cubicBezTo>
                    <a:pt x="611" y="253"/>
                    <a:pt x="653" y="298"/>
                    <a:pt x="631" y="322"/>
                  </a:cubicBezTo>
                  <a:cubicBezTo>
                    <a:pt x="608" y="345"/>
                    <a:pt x="514" y="351"/>
                    <a:pt x="451" y="374"/>
                  </a:cubicBezTo>
                  <a:cubicBezTo>
                    <a:pt x="387" y="396"/>
                    <a:pt x="275" y="410"/>
                    <a:pt x="249" y="457"/>
                  </a:cubicBezTo>
                  <a:cubicBezTo>
                    <a:pt x="222" y="503"/>
                    <a:pt x="275" y="603"/>
                    <a:pt x="294" y="651"/>
                  </a:cubicBezTo>
                  <a:cubicBezTo>
                    <a:pt x="312" y="698"/>
                    <a:pt x="384" y="714"/>
                    <a:pt x="361" y="741"/>
                  </a:cubicBezTo>
                  <a:cubicBezTo>
                    <a:pt x="337" y="767"/>
                    <a:pt x="205" y="771"/>
                    <a:pt x="152" y="808"/>
                  </a:cubicBezTo>
                  <a:cubicBezTo>
                    <a:pt x="98" y="844"/>
                    <a:pt x="62" y="904"/>
                    <a:pt x="40" y="958"/>
                  </a:cubicBezTo>
                  <a:cubicBezTo>
                    <a:pt x="17" y="1011"/>
                    <a:pt x="0" y="1080"/>
                    <a:pt x="18" y="1129"/>
                  </a:cubicBezTo>
                  <a:cubicBezTo>
                    <a:pt x="35" y="1177"/>
                    <a:pt x="115" y="1196"/>
                    <a:pt x="145" y="1249"/>
                  </a:cubicBezTo>
                  <a:cubicBezTo>
                    <a:pt x="174" y="1301"/>
                    <a:pt x="185" y="1372"/>
                    <a:pt x="197" y="1444"/>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78" name="Line 16">
              <a:extLst>
                <a:ext uri="{FF2B5EF4-FFF2-40B4-BE49-F238E27FC236}">
                  <a16:creationId xmlns:a16="http://schemas.microsoft.com/office/drawing/2014/main" id="{94AA997C-3A14-4752-87B0-7847F71E7080}"/>
                </a:ext>
              </a:extLst>
            </p:cNvPr>
            <p:cNvSpPr>
              <a:spLocks noChangeShapeType="1"/>
            </p:cNvSpPr>
            <p:nvPr/>
          </p:nvSpPr>
          <p:spPr bwMode="auto">
            <a:xfrm flipH="1">
              <a:off x="3036" y="1054"/>
              <a:ext cx="807" cy="52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7">
            <a:extLst>
              <a:ext uri="{FF2B5EF4-FFF2-40B4-BE49-F238E27FC236}">
                <a16:creationId xmlns:a16="http://schemas.microsoft.com/office/drawing/2014/main" id="{58FA8D37-307F-499C-AB85-C735B48B1913}"/>
              </a:ext>
            </a:extLst>
          </p:cNvPr>
          <p:cNvGrpSpPr>
            <a:grpSpLocks/>
          </p:cNvGrpSpPr>
          <p:nvPr/>
        </p:nvGrpSpPr>
        <p:grpSpPr bwMode="auto">
          <a:xfrm>
            <a:off x="5795963" y="4581525"/>
            <a:ext cx="1249362" cy="860425"/>
            <a:chOff x="4198" y="2905"/>
            <a:chExt cx="640" cy="407"/>
          </a:xfrm>
        </p:grpSpPr>
        <p:sp>
          <p:nvSpPr>
            <p:cNvPr id="62475" name="Freeform 18">
              <a:extLst>
                <a:ext uri="{FF2B5EF4-FFF2-40B4-BE49-F238E27FC236}">
                  <a16:creationId xmlns:a16="http://schemas.microsoft.com/office/drawing/2014/main" id="{33CB82A7-C13F-4CE5-A5BB-2F918B0895AE}"/>
                </a:ext>
              </a:extLst>
            </p:cNvPr>
            <p:cNvSpPr>
              <a:spLocks/>
            </p:cNvSpPr>
            <p:nvPr/>
          </p:nvSpPr>
          <p:spPr bwMode="auto">
            <a:xfrm>
              <a:off x="4198" y="2905"/>
              <a:ext cx="78" cy="129"/>
            </a:xfrm>
            <a:custGeom>
              <a:avLst/>
              <a:gdLst>
                <a:gd name="T0" fmla="*/ 0 w 86"/>
                <a:gd name="T1" fmla="*/ 87 h 142"/>
                <a:gd name="T2" fmla="*/ 46 w 86"/>
                <a:gd name="T3" fmla="*/ 69 h 142"/>
                <a:gd name="T4" fmla="*/ 42 w 86"/>
                <a:gd name="T5" fmla="*/ 0 h 142"/>
                <a:gd name="T6" fmla="*/ 0 60000 65536"/>
                <a:gd name="T7" fmla="*/ 0 60000 65536"/>
                <a:gd name="T8" fmla="*/ 0 60000 65536"/>
                <a:gd name="T9" fmla="*/ 0 w 86"/>
                <a:gd name="T10" fmla="*/ 0 h 142"/>
                <a:gd name="T11" fmla="*/ 86 w 86"/>
                <a:gd name="T12" fmla="*/ 142 h 142"/>
              </a:gdLst>
              <a:ahLst/>
              <a:cxnLst>
                <a:cxn ang="T6">
                  <a:pos x="T0" y="T1"/>
                </a:cxn>
                <a:cxn ang="T7">
                  <a:pos x="T2" y="T3"/>
                </a:cxn>
                <a:cxn ang="T8">
                  <a:pos x="T4" y="T5"/>
                </a:cxn>
              </a:cxnLst>
              <a:rect l="T9" t="T10" r="T11" b="T12"/>
              <a:pathLst>
                <a:path w="86" h="142">
                  <a:moveTo>
                    <a:pt x="0" y="142"/>
                  </a:moveTo>
                  <a:cubicBezTo>
                    <a:pt x="31" y="138"/>
                    <a:pt x="63" y="135"/>
                    <a:pt x="75" y="112"/>
                  </a:cubicBezTo>
                  <a:cubicBezTo>
                    <a:pt x="86" y="88"/>
                    <a:pt x="77" y="44"/>
                    <a:pt x="68" y="0"/>
                  </a:cubicBezTo>
                </a:path>
              </a:pathLst>
            </a:custGeom>
            <a:noFill/>
            <a:ln w="762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76" name="Line 19">
              <a:extLst>
                <a:ext uri="{FF2B5EF4-FFF2-40B4-BE49-F238E27FC236}">
                  <a16:creationId xmlns:a16="http://schemas.microsoft.com/office/drawing/2014/main" id="{F39C0284-BB23-4394-BF81-96375031C2AE}"/>
                </a:ext>
              </a:extLst>
            </p:cNvPr>
            <p:cNvSpPr>
              <a:spLocks noChangeShapeType="1"/>
            </p:cNvSpPr>
            <p:nvPr/>
          </p:nvSpPr>
          <p:spPr bwMode="auto">
            <a:xfrm flipH="1" flipV="1">
              <a:off x="4262" y="3006"/>
              <a:ext cx="576" cy="30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62472" name="Text Box 24">
            <a:extLst>
              <a:ext uri="{FF2B5EF4-FFF2-40B4-BE49-F238E27FC236}">
                <a16:creationId xmlns:a16="http://schemas.microsoft.com/office/drawing/2014/main" id="{BA544596-7518-4332-894E-A11EFFD6849B}"/>
              </a:ext>
            </a:extLst>
          </p:cNvPr>
          <p:cNvSpPr txBox="1">
            <a:spLocks noChangeArrowheads="1"/>
          </p:cNvSpPr>
          <p:nvPr/>
        </p:nvSpPr>
        <p:spPr bwMode="auto">
          <a:xfrm>
            <a:off x="6804025" y="3068638"/>
            <a:ext cx="23399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a:solidFill>
                  <a:srgbClr val="66FF33"/>
                </a:solidFill>
              </a:rPr>
              <a:t>gyri occipitales (superior et inferior)</a:t>
            </a:r>
            <a:endParaRPr lang="en-US" altLang="sr-Latn-RS" sz="2400" b="1">
              <a:solidFill>
                <a:srgbClr val="66FF33"/>
              </a:solidFill>
            </a:endParaRPr>
          </a:p>
        </p:txBody>
      </p:sp>
      <p:sp>
        <p:nvSpPr>
          <p:cNvPr id="62473" name="Line 25">
            <a:extLst>
              <a:ext uri="{FF2B5EF4-FFF2-40B4-BE49-F238E27FC236}">
                <a16:creationId xmlns:a16="http://schemas.microsoft.com/office/drawing/2014/main" id="{F95ED588-5AB9-4D52-A13E-EF5AF15EDC54}"/>
              </a:ext>
            </a:extLst>
          </p:cNvPr>
          <p:cNvSpPr>
            <a:spLocks noChangeShapeType="1"/>
          </p:cNvSpPr>
          <p:nvPr/>
        </p:nvSpPr>
        <p:spPr bwMode="auto">
          <a:xfrm flipH="1">
            <a:off x="6156325" y="3500438"/>
            <a:ext cx="647700" cy="433387"/>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4" name="Line 26">
            <a:extLst>
              <a:ext uri="{FF2B5EF4-FFF2-40B4-BE49-F238E27FC236}">
                <a16:creationId xmlns:a16="http://schemas.microsoft.com/office/drawing/2014/main" id="{8CDCC2FA-AAEB-43CF-9238-B539C4ABDF5E}"/>
              </a:ext>
            </a:extLst>
          </p:cNvPr>
          <p:cNvSpPr>
            <a:spLocks noChangeShapeType="1"/>
          </p:cNvSpPr>
          <p:nvPr/>
        </p:nvSpPr>
        <p:spPr bwMode="auto">
          <a:xfrm flipH="1">
            <a:off x="6227763" y="3429000"/>
            <a:ext cx="649287" cy="792163"/>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4" grpId="0" autoUpdateAnimBg="0"/>
      <p:bldP spid="88064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D37D58B-701F-49EC-97F4-47271AA2B0A2}"/>
              </a:ext>
            </a:extLst>
          </p:cNvPr>
          <p:cNvSpPr>
            <a:spLocks noGrp="1" noChangeArrowheads="1"/>
          </p:cNvSpPr>
          <p:nvPr>
            <p:ph type="title"/>
          </p:nvPr>
        </p:nvSpPr>
        <p:spPr>
          <a:xfrm>
            <a:off x="457200" y="0"/>
            <a:ext cx="8362950" cy="765175"/>
          </a:xfrm>
        </p:spPr>
        <p:txBody>
          <a:bodyPr>
            <a:normAutofit fontScale="90000"/>
          </a:bodyPr>
          <a:lstStyle/>
          <a:p>
            <a:pPr eaLnBrk="1" hangingPunct="1"/>
            <a:r>
              <a:rPr lang="sr-Latn-CS" altLang="sr-Latn-RS" sz="3200"/>
              <a:t>Lobus occipitalis</a:t>
            </a:r>
            <a:br>
              <a:rPr lang="sr-Latn-CS" altLang="sr-Latn-RS" sz="3200"/>
            </a:br>
            <a:r>
              <a:rPr lang="sr-Latn-CS" altLang="sr-Latn-RS" sz="2000"/>
              <a:t>унутрашња страна</a:t>
            </a:r>
            <a:endParaRPr lang="en-CA" altLang="sr-Latn-RS" sz="2800"/>
          </a:p>
        </p:txBody>
      </p:sp>
      <p:sp>
        <p:nvSpPr>
          <p:cNvPr id="854019" name="Rectangle 3">
            <a:extLst>
              <a:ext uri="{FF2B5EF4-FFF2-40B4-BE49-F238E27FC236}">
                <a16:creationId xmlns:a16="http://schemas.microsoft.com/office/drawing/2014/main" id="{8F83F80A-AB1A-4FC9-8182-970EB55B3D2C}"/>
              </a:ext>
            </a:extLst>
          </p:cNvPr>
          <p:cNvSpPr>
            <a:spLocks noGrp="1" noChangeArrowheads="1"/>
          </p:cNvSpPr>
          <p:nvPr>
            <p:ph type="body" sz="half" idx="1"/>
          </p:nvPr>
        </p:nvSpPr>
        <p:spPr>
          <a:xfrm>
            <a:off x="0" y="981075"/>
            <a:ext cx="4716463" cy="1800225"/>
          </a:xfrm>
        </p:spPr>
        <p:txBody>
          <a:bodyPr/>
          <a:lstStyle/>
          <a:p>
            <a:pPr eaLnBrk="1" hangingPunct="1">
              <a:lnSpc>
                <a:spcPct val="80000"/>
              </a:lnSpc>
            </a:pPr>
            <a:r>
              <a:rPr lang="en-US" altLang="sr-Latn-RS" sz="2000" b="1">
                <a:solidFill>
                  <a:srgbClr val="66FF33"/>
                </a:solidFill>
              </a:rPr>
              <a:t>sulcus parieto-occipitalis</a:t>
            </a:r>
            <a:r>
              <a:rPr lang="en-US" altLang="sr-Latn-RS" sz="1800" b="1"/>
              <a:t>  </a:t>
            </a:r>
            <a:r>
              <a:rPr lang="en-US" altLang="sr-Latn-RS" sz="1800" b="1">
                <a:solidFill>
                  <a:srgbClr val="FF3300"/>
                </a:solidFill>
              </a:rPr>
              <a:t>(</a:t>
            </a:r>
            <a:r>
              <a:rPr lang="sr-Cyrl-CS" altLang="sr-Latn-RS" sz="1800" b="1">
                <a:solidFill>
                  <a:srgbClr val="FF3300"/>
                </a:solidFill>
              </a:rPr>
              <a:t>црвен</a:t>
            </a:r>
            <a:r>
              <a:rPr lang="en-US" altLang="sr-Latn-RS" sz="1800" b="1">
                <a:solidFill>
                  <a:srgbClr val="FF3300"/>
                </a:solidFill>
              </a:rPr>
              <a:t>)</a:t>
            </a:r>
          </a:p>
          <a:p>
            <a:pPr eaLnBrk="1" hangingPunct="1">
              <a:lnSpc>
                <a:spcPct val="80000"/>
              </a:lnSpc>
            </a:pPr>
            <a:r>
              <a:rPr lang="sr-Cyrl-CS" altLang="sr-Latn-RS" sz="1800" b="1"/>
              <a:t>врло дубок</a:t>
            </a:r>
            <a:endParaRPr lang="en-US" altLang="sr-Latn-RS" sz="1800" b="1"/>
          </a:p>
          <a:p>
            <a:pPr eaLnBrk="1" hangingPunct="1">
              <a:lnSpc>
                <a:spcPct val="80000"/>
              </a:lnSpc>
            </a:pPr>
            <a:r>
              <a:rPr lang="sr-Cyrl-CS" altLang="sr-Latn-RS" sz="1800" b="1"/>
              <a:t>у облику </a:t>
            </a:r>
            <a:r>
              <a:rPr lang="en-US" altLang="sr-Latn-RS" sz="1800" b="1">
                <a:solidFill>
                  <a:srgbClr val="FFFF00"/>
                </a:solidFill>
              </a:rPr>
              <a:t> Y</a:t>
            </a:r>
            <a:r>
              <a:rPr lang="en-US" altLang="sr-Latn-RS" sz="1800" b="1"/>
              <a:t>-</a:t>
            </a:r>
            <a:r>
              <a:rPr lang="sr-Cyrl-CS" altLang="sr-Latn-RS" sz="1800" b="1"/>
              <a:t> у сагиталној равни, или </a:t>
            </a:r>
            <a:r>
              <a:rPr lang="en-US" altLang="sr-Latn-RS" sz="1800" b="1"/>
              <a:t> </a:t>
            </a:r>
            <a:r>
              <a:rPr lang="sr-Cyrl-CS" altLang="sr-Latn-RS" sz="1800" b="1"/>
              <a:t>у облику  </a:t>
            </a:r>
            <a:r>
              <a:rPr lang="en-US" altLang="sr-Latn-RS" sz="1800" b="1">
                <a:solidFill>
                  <a:srgbClr val="FFFF00"/>
                </a:solidFill>
              </a:rPr>
              <a:t>X</a:t>
            </a:r>
            <a:r>
              <a:rPr lang="en-US" altLang="sr-Latn-RS" sz="1800" b="1"/>
              <a:t>- </a:t>
            </a:r>
            <a:r>
              <a:rPr lang="sr-Cyrl-CS" altLang="sr-Latn-RS" sz="1800" b="1"/>
              <a:t>на хоризонталном или короналном пресеку</a:t>
            </a:r>
            <a:endParaRPr lang="en-US" altLang="sr-Latn-RS" sz="1800" b="1"/>
          </a:p>
        </p:txBody>
      </p:sp>
      <p:sp>
        <p:nvSpPr>
          <p:cNvPr id="854020" name="Rectangle 4">
            <a:extLst>
              <a:ext uri="{FF2B5EF4-FFF2-40B4-BE49-F238E27FC236}">
                <a16:creationId xmlns:a16="http://schemas.microsoft.com/office/drawing/2014/main" id="{E9E2421E-9093-48F7-B8D1-D8A352449888}"/>
              </a:ext>
            </a:extLst>
          </p:cNvPr>
          <p:cNvSpPr>
            <a:spLocks noGrp="1" noChangeArrowheads="1"/>
          </p:cNvSpPr>
          <p:nvPr>
            <p:ph type="body" sz="half" idx="2"/>
          </p:nvPr>
        </p:nvSpPr>
        <p:spPr>
          <a:xfrm>
            <a:off x="4787900" y="1125538"/>
            <a:ext cx="4356100" cy="1295400"/>
          </a:xfrm>
        </p:spPr>
        <p:txBody>
          <a:bodyPr/>
          <a:lstStyle/>
          <a:p>
            <a:pPr eaLnBrk="1" hangingPunct="1">
              <a:lnSpc>
                <a:spcPct val="80000"/>
              </a:lnSpc>
            </a:pPr>
            <a:r>
              <a:rPr lang="sr-Latn-CS" altLang="sr-Latn-RS" sz="2400" b="1">
                <a:solidFill>
                  <a:srgbClr val="66FFFF"/>
                </a:solidFill>
              </a:rPr>
              <a:t>s</a:t>
            </a:r>
            <a:r>
              <a:rPr lang="en-US" altLang="sr-Latn-RS" sz="2400" b="1">
                <a:solidFill>
                  <a:srgbClr val="66FFFF"/>
                </a:solidFill>
              </a:rPr>
              <a:t>ulcus calcarinus</a:t>
            </a:r>
            <a:r>
              <a:rPr lang="en-US" altLang="sr-Latn-RS" sz="2400" b="1"/>
              <a:t>   </a:t>
            </a:r>
            <a:r>
              <a:rPr lang="en-US" altLang="sr-Latn-RS" sz="2400" b="1">
                <a:solidFill>
                  <a:srgbClr val="66FFFF"/>
                </a:solidFill>
              </a:rPr>
              <a:t>(</a:t>
            </a:r>
            <a:r>
              <a:rPr lang="sr-Cyrl-CS" altLang="sr-Latn-RS" sz="2400" b="1">
                <a:solidFill>
                  <a:srgbClr val="66FFFF"/>
                </a:solidFill>
              </a:rPr>
              <a:t>плав</a:t>
            </a:r>
            <a:r>
              <a:rPr lang="en-US" altLang="sr-Latn-RS" sz="2400" b="1">
                <a:solidFill>
                  <a:srgbClr val="66FFFF"/>
                </a:solidFill>
              </a:rPr>
              <a:t>)</a:t>
            </a:r>
          </a:p>
          <a:p>
            <a:pPr eaLnBrk="1" hangingPunct="1">
              <a:lnSpc>
                <a:spcPct val="80000"/>
              </a:lnSpc>
            </a:pPr>
            <a:r>
              <a:rPr lang="sr-Latn-CS" altLang="sr-Latn-RS" sz="2400" b="1">
                <a:solidFill>
                  <a:srgbClr val="FFFF00"/>
                </a:solidFill>
              </a:rPr>
              <a:t>g</a:t>
            </a:r>
            <a:r>
              <a:rPr lang="en-US" altLang="sr-Latn-RS" sz="2400" b="1">
                <a:solidFill>
                  <a:srgbClr val="FFFF00"/>
                </a:solidFill>
              </a:rPr>
              <a:t>yrus </a:t>
            </a:r>
            <a:r>
              <a:rPr lang="sr-Latn-CS" altLang="sr-Latn-RS" sz="2400" b="1">
                <a:solidFill>
                  <a:srgbClr val="FFFF00"/>
                </a:solidFill>
              </a:rPr>
              <a:t>l</a:t>
            </a:r>
            <a:r>
              <a:rPr lang="en-US" altLang="sr-Latn-RS" sz="2400" b="1">
                <a:solidFill>
                  <a:srgbClr val="FFFF00"/>
                </a:solidFill>
              </a:rPr>
              <a:t>ingual</a:t>
            </a:r>
            <a:r>
              <a:rPr lang="sr-Latn-CS" altLang="sr-Latn-RS" sz="2400" b="1">
                <a:solidFill>
                  <a:srgbClr val="FFFF00"/>
                </a:solidFill>
              </a:rPr>
              <a:t>is</a:t>
            </a:r>
            <a:r>
              <a:rPr lang="en-US" altLang="sr-Latn-RS" sz="2400" b="1"/>
              <a:t> </a:t>
            </a:r>
            <a:r>
              <a:rPr lang="en-US" altLang="sr-Latn-RS" sz="2400" b="1">
                <a:solidFill>
                  <a:srgbClr val="FFFF00"/>
                </a:solidFill>
              </a:rPr>
              <a:t>(</a:t>
            </a:r>
            <a:r>
              <a:rPr lang="sr-Cyrl-CS" altLang="sr-Latn-RS" sz="2400" b="1">
                <a:solidFill>
                  <a:srgbClr val="FFFF00"/>
                </a:solidFill>
              </a:rPr>
              <a:t>жут</a:t>
            </a:r>
            <a:r>
              <a:rPr lang="en-US" altLang="sr-Latn-RS" sz="2400" b="1">
                <a:solidFill>
                  <a:srgbClr val="FFFF00"/>
                </a:solidFill>
              </a:rPr>
              <a:t>)</a:t>
            </a:r>
          </a:p>
          <a:p>
            <a:pPr eaLnBrk="1" hangingPunct="1">
              <a:lnSpc>
                <a:spcPct val="80000"/>
              </a:lnSpc>
            </a:pPr>
            <a:r>
              <a:rPr lang="en-US" altLang="sr-Latn-RS" sz="2400" b="1">
                <a:solidFill>
                  <a:srgbClr val="FF99CC"/>
                </a:solidFill>
              </a:rPr>
              <a:t>cuneus</a:t>
            </a:r>
            <a:r>
              <a:rPr lang="en-US" altLang="sr-Latn-RS" sz="2400" b="1"/>
              <a:t> </a:t>
            </a:r>
            <a:r>
              <a:rPr lang="en-US" altLang="sr-Latn-RS" sz="2400" b="1">
                <a:solidFill>
                  <a:srgbClr val="FF99CC"/>
                </a:solidFill>
              </a:rPr>
              <a:t>(</a:t>
            </a:r>
            <a:r>
              <a:rPr lang="sr-Cyrl-CS" altLang="sr-Latn-RS" sz="2400" b="1">
                <a:solidFill>
                  <a:srgbClr val="FF99CC"/>
                </a:solidFill>
              </a:rPr>
              <a:t>пинк</a:t>
            </a:r>
            <a:r>
              <a:rPr lang="en-US" altLang="sr-Latn-RS" sz="2400" b="1">
                <a:solidFill>
                  <a:srgbClr val="FF99CC"/>
                </a:solidFill>
              </a:rPr>
              <a:t>)</a:t>
            </a:r>
          </a:p>
          <a:p>
            <a:pPr eaLnBrk="1" hangingPunct="1">
              <a:lnSpc>
                <a:spcPct val="80000"/>
              </a:lnSpc>
            </a:pPr>
            <a:endParaRPr lang="en-US" altLang="sr-Latn-RS" sz="2400" b="1">
              <a:solidFill>
                <a:srgbClr val="FF99CC"/>
              </a:solidFill>
            </a:endParaRPr>
          </a:p>
          <a:p>
            <a:pPr eaLnBrk="1" hangingPunct="1">
              <a:lnSpc>
                <a:spcPct val="80000"/>
              </a:lnSpc>
            </a:pPr>
            <a:endParaRPr lang="en-US" altLang="sr-Latn-RS" sz="2400" b="1"/>
          </a:p>
        </p:txBody>
      </p:sp>
      <p:pic>
        <p:nvPicPr>
          <p:cNvPr id="63493" name="Picture 5">
            <a:extLst>
              <a:ext uri="{FF2B5EF4-FFF2-40B4-BE49-F238E27FC236}">
                <a16:creationId xmlns:a16="http://schemas.microsoft.com/office/drawing/2014/main" id="{B80619C3-6F7B-4656-BCAE-E6003473C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88" t="3076" r="4247" b="4247"/>
          <a:stretch>
            <a:fillRect/>
          </a:stretch>
        </p:blipFill>
        <p:spPr bwMode="auto">
          <a:xfrm>
            <a:off x="395288" y="2636838"/>
            <a:ext cx="4572000"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854022" name="Freeform 6">
            <a:extLst>
              <a:ext uri="{FF2B5EF4-FFF2-40B4-BE49-F238E27FC236}">
                <a16:creationId xmlns:a16="http://schemas.microsoft.com/office/drawing/2014/main" id="{99A700A3-1DA1-41A5-AAA3-3B8509F2B85C}"/>
              </a:ext>
            </a:extLst>
          </p:cNvPr>
          <p:cNvSpPr>
            <a:spLocks/>
          </p:cNvSpPr>
          <p:nvPr/>
        </p:nvSpPr>
        <p:spPr bwMode="auto">
          <a:xfrm>
            <a:off x="3203575" y="4076700"/>
            <a:ext cx="1371600" cy="990600"/>
          </a:xfrm>
          <a:custGeom>
            <a:avLst/>
            <a:gdLst>
              <a:gd name="T0" fmla="*/ 0 w 864"/>
              <a:gd name="T1" fmla="*/ 2147483646 h 624"/>
              <a:gd name="T2" fmla="*/ 2147483646 w 864"/>
              <a:gd name="T3" fmla="*/ 2147483646 h 624"/>
              <a:gd name="T4" fmla="*/ 2147483646 w 864"/>
              <a:gd name="T5" fmla="*/ 2147483646 h 624"/>
              <a:gd name="T6" fmla="*/ 2147483646 w 864"/>
              <a:gd name="T7" fmla="*/ 2147483646 h 624"/>
              <a:gd name="T8" fmla="*/ 2147483646 w 864"/>
              <a:gd name="T9" fmla="*/ 2147483646 h 624"/>
              <a:gd name="T10" fmla="*/ 2147483646 w 864"/>
              <a:gd name="T11" fmla="*/ 2147483646 h 624"/>
              <a:gd name="T12" fmla="*/ 2147483646 w 864"/>
              <a:gd name="T13" fmla="*/ 2147483646 h 624"/>
              <a:gd name="T14" fmla="*/ 2147483646 w 864"/>
              <a:gd name="T15" fmla="*/ 2147483646 h 624"/>
              <a:gd name="T16" fmla="*/ 2147483646 w 864"/>
              <a:gd name="T17" fmla="*/ 0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4"/>
              <a:gd name="T28" fmla="*/ 0 h 624"/>
              <a:gd name="T29" fmla="*/ 864 w 864"/>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4" h="624">
                <a:moveTo>
                  <a:pt x="0" y="624"/>
                </a:moveTo>
                <a:cubicBezTo>
                  <a:pt x="48" y="588"/>
                  <a:pt x="96" y="552"/>
                  <a:pt x="144" y="528"/>
                </a:cubicBezTo>
                <a:cubicBezTo>
                  <a:pt x="192" y="504"/>
                  <a:pt x="248" y="496"/>
                  <a:pt x="288" y="480"/>
                </a:cubicBezTo>
                <a:cubicBezTo>
                  <a:pt x="328" y="464"/>
                  <a:pt x="360" y="464"/>
                  <a:pt x="384" y="432"/>
                </a:cubicBezTo>
                <a:cubicBezTo>
                  <a:pt x="408" y="400"/>
                  <a:pt x="400" y="320"/>
                  <a:pt x="432" y="288"/>
                </a:cubicBezTo>
                <a:cubicBezTo>
                  <a:pt x="464" y="256"/>
                  <a:pt x="544" y="264"/>
                  <a:pt x="576" y="240"/>
                </a:cubicBezTo>
                <a:cubicBezTo>
                  <a:pt x="608" y="216"/>
                  <a:pt x="592" y="168"/>
                  <a:pt x="624" y="144"/>
                </a:cubicBezTo>
                <a:cubicBezTo>
                  <a:pt x="656" y="120"/>
                  <a:pt x="728" y="120"/>
                  <a:pt x="768" y="96"/>
                </a:cubicBezTo>
                <a:cubicBezTo>
                  <a:pt x="808" y="72"/>
                  <a:pt x="836" y="36"/>
                  <a:pt x="864"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54023" name="Freeform 7">
            <a:extLst>
              <a:ext uri="{FF2B5EF4-FFF2-40B4-BE49-F238E27FC236}">
                <a16:creationId xmlns:a16="http://schemas.microsoft.com/office/drawing/2014/main" id="{68B0163D-134F-4B4D-80E3-B47039CD115E}"/>
              </a:ext>
            </a:extLst>
          </p:cNvPr>
          <p:cNvSpPr>
            <a:spLocks/>
          </p:cNvSpPr>
          <p:nvPr/>
        </p:nvSpPr>
        <p:spPr bwMode="auto">
          <a:xfrm>
            <a:off x="3851275" y="4797425"/>
            <a:ext cx="990600" cy="558800"/>
          </a:xfrm>
          <a:custGeom>
            <a:avLst/>
            <a:gdLst>
              <a:gd name="T0" fmla="*/ 0 w 624"/>
              <a:gd name="T1" fmla="*/ 0 h 352"/>
              <a:gd name="T2" fmla="*/ 2147483646 w 624"/>
              <a:gd name="T3" fmla="*/ 2147483646 h 352"/>
              <a:gd name="T4" fmla="*/ 2147483646 w 624"/>
              <a:gd name="T5" fmla="*/ 2147483646 h 352"/>
              <a:gd name="T6" fmla="*/ 2147483646 w 624"/>
              <a:gd name="T7" fmla="*/ 2147483646 h 352"/>
              <a:gd name="T8" fmla="*/ 2147483646 w 624"/>
              <a:gd name="T9" fmla="*/ 2147483646 h 352"/>
              <a:gd name="T10" fmla="*/ 0 60000 65536"/>
              <a:gd name="T11" fmla="*/ 0 60000 65536"/>
              <a:gd name="T12" fmla="*/ 0 60000 65536"/>
              <a:gd name="T13" fmla="*/ 0 60000 65536"/>
              <a:gd name="T14" fmla="*/ 0 60000 65536"/>
              <a:gd name="T15" fmla="*/ 0 w 624"/>
              <a:gd name="T16" fmla="*/ 0 h 352"/>
              <a:gd name="T17" fmla="*/ 624 w 624"/>
              <a:gd name="T18" fmla="*/ 352 h 352"/>
            </a:gdLst>
            <a:ahLst/>
            <a:cxnLst>
              <a:cxn ang="T10">
                <a:pos x="T0" y="T1"/>
              </a:cxn>
              <a:cxn ang="T11">
                <a:pos x="T2" y="T3"/>
              </a:cxn>
              <a:cxn ang="T12">
                <a:pos x="T4" y="T5"/>
              </a:cxn>
              <a:cxn ang="T13">
                <a:pos x="T6" y="T7"/>
              </a:cxn>
              <a:cxn ang="T14">
                <a:pos x="T8" y="T9"/>
              </a:cxn>
            </a:cxnLst>
            <a:rect l="T15" t="T16" r="T17" b="T18"/>
            <a:pathLst>
              <a:path w="624" h="352">
                <a:moveTo>
                  <a:pt x="0" y="0"/>
                </a:moveTo>
                <a:cubicBezTo>
                  <a:pt x="96" y="4"/>
                  <a:pt x="192" y="8"/>
                  <a:pt x="240" y="48"/>
                </a:cubicBezTo>
                <a:cubicBezTo>
                  <a:pt x="288" y="88"/>
                  <a:pt x="264" y="192"/>
                  <a:pt x="288" y="240"/>
                </a:cubicBezTo>
                <a:cubicBezTo>
                  <a:pt x="312" y="288"/>
                  <a:pt x="328" y="320"/>
                  <a:pt x="384" y="336"/>
                </a:cubicBezTo>
                <a:cubicBezTo>
                  <a:pt x="440" y="352"/>
                  <a:pt x="532" y="344"/>
                  <a:pt x="624" y="336"/>
                </a:cubicBezTo>
              </a:path>
            </a:pathLst>
          </a:cu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54024" name="Freeform 8">
            <a:extLst>
              <a:ext uri="{FF2B5EF4-FFF2-40B4-BE49-F238E27FC236}">
                <a16:creationId xmlns:a16="http://schemas.microsoft.com/office/drawing/2014/main" id="{A8E3A642-0AD2-408E-B5C3-CC43CD29FBCE}"/>
              </a:ext>
            </a:extLst>
          </p:cNvPr>
          <p:cNvSpPr>
            <a:spLocks/>
          </p:cNvSpPr>
          <p:nvPr/>
        </p:nvSpPr>
        <p:spPr bwMode="auto">
          <a:xfrm>
            <a:off x="3851275" y="4149725"/>
            <a:ext cx="1066800" cy="1143000"/>
          </a:xfrm>
          <a:custGeom>
            <a:avLst/>
            <a:gdLst>
              <a:gd name="T0" fmla="*/ 0 w 672"/>
              <a:gd name="T1" fmla="*/ 2147483646 h 720"/>
              <a:gd name="T2" fmla="*/ 2147483646 w 672"/>
              <a:gd name="T3" fmla="*/ 2147483646 h 720"/>
              <a:gd name="T4" fmla="*/ 2147483646 w 672"/>
              <a:gd name="T5" fmla="*/ 2147483646 h 720"/>
              <a:gd name="T6" fmla="*/ 2147483646 w 672"/>
              <a:gd name="T7" fmla="*/ 2147483646 h 720"/>
              <a:gd name="T8" fmla="*/ 2147483646 w 672"/>
              <a:gd name="T9" fmla="*/ 2147483646 h 720"/>
              <a:gd name="T10" fmla="*/ 2147483646 w 672"/>
              <a:gd name="T11" fmla="*/ 0 h 720"/>
              <a:gd name="T12" fmla="*/ 2147483646 w 672"/>
              <a:gd name="T13" fmla="*/ 2147483646 h 720"/>
              <a:gd name="T14" fmla="*/ 2147483646 w 672"/>
              <a:gd name="T15" fmla="*/ 2147483646 h 720"/>
              <a:gd name="T16" fmla="*/ 2147483646 w 672"/>
              <a:gd name="T17" fmla="*/ 2147483646 h 720"/>
              <a:gd name="T18" fmla="*/ 2147483646 w 672"/>
              <a:gd name="T19" fmla="*/ 2147483646 h 720"/>
              <a:gd name="T20" fmla="*/ 2147483646 w 672"/>
              <a:gd name="T21" fmla="*/ 2147483646 h 720"/>
              <a:gd name="T22" fmla="*/ 2147483646 w 672"/>
              <a:gd name="T23" fmla="*/ 2147483646 h 720"/>
              <a:gd name="T24" fmla="*/ 2147483646 w 672"/>
              <a:gd name="T25" fmla="*/ 2147483646 h 720"/>
              <a:gd name="T26" fmla="*/ 2147483646 w 672"/>
              <a:gd name="T27" fmla="*/ 2147483646 h 720"/>
              <a:gd name="T28" fmla="*/ 0 w 672"/>
              <a:gd name="T29" fmla="*/ 2147483646 h 7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2"/>
              <a:gd name="T46" fmla="*/ 0 h 720"/>
              <a:gd name="T47" fmla="*/ 672 w 672"/>
              <a:gd name="T48" fmla="*/ 720 h 7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2" h="720">
                <a:moveTo>
                  <a:pt x="0" y="384"/>
                </a:moveTo>
                <a:lnTo>
                  <a:pt x="48" y="240"/>
                </a:lnTo>
                <a:lnTo>
                  <a:pt x="192" y="192"/>
                </a:lnTo>
                <a:lnTo>
                  <a:pt x="240" y="96"/>
                </a:lnTo>
                <a:lnTo>
                  <a:pt x="384" y="48"/>
                </a:lnTo>
                <a:lnTo>
                  <a:pt x="480" y="0"/>
                </a:lnTo>
                <a:lnTo>
                  <a:pt x="624" y="288"/>
                </a:lnTo>
                <a:lnTo>
                  <a:pt x="672" y="528"/>
                </a:lnTo>
                <a:lnTo>
                  <a:pt x="624" y="672"/>
                </a:lnTo>
                <a:lnTo>
                  <a:pt x="576" y="720"/>
                </a:lnTo>
                <a:lnTo>
                  <a:pt x="384" y="720"/>
                </a:lnTo>
                <a:lnTo>
                  <a:pt x="288" y="624"/>
                </a:lnTo>
                <a:lnTo>
                  <a:pt x="240" y="432"/>
                </a:lnTo>
                <a:lnTo>
                  <a:pt x="144" y="384"/>
                </a:lnTo>
                <a:lnTo>
                  <a:pt x="0" y="384"/>
                </a:lnTo>
                <a:close/>
              </a:path>
            </a:pathLst>
          </a:custGeom>
          <a:solidFill>
            <a:srgbClr val="FF99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854025" name="Freeform 9">
            <a:extLst>
              <a:ext uri="{FF2B5EF4-FFF2-40B4-BE49-F238E27FC236}">
                <a16:creationId xmlns:a16="http://schemas.microsoft.com/office/drawing/2014/main" id="{27E355A1-A114-4F29-ADEF-555761C0AAC7}"/>
              </a:ext>
            </a:extLst>
          </p:cNvPr>
          <p:cNvSpPr>
            <a:spLocks/>
          </p:cNvSpPr>
          <p:nvPr/>
        </p:nvSpPr>
        <p:spPr bwMode="auto">
          <a:xfrm>
            <a:off x="3635375" y="4797425"/>
            <a:ext cx="1143000" cy="838200"/>
          </a:xfrm>
          <a:custGeom>
            <a:avLst/>
            <a:gdLst>
              <a:gd name="T0" fmla="*/ 2147483646 w 720"/>
              <a:gd name="T1" fmla="*/ 2147483646 h 528"/>
              <a:gd name="T2" fmla="*/ 2147483646 w 720"/>
              <a:gd name="T3" fmla="*/ 2147483646 h 528"/>
              <a:gd name="T4" fmla="*/ 2147483646 w 720"/>
              <a:gd name="T5" fmla="*/ 2147483646 h 528"/>
              <a:gd name="T6" fmla="*/ 2147483646 w 720"/>
              <a:gd name="T7" fmla="*/ 2147483646 h 528"/>
              <a:gd name="T8" fmla="*/ 2147483646 w 720"/>
              <a:gd name="T9" fmla="*/ 2147483646 h 528"/>
              <a:gd name="T10" fmla="*/ 2147483646 w 720"/>
              <a:gd name="T11" fmla="*/ 2147483646 h 528"/>
              <a:gd name="T12" fmla="*/ 2147483646 w 720"/>
              <a:gd name="T13" fmla="*/ 2147483646 h 528"/>
              <a:gd name="T14" fmla="*/ 0 w 720"/>
              <a:gd name="T15" fmla="*/ 2147483646 h 528"/>
              <a:gd name="T16" fmla="*/ 0 w 720"/>
              <a:gd name="T17" fmla="*/ 2147483646 h 528"/>
              <a:gd name="T18" fmla="*/ 2147483646 w 720"/>
              <a:gd name="T19" fmla="*/ 0 h 528"/>
              <a:gd name="T20" fmla="*/ 2147483646 w 720"/>
              <a:gd name="T21" fmla="*/ 2147483646 h 528"/>
              <a:gd name="T22" fmla="*/ 2147483646 w 720"/>
              <a:gd name="T23" fmla="*/ 2147483646 h 528"/>
              <a:gd name="T24" fmla="*/ 2147483646 w 720"/>
              <a:gd name="T25" fmla="*/ 2147483646 h 528"/>
              <a:gd name="T26" fmla="*/ 2147483646 w 720"/>
              <a:gd name="T27" fmla="*/ 2147483646 h 5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0"/>
              <a:gd name="T43" fmla="*/ 0 h 528"/>
              <a:gd name="T44" fmla="*/ 720 w 720"/>
              <a:gd name="T45" fmla="*/ 528 h 5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0" h="528">
                <a:moveTo>
                  <a:pt x="720" y="336"/>
                </a:moveTo>
                <a:lnTo>
                  <a:pt x="624" y="480"/>
                </a:lnTo>
                <a:lnTo>
                  <a:pt x="432" y="528"/>
                </a:lnTo>
                <a:lnTo>
                  <a:pt x="336" y="480"/>
                </a:lnTo>
                <a:lnTo>
                  <a:pt x="288" y="336"/>
                </a:lnTo>
                <a:lnTo>
                  <a:pt x="192" y="240"/>
                </a:lnTo>
                <a:lnTo>
                  <a:pt x="144" y="192"/>
                </a:lnTo>
                <a:lnTo>
                  <a:pt x="0" y="240"/>
                </a:lnTo>
                <a:lnTo>
                  <a:pt x="0" y="48"/>
                </a:lnTo>
                <a:lnTo>
                  <a:pt x="144" y="0"/>
                </a:lnTo>
                <a:lnTo>
                  <a:pt x="336" y="48"/>
                </a:lnTo>
                <a:lnTo>
                  <a:pt x="384" y="240"/>
                </a:lnTo>
                <a:lnTo>
                  <a:pt x="480" y="336"/>
                </a:lnTo>
                <a:lnTo>
                  <a:pt x="720" y="336"/>
                </a:lnTo>
                <a:close/>
              </a:path>
            </a:pathLst>
          </a:custGeom>
          <a:solidFill>
            <a:srgbClr val="FFFF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pic>
        <p:nvPicPr>
          <p:cNvPr id="63498" name="Picture 10">
            <a:extLst>
              <a:ext uri="{FF2B5EF4-FFF2-40B4-BE49-F238E27FC236}">
                <a16:creationId xmlns:a16="http://schemas.microsoft.com/office/drawing/2014/main" id="{5B1A6695-492A-4A9B-9E88-F24321484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90800"/>
            <a:ext cx="20764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63499" name="Picture 11">
            <a:extLst>
              <a:ext uri="{FF2B5EF4-FFF2-40B4-BE49-F238E27FC236}">
                <a16:creationId xmlns:a16="http://schemas.microsoft.com/office/drawing/2014/main" id="{F9DC104D-FB3A-4A87-B731-899F2B68E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648200"/>
            <a:ext cx="186055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3500" name="Freeform 12">
            <a:extLst>
              <a:ext uri="{FF2B5EF4-FFF2-40B4-BE49-F238E27FC236}">
                <a16:creationId xmlns:a16="http://schemas.microsoft.com/office/drawing/2014/main" id="{02E7A735-B802-4496-9490-20AA21E07CDB}"/>
              </a:ext>
            </a:extLst>
          </p:cNvPr>
          <p:cNvSpPr>
            <a:spLocks/>
          </p:cNvSpPr>
          <p:nvPr/>
        </p:nvSpPr>
        <p:spPr bwMode="auto">
          <a:xfrm>
            <a:off x="6553200" y="3200400"/>
            <a:ext cx="228600" cy="381000"/>
          </a:xfrm>
          <a:custGeom>
            <a:avLst/>
            <a:gdLst>
              <a:gd name="T0" fmla="*/ 0 w 144"/>
              <a:gd name="T1" fmla="*/ 2147483646 h 240"/>
              <a:gd name="T2" fmla="*/ 2147483646 w 144"/>
              <a:gd name="T3" fmla="*/ 2147483646 h 240"/>
              <a:gd name="T4" fmla="*/ 2147483646 w 144"/>
              <a:gd name="T5" fmla="*/ 2147483646 h 240"/>
              <a:gd name="T6" fmla="*/ 2147483646 w 144"/>
              <a:gd name="T7" fmla="*/ 0 h 240"/>
              <a:gd name="T8" fmla="*/ 0 60000 65536"/>
              <a:gd name="T9" fmla="*/ 0 60000 65536"/>
              <a:gd name="T10" fmla="*/ 0 60000 65536"/>
              <a:gd name="T11" fmla="*/ 0 60000 65536"/>
              <a:gd name="T12" fmla="*/ 0 w 144"/>
              <a:gd name="T13" fmla="*/ 0 h 240"/>
              <a:gd name="T14" fmla="*/ 144 w 144"/>
              <a:gd name="T15" fmla="*/ 240 h 240"/>
            </a:gdLst>
            <a:ahLst/>
            <a:cxnLst>
              <a:cxn ang="T8">
                <a:pos x="T0" y="T1"/>
              </a:cxn>
              <a:cxn ang="T9">
                <a:pos x="T2" y="T3"/>
              </a:cxn>
              <a:cxn ang="T10">
                <a:pos x="T4" y="T5"/>
              </a:cxn>
              <a:cxn ang="T11">
                <a:pos x="T6" y="T7"/>
              </a:cxn>
            </a:cxnLst>
            <a:rect l="T12" t="T13" r="T14" b="T15"/>
            <a:pathLst>
              <a:path w="144" h="240">
                <a:moveTo>
                  <a:pt x="0" y="240"/>
                </a:moveTo>
                <a:cubicBezTo>
                  <a:pt x="16" y="180"/>
                  <a:pt x="32" y="120"/>
                  <a:pt x="48" y="96"/>
                </a:cubicBezTo>
                <a:cubicBezTo>
                  <a:pt x="64" y="72"/>
                  <a:pt x="80" y="112"/>
                  <a:pt x="96" y="96"/>
                </a:cubicBezTo>
                <a:cubicBezTo>
                  <a:pt x="112" y="80"/>
                  <a:pt x="136" y="16"/>
                  <a:pt x="144"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63501" name="Freeform 13">
            <a:extLst>
              <a:ext uri="{FF2B5EF4-FFF2-40B4-BE49-F238E27FC236}">
                <a16:creationId xmlns:a16="http://schemas.microsoft.com/office/drawing/2014/main" id="{8E461BA7-EDED-4A74-A992-972C639E3C8D}"/>
              </a:ext>
            </a:extLst>
          </p:cNvPr>
          <p:cNvSpPr>
            <a:spLocks/>
          </p:cNvSpPr>
          <p:nvPr/>
        </p:nvSpPr>
        <p:spPr bwMode="auto">
          <a:xfrm>
            <a:off x="6705600" y="3276600"/>
            <a:ext cx="152400" cy="88900"/>
          </a:xfrm>
          <a:custGeom>
            <a:avLst/>
            <a:gdLst>
              <a:gd name="T0" fmla="*/ 0 w 96"/>
              <a:gd name="T1" fmla="*/ 2147483646 h 56"/>
              <a:gd name="T2" fmla="*/ 2147483646 w 96"/>
              <a:gd name="T3" fmla="*/ 2147483646 h 56"/>
              <a:gd name="T4" fmla="*/ 2147483646 w 96"/>
              <a:gd name="T5" fmla="*/ 0 h 56"/>
              <a:gd name="T6" fmla="*/ 0 60000 65536"/>
              <a:gd name="T7" fmla="*/ 0 60000 65536"/>
              <a:gd name="T8" fmla="*/ 0 60000 65536"/>
              <a:gd name="T9" fmla="*/ 0 w 96"/>
              <a:gd name="T10" fmla="*/ 0 h 56"/>
              <a:gd name="T11" fmla="*/ 96 w 96"/>
              <a:gd name="T12" fmla="*/ 56 h 56"/>
            </a:gdLst>
            <a:ahLst/>
            <a:cxnLst>
              <a:cxn ang="T6">
                <a:pos x="T0" y="T1"/>
              </a:cxn>
              <a:cxn ang="T7">
                <a:pos x="T2" y="T3"/>
              </a:cxn>
              <a:cxn ang="T8">
                <a:pos x="T4" y="T5"/>
              </a:cxn>
            </a:cxnLst>
            <a:rect l="T9" t="T10" r="T11" b="T12"/>
            <a:pathLst>
              <a:path w="96" h="56">
                <a:moveTo>
                  <a:pt x="0" y="48"/>
                </a:moveTo>
                <a:cubicBezTo>
                  <a:pt x="16" y="52"/>
                  <a:pt x="32" y="56"/>
                  <a:pt x="48" y="48"/>
                </a:cubicBezTo>
                <a:cubicBezTo>
                  <a:pt x="64" y="40"/>
                  <a:pt x="80" y="20"/>
                  <a:pt x="96"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63502" name="Freeform 14">
            <a:extLst>
              <a:ext uri="{FF2B5EF4-FFF2-40B4-BE49-F238E27FC236}">
                <a16:creationId xmlns:a16="http://schemas.microsoft.com/office/drawing/2014/main" id="{F8686387-264D-49BD-B14B-8526359C86C5}"/>
              </a:ext>
            </a:extLst>
          </p:cNvPr>
          <p:cNvSpPr>
            <a:spLocks/>
          </p:cNvSpPr>
          <p:nvPr/>
        </p:nvSpPr>
        <p:spPr bwMode="auto">
          <a:xfrm>
            <a:off x="5867400" y="6248400"/>
            <a:ext cx="88900" cy="152400"/>
          </a:xfrm>
          <a:custGeom>
            <a:avLst/>
            <a:gdLst>
              <a:gd name="T0" fmla="*/ 0 w 56"/>
              <a:gd name="T1" fmla="*/ 0 h 96"/>
              <a:gd name="T2" fmla="*/ 2147483646 w 56"/>
              <a:gd name="T3" fmla="*/ 2147483646 h 96"/>
              <a:gd name="T4" fmla="*/ 2147483646 w 56"/>
              <a:gd name="T5" fmla="*/ 2147483646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0" y="0"/>
                </a:moveTo>
                <a:cubicBezTo>
                  <a:pt x="20" y="16"/>
                  <a:pt x="40" y="32"/>
                  <a:pt x="48" y="48"/>
                </a:cubicBezTo>
                <a:cubicBezTo>
                  <a:pt x="56" y="64"/>
                  <a:pt x="48" y="88"/>
                  <a:pt x="48" y="9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63503" name="Freeform 15">
            <a:extLst>
              <a:ext uri="{FF2B5EF4-FFF2-40B4-BE49-F238E27FC236}">
                <a16:creationId xmlns:a16="http://schemas.microsoft.com/office/drawing/2014/main" id="{D87A45BE-4662-4448-A1E8-5FD44281CCE5}"/>
              </a:ext>
            </a:extLst>
          </p:cNvPr>
          <p:cNvSpPr>
            <a:spLocks/>
          </p:cNvSpPr>
          <p:nvPr/>
        </p:nvSpPr>
        <p:spPr bwMode="auto">
          <a:xfrm>
            <a:off x="5867400" y="6400800"/>
            <a:ext cx="76200" cy="76200"/>
          </a:xfrm>
          <a:custGeom>
            <a:avLst/>
            <a:gdLst>
              <a:gd name="T0" fmla="*/ 0 w 48"/>
              <a:gd name="T1" fmla="*/ 2147483646 h 48"/>
              <a:gd name="T2" fmla="*/ 2147483646 w 48"/>
              <a:gd name="T3" fmla="*/ 0 h 48"/>
              <a:gd name="T4" fmla="*/ 0 60000 65536"/>
              <a:gd name="T5" fmla="*/ 0 60000 65536"/>
              <a:gd name="T6" fmla="*/ 0 w 48"/>
              <a:gd name="T7" fmla="*/ 0 h 48"/>
              <a:gd name="T8" fmla="*/ 48 w 48"/>
              <a:gd name="T9" fmla="*/ 48 h 48"/>
            </a:gdLst>
            <a:ahLst/>
            <a:cxnLst>
              <a:cxn ang="T4">
                <a:pos x="T0" y="T1"/>
              </a:cxn>
              <a:cxn ang="T5">
                <a:pos x="T2" y="T3"/>
              </a:cxn>
            </a:cxnLst>
            <a:rect l="T6" t="T7" r="T8" b="T9"/>
            <a:pathLst>
              <a:path w="48" h="48">
                <a:moveTo>
                  <a:pt x="0" y="48"/>
                </a:moveTo>
                <a:cubicBezTo>
                  <a:pt x="0" y="48"/>
                  <a:pt x="24" y="24"/>
                  <a:pt x="48"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63504" name="Freeform 16">
            <a:extLst>
              <a:ext uri="{FF2B5EF4-FFF2-40B4-BE49-F238E27FC236}">
                <a16:creationId xmlns:a16="http://schemas.microsoft.com/office/drawing/2014/main" id="{5131C083-40D7-47FC-93DE-21CCED0FA45B}"/>
              </a:ext>
            </a:extLst>
          </p:cNvPr>
          <p:cNvSpPr>
            <a:spLocks/>
          </p:cNvSpPr>
          <p:nvPr/>
        </p:nvSpPr>
        <p:spPr bwMode="auto">
          <a:xfrm>
            <a:off x="6096000" y="6248400"/>
            <a:ext cx="88900" cy="152400"/>
          </a:xfrm>
          <a:custGeom>
            <a:avLst/>
            <a:gdLst>
              <a:gd name="T0" fmla="*/ 0 w 56"/>
              <a:gd name="T1" fmla="*/ 2147483646 h 96"/>
              <a:gd name="T2" fmla="*/ 2147483646 w 56"/>
              <a:gd name="T3" fmla="*/ 2147483646 h 96"/>
              <a:gd name="T4" fmla="*/ 2147483646 w 56"/>
              <a:gd name="T5" fmla="*/ 0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0" y="96"/>
                </a:moveTo>
                <a:cubicBezTo>
                  <a:pt x="20" y="80"/>
                  <a:pt x="40" y="64"/>
                  <a:pt x="48" y="48"/>
                </a:cubicBezTo>
                <a:cubicBezTo>
                  <a:pt x="56" y="32"/>
                  <a:pt x="52" y="16"/>
                  <a:pt x="48"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63505" name="Freeform 17">
            <a:extLst>
              <a:ext uri="{FF2B5EF4-FFF2-40B4-BE49-F238E27FC236}">
                <a16:creationId xmlns:a16="http://schemas.microsoft.com/office/drawing/2014/main" id="{60A297F6-DCA7-4428-8390-4AAFA7988B17}"/>
              </a:ext>
            </a:extLst>
          </p:cNvPr>
          <p:cNvSpPr>
            <a:spLocks/>
          </p:cNvSpPr>
          <p:nvPr/>
        </p:nvSpPr>
        <p:spPr bwMode="auto">
          <a:xfrm>
            <a:off x="6096000" y="6388100"/>
            <a:ext cx="228600" cy="88900"/>
          </a:xfrm>
          <a:custGeom>
            <a:avLst/>
            <a:gdLst>
              <a:gd name="T0" fmla="*/ 0 w 144"/>
              <a:gd name="T1" fmla="*/ 2147483646 h 56"/>
              <a:gd name="T2" fmla="*/ 2147483646 w 144"/>
              <a:gd name="T3" fmla="*/ 2147483646 h 56"/>
              <a:gd name="T4" fmla="*/ 2147483646 w 144"/>
              <a:gd name="T5" fmla="*/ 2147483646 h 56"/>
              <a:gd name="T6" fmla="*/ 0 60000 65536"/>
              <a:gd name="T7" fmla="*/ 0 60000 65536"/>
              <a:gd name="T8" fmla="*/ 0 60000 65536"/>
              <a:gd name="T9" fmla="*/ 0 w 144"/>
              <a:gd name="T10" fmla="*/ 0 h 56"/>
              <a:gd name="T11" fmla="*/ 144 w 144"/>
              <a:gd name="T12" fmla="*/ 56 h 56"/>
            </a:gdLst>
            <a:ahLst/>
            <a:cxnLst>
              <a:cxn ang="T6">
                <a:pos x="T0" y="T1"/>
              </a:cxn>
              <a:cxn ang="T7">
                <a:pos x="T2" y="T3"/>
              </a:cxn>
              <a:cxn ang="T8">
                <a:pos x="T4" y="T5"/>
              </a:cxn>
            </a:cxnLst>
            <a:rect l="T9" t="T10" r="T11" b="T12"/>
            <a:pathLst>
              <a:path w="144" h="56">
                <a:moveTo>
                  <a:pt x="0" y="8"/>
                </a:moveTo>
                <a:cubicBezTo>
                  <a:pt x="36" y="4"/>
                  <a:pt x="72" y="0"/>
                  <a:pt x="96" y="8"/>
                </a:cubicBezTo>
                <a:cubicBezTo>
                  <a:pt x="120" y="16"/>
                  <a:pt x="132" y="36"/>
                  <a:pt x="144" y="5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63506" name="Freeform 18">
            <a:extLst>
              <a:ext uri="{FF2B5EF4-FFF2-40B4-BE49-F238E27FC236}">
                <a16:creationId xmlns:a16="http://schemas.microsoft.com/office/drawing/2014/main" id="{7B64221F-0196-4CE8-8955-20DACAB2FE46}"/>
              </a:ext>
            </a:extLst>
          </p:cNvPr>
          <p:cNvSpPr>
            <a:spLocks/>
          </p:cNvSpPr>
          <p:nvPr/>
        </p:nvSpPr>
        <p:spPr bwMode="auto">
          <a:xfrm>
            <a:off x="6629400" y="3492500"/>
            <a:ext cx="381000" cy="165100"/>
          </a:xfrm>
          <a:custGeom>
            <a:avLst/>
            <a:gdLst>
              <a:gd name="T0" fmla="*/ 0 w 240"/>
              <a:gd name="T1" fmla="*/ 2147483646 h 104"/>
              <a:gd name="T2" fmla="*/ 2147483646 w 240"/>
              <a:gd name="T3" fmla="*/ 2147483646 h 104"/>
              <a:gd name="T4" fmla="*/ 2147483646 w 240"/>
              <a:gd name="T5" fmla="*/ 2147483646 h 104"/>
              <a:gd name="T6" fmla="*/ 2147483646 w 240"/>
              <a:gd name="T7" fmla="*/ 2147483646 h 104"/>
              <a:gd name="T8" fmla="*/ 2147483646 w 240"/>
              <a:gd name="T9" fmla="*/ 2147483646 h 104"/>
              <a:gd name="T10" fmla="*/ 2147483646 w 240"/>
              <a:gd name="T11" fmla="*/ 2147483646 h 104"/>
              <a:gd name="T12" fmla="*/ 2147483646 w 240"/>
              <a:gd name="T13" fmla="*/ 2147483646 h 104"/>
              <a:gd name="T14" fmla="*/ 0 60000 65536"/>
              <a:gd name="T15" fmla="*/ 0 60000 65536"/>
              <a:gd name="T16" fmla="*/ 0 60000 65536"/>
              <a:gd name="T17" fmla="*/ 0 60000 65536"/>
              <a:gd name="T18" fmla="*/ 0 60000 65536"/>
              <a:gd name="T19" fmla="*/ 0 60000 65536"/>
              <a:gd name="T20" fmla="*/ 0 60000 65536"/>
              <a:gd name="T21" fmla="*/ 0 w 240"/>
              <a:gd name="T22" fmla="*/ 0 h 104"/>
              <a:gd name="T23" fmla="*/ 240 w 240"/>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04">
                <a:moveTo>
                  <a:pt x="0" y="8"/>
                </a:moveTo>
                <a:cubicBezTo>
                  <a:pt x="16" y="8"/>
                  <a:pt x="32" y="8"/>
                  <a:pt x="48" y="8"/>
                </a:cubicBezTo>
                <a:cubicBezTo>
                  <a:pt x="64" y="8"/>
                  <a:pt x="80" y="0"/>
                  <a:pt x="96" y="8"/>
                </a:cubicBezTo>
                <a:cubicBezTo>
                  <a:pt x="112" y="16"/>
                  <a:pt x="128" y="40"/>
                  <a:pt x="144" y="56"/>
                </a:cubicBezTo>
                <a:cubicBezTo>
                  <a:pt x="160" y="72"/>
                  <a:pt x="184" y="104"/>
                  <a:pt x="192" y="104"/>
                </a:cubicBezTo>
                <a:cubicBezTo>
                  <a:pt x="200" y="104"/>
                  <a:pt x="184" y="56"/>
                  <a:pt x="192" y="56"/>
                </a:cubicBezTo>
                <a:cubicBezTo>
                  <a:pt x="200" y="56"/>
                  <a:pt x="220" y="80"/>
                  <a:pt x="240" y="104"/>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pic>
        <p:nvPicPr>
          <p:cNvPr id="63507" name="Picture 19">
            <a:extLst>
              <a:ext uri="{FF2B5EF4-FFF2-40B4-BE49-F238E27FC236}">
                <a16:creationId xmlns:a16="http://schemas.microsoft.com/office/drawing/2014/main" id="{F880D0B0-C5E3-4FD0-A927-0707B56CB4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670" t="14285" b="14285"/>
          <a:stretch>
            <a:fillRect/>
          </a:stretch>
        </p:blipFill>
        <p:spPr bwMode="auto">
          <a:xfrm>
            <a:off x="7467600" y="2743200"/>
            <a:ext cx="13906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63508" name="Picture 20">
            <a:extLst>
              <a:ext uri="{FF2B5EF4-FFF2-40B4-BE49-F238E27FC236}">
                <a16:creationId xmlns:a16="http://schemas.microsoft.com/office/drawing/2014/main" id="{31C53062-C48E-486A-97A1-9489124C67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876800"/>
            <a:ext cx="177165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3509" name="Freeform 21">
            <a:extLst>
              <a:ext uri="{FF2B5EF4-FFF2-40B4-BE49-F238E27FC236}">
                <a16:creationId xmlns:a16="http://schemas.microsoft.com/office/drawing/2014/main" id="{615D6077-6A83-4B6A-925B-1329A0A1C60D}"/>
              </a:ext>
            </a:extLst>
          </p:cNvPr>
          <p:cNvSpPr>
            <a:spLocks/>
          </p:cNvSpPr>
          <p:nvPr/>
        </p:nvSpPr>
        <p:spPr bwMode="auto">
          <a:xfrm>
            <a:off x="8305800" y="3492500"/>
            <a:ext cx="457200" cy="165100"/>
          </a:xfrm>
          <a:custGeom>
            <a:avLst/>
            <a:gdLst>
              <a:gd name="T0" fmla="*/ 0 w 288"/>
              <a:gd name="T1" fmla="*/ 2147483646 h 104"/>
              <a:gd name="T2" fmla="*/ 2147483646 w 288"/>
              <a:gd name="T3" fmla="*/ 2147483646 h 104"/>
              <a:gd name="T4" fmla="*/ 2147483646 w 288"/>
              <a:gd name="T5" fmla="*/ 2147483646 h 104"/>
              <a:gd name="T6" fmla="*/ 2147483646 w 288"/>
              <a:gd name="T7" fmla="*/ 2147483646 h 104"/>
              <a:gd name="T8" fmla="*/ 2147483646 w 288"/>
              <a:gd name="T9" fmla="*/ 2147483646 h 104"/>
              <a:gd name="T10" fmla="*/ 2147483646 w 288"/>
              <a:gd name="T11" fmla="*/ 2147483646 h 104"/>
              <a:gd name="T12" fmla="*/ 2147483646 w 288"/>
              <a:gd name="T13" fmla="*/ 2147483646 h 104"/>
              <a:gd name="T14" fmla="*/ 0 60000 65536"/>
              <a:gd name="T15" fmla="*/ 0 60000 65536"/>
              <a:gd name="T16" fmla="*/ 0 60000 65536"/>
              <a:gd name="T17" fmla="*/ 0 60000 65536"/>
              <a:gd name="T18" fmla="*/ 0 60000 65536"/>
              <a:gd name="T19" fmla="*/ 0 60000 65536"/>
              <a:gd name="T20" fmla="*/ 0 60000 65536"/>
              <a:gd name="T21" fmla="*/ 0 w 288"/>
              <a:gd name="T22" fmla="*/ 0 h 104"/>
              <a:gd name="T23" fmla="*/ 288 w 288"/>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04">
                <a:moveTo>
                  <a:pt x="0" y="8"/>
                </a:moveTo>
                <a:cubicBezTo>
                  <a:pt x="20" y="32"/>
                  <a:pt x="40" y="56"/>
                  <a:pt x="48" y="56"/>
                </a:cubicBezTo>
                <a:cubicBezTo>
                  <a:pt x="56" y="56"/>
                  <a:pt x="32" y="16"/>
                  <a:pt x="48" y="8"/>
                </a:cubicBezTo>
                <a:cubicBezTo>
                  <a:pt x="64" y="0"/>
                  <a:pt x="128" y="0"/>
                  <a:pt x="144" y="8"/>
                </a:cubicBezTo>
                <a:cubicBezTo>
                  <a:pt x="160" y="16"/>
                  <a:pt x="128" y="40"/>
                  <a:pt x="144" y="56"/>
                </a:cubicBezTo>
                <a:cubicBezTo>
                  <a:pt x="160" y="72"/>
                  <a:pt x="216" y="104"/>
                  <a:pt x="240" y="104"/>
                </a:cubicBezTo>
                <a:cubicBezTo>
                  <a:pt x="264" y="104"/>
                  <a:pt x="280" y="64"/>
                  <a:pt x="288" y="56"/>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63510" name="Freeform 22">
            <a:extLst>
              <a:ext uri="{FF2B5EF4-FFF2-40B4-BE49-F238E27FC236}">
                <a16:creationId xmlns:a16="http://schemas.microsoft.com/office/drawing/2014/main" id="{AEDC5E67-5E6A-4096-93CC-DF4FEAE2D6EA}"/>
              </a:ext>
            </a:extLst>
          </p:cNvPr>
          <p:cNvSpPr>
            <a:spLocks/>
          </p:cNvSpPr>
          <p:nvPr/>
        </p:nvSpPr>
        <p:spPr bwMode="auto">
          <a:xfrm>
            <a:off x="8229600" y="6096000"/>
            <a:ext cx="1588" cy="304800"/>
          </a:xfrm>
          <a:custGeom>
            <a:avLst/>
            <a:gdLst>
              <a:gd name="T0" fmla="*/ 0 w 1"/>
              <a:gd name="T1" fmla="*/ 0 h 192"/>
              <a:gd name="T2" fmla="*/ 0 w 1"/>
              <a:gd name="T3" fmla="*/ 2147483646 h 192"/>
              <a:gd name="T4" fmla="*/ 0 w 1"/>
              <a:gd name="T5" fmla="*/ 2147483646 h 192"/>
              <a:gd name="T6" fmla="*/ 0 w 1"/>
              <a:gd name="T7" fmla="*/ 2147483646 h 192"/>
              <a:gd name="T8" fmla="*/ 0 60000 65536"/>
              <a:gd name="T9" fmla="*/ 0 60000 65536"/>
              <a:gd name="T10" fmla="*/ 0 60000 65536"/>
              <a:gd name="T11" fmla="*/ 0 60000 65536"/>
              <a:gd name="T12" fmla="*/ 0 w 1"/>
              <a:gd name="T13" fmla="*/ 0 h 192"/>
              <a:gd name="T14" fmla="*/ 1 w 1"/>
              <a:gd name="T15" fmla="*/ 192 h 192"/>
            </a:gdLst>
            <a:ahLst/>
            <a:cxnLst>
              <a:cxn ang="T8">
                <a:pos x="T0" y="T1"/>
              </a:cxn>
              <a:cxn ang="T9">
                <a:pos x="T2" y="T3"/>
              </a:cxn>
              <a:cxn ang="T10">
                <a:pos x="T4" y="T5"/>
              </a:cxn>
              <a:cxn ang="T11">
                <a:pos x="T6" y="T7"/>
              </a:cxn>
            </a:cxnLst>
            <a:rect l="T12" t="T13" r="T14" b="T15"/>
            <a:pathLst>
              <a:path w="1" h="192">
                <a:moveTo>
                  <a:pt x="0" y="0"/>
                </a:moveTo>
                <a:cubicBezTo>
                  <a:pt x="0" y="16"/>
                  <a:pt x="0" y="32"/>
                  <a:pt x="0" y="48"/>
                </a:cubicBezTo>
                <a:cubicBezTo>
                  <a:pt x="0" y="64"/>
                  <a:pt x="0" y="72"/>
                  <a:pt x="0" y="96"/>
                </a:cubicBezTo>
                <a:cubicBezTo>
                  <a:pt x="0" y="120"/>
                  <a:pt x="0" y="156"/>
                  <a:pt x="0" y="192"/>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63511" name="Freeform 23">
            <a:extLst>
              <a:ext uri="{FF2B5EF4-FFF2-40B4-BE49-F238E27FC236}">
                <a16:creationId xmlns:a16="http://schemas.microsoft.com/office/drawing/2014/main" id="{1DB90682-0276-4822-A987-A2A3D340672C}"/>
              </a:ext>
            </a:extLst>
          </p:cNvPr>
          <p:cNvSpPr>
            <a:spLocks/>
          </p:cNvSpPr>
          <p:nvPr/>
        </p:nvSpPr>
        <p:spPr bwMode="auto">
          <a:xfrm>
            <a:off x="8216900" y="6172200"/>
            <a:ext cx="241300" cy="152400"/>
          </a:xfrm>
          <a:custGeom>
            <a:avLst/>
            <a:gdLst>
              <a:gd name="T0" fmla="*/ 2147483646 w 152"/>
              <a:gd name="T1" fmla="*/ 2147483646 h 96"/>
              <a:gd name="T2" fmla="*/ 2147483646 w 152"/>
              <a:gd name="T3" fmla="*/ 2147483646 h 96"/>
              <a:gd name="T4" fmla="*/ 2147483646 w 152"/>
              <a:gd name="T5" fmla="*/ 0 h 96"/>
              <a:gd name="T6" fmla="*/ 2147483646 w 152"/>
              <a:gd name="T7" fmla="*/ 2147483646 h 96"/>
              <a:gd name="T8" fmla="*/ 0 60000 65536"/>
              <a:gd name="T9" fmla="*/ 0 60000 65536"/>
              <a:gd name="T10" fmla="*/ 0 60000 65536"/>
              <a:gd name="T11" fmla="*/ 0 60000 65536"/>
              <a:gd name="T12" fmla="*/ 0 w 152"/>
              <a:gd name="T13" fmla="*/ 0 h 96"/>
              <a:gd name="T14" fmla="*/ 152 w 152"/>
              <a:gd name="T15" fmla="*/ 96 h 96"/>
            </a:gdLst>
            <a:ahLst/>
            <a:cxnLst>
              <a:cxn ang="T8">
                <a:pos x="T0" y="T1"/>
              </a:cxn>
              <a:cxn ang="T9">
                <a:pos x="T2" y="T3"/>
              </a:cxn>
              <a:cxn ang="T10">
                <a:pos x="T4" y="T5"/>
              </a:cxn>
              <a:cxn ang="T11">
                <a:pos x="T6" y="T7"/>
              </a:cxn>
            </a:cxnLst>
            <a:rect l="T12" t="T13" r="T14" b="T15"/>
            <a:pathLst>
              <a:path w="152" h="96">
                <a:moveTo>
                  <a:pt x="8" y="96"/>
                </a:moveTo>
                <a:cubicBezTo>
                  <a:pt x="4" y="80"/>
                  <a:pt x="0" y="64"/>
                  <a:pt x="8" y="48"/>
                </a:cubicBezTo>
                <a:cubicBezTo>
                  <a:pt x="16" y="32"/>
                  <a:pt x="32" y="0"/>
                  <a:pt x="56" y="0"/>
                </a:cubicBezTo>
                <a:cubicBezTo>
                  <a:pt x="80" y="0"/>
                  <a:pt x="116" y="24"/>
                  <a:pt x="152" y="48"/>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63512" name="Line 24">
            <a:extLst>
              <a:ext uri="{FF2B5EF4-FFF2-40B4-BE49-F238E27FC236}">
                <a16:creationId xmlns:a16="http://schemas.microsoft.com/office/drawing/2014/main" id="{21B340BE-4802-4627-A1CF-F8BC0A806E48}"/>
              </a:ext>
            </a:extLst>
          </p:cNvPr>
          <p:cNvSpPr>
            <a:spLocks noChangeShapeType="1"/>
          </p:cNvSpPr>
          <p:nvPr/>
        </p:nvSpPr>
        <p:spPr bwMode="auto">
          <a:xfrm>
            <a:off x="5181600" y="3300413"/>
            <a:ext cx="1905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54022"/>
                                        </p:tgtEl>
                                        <p:attrNameLst>
                                          <p:attrName>style.visibility</p:attrName>
                                        </p:attrNameLst>
                                      </p:cBhvr>
                                      <p:to>
                                        <p:strVal val="visible"/>
                                      </p:to>
                                    </p:set>
                                    <p:animEffect transition="in" filter="blinds(horizontal)">
                                      <p:cBhvr>
                                        <p:cTn id="7" dur="500"/>
                                        <p:tgtEl>
                                          <p:spTgt spid="854022"/>
                                        </p:tgtEl>
                                      </p:cBhvr>
                                    </p:animEffect>
                                  </p:childTnLst>
                                </p:cTn>
                              </p:par>
                              <p:par>
                                <p:cTn id="8" presetID="3" presetClass="entr" presetSubtype="10" fill="hold" nodeType="withEffect">
                                  <p:stCondLst>
                                    <p:cond delay="0"/>
                                  </p:stCondLst>
                                  <p:childTnLst>
                                    <p:set>
                                      <p:cBhvr>
                                        <p:cTn id="9" dur="1" fill="hold">
                                          <p:stCondLst>
                                            <p:cond delay="0"/>
                                          </p:stCondLst>
                                        </p:cTn>
                                        <p:tgtEl>
                                          <p:spTgt spid="854019">
                                            <p:txEl>
                                              <p:pRg st="0" end="0"/>
                                            </p:txEl>
                                          </p:spTgt>
                                        </p:tgtEl>
                                        <p:attrNameLst>
                                          <p:attrName>style.visibility</p:attrName>
                                        </p:attrNameLst>
                                      </p:cBhvr>
                                      <p:to>
                                        <p:strVal val="visible"/>
                                      </p:to>
                                    </p:set>
                                    <p:animEffect transition="in" filter="blinds(horizontal)">
                                      <p:cBhvr>
                                        <p:cTn id="10" dur="500"/>
                                        <p:tgtEl>
                                          <p:spTgt spid="854019">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54019">
                                            <p:txEl>
                                              <p:pRg st="1" end="1"/>
                                            </p:txEl>
                                          </p:spTgt>
                                        </p:tgtEl>
                                        <p:attrNameLst>
                                          <p:attrName>style.visibility</p:attrName>
                                        </p:attrNameLst>
                                      </p:cBhvr>
                                      <p:to>
                                        <p:strVal val="visible"/>
                                      </p:to>
                                    </p:set>
                                    <p:animEffect transition="in" filter="blinds(horizontal)">
                                      <p:cBhvr>
                                        <p:cTn id="13" dur="500"/>
                                        <p:tgtEl>
                                          <p:spTgt spid="854019">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54019">
                                            <p:txEl>
                                              <p:pRg st="2" end="2"/>
                                            </p:txEl>
                                          </p:spTgt>
                                        </p:tgtEl>
                                        <p:attrNameLst>
                                          <p:attrName>style.visibility</p:attrName>
                                        </p:attrNameLst>
                                      </p:cBhvr>
                                      <p:to>
                                        <p:strVal val="visible"/>
                                      </p:to>
                                    </p:set>
                                    <p:animEffect transition="in" filter="blinds(horizontal)">
                                      <p:cBhvr>
                                        <p:cTn id="16" dur="500"/>
                                        <p:tgtEl>
                                          <p:spTgt spid="85401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854023"/>
                                        </p:tgtEl>
                                        <p:attrNameLst>
                                          <p:attrName>style.visibility</p:attrName>
                                        </p:attrNameLst>
                                      </p:cBhvr>
                                      <p:to>
                                        <p:strVal val="visible"/>
                                      </p:to>
                                    </p:set>
                                    <p:animEffect transition="in" filter="blinds(horizontal)">
                                      <p:cBhvr>
                                        <p:cTn id="21" dur="500"/>
                                        <p:tgtEl>
                                          <p:spTgt spid="854023"/>
                                        </p:tgtEl>
                                      </p:cBhvr>
                                    </p:animEffect>
                                  </p:childTnLst>
                                </p:cTn>
                              </p:par>
                              <p:par>
                                <p:cTn id="22" presetID="3" presetClass="entr" presetSubtype="10" fill="hold" nodeType="withEffect">
                                  <p:stCondLst>
                                    <p:cond delay="0"/>
                                  </p:stCondLst>
                                  <p:childTnLst>
                                    <p:set>
                                      <p:cBhvr>
                                        <p:cTn id="23" dur="1" fill="hold">
                                          <p:stCondLst>
                                            <p:cond delay="0"/>
                                          </p:stCondLst>
                                        </p:cTn>
                                        <p:tgtEl>
                                          <p:spTgt spid="854020">
                                            <p:txEl>
                                              <p:pRg st="0" end="0"/>
                                            </p:txEl>
                                          </p:spTgt>
                                        </p:tgtEl>
                                        <p:attrNameLst>
                                          <p:attrName>style.visibility</p:attrName>
                                        </p:attrNameLst>
                                      </p:cBhvr>
                                      <p:to>
                                        <p:strVal val="visible"/>
                                      </p:to>
                                    </p:set>
                                    <p:animEffect transition="in" filter="blinds(horizontal)">
                                      <p:cBhvr>
                                        <p:cTn id="24" dur="500"/>
                                        <p:tgtEl>
                                          <p:spTgt spid="854020">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854025"/>
                                        </p:tgtEl>
                                        <p:attrNameLst>
                                          <p:attrName>style.visibility</p:attrName>
                                        </p:attrNameLst>
                                      </p:cBhvr>
                                      <p:to>
                                        <p:strVal val="visible"/>
                                      </p:to>
                                    </p:set>
                                    <p:animEffect transition="in" filter="blinds(horizontal)">
                                      <p:cBhvr>
                                        <p:cTn id="29" dur="500"/>
                                        <p:tgtEl>
                                          <p:spTgt spid="854025"/>
                                        </p:tgtEl>
                                      </p:cBhvr>
                                    </p:animEffect>
                                  </p:childTnLst>
                                </p:cTn>
                              </p:par>
                              <p:par>
                                <p:cTn id="30" presetID="3" presetClass="entr" presetSubtype="10" fill="hold" nodeType="withEffect">
                                  <p:stCondLst>
                                    <p:cond delay="0"/>
                                  </p:stCondLst>
                                  <p:childTnLst>
                                    <p:set>
                                      <p:cBhvr>
                                        <p:cTn id="31" dur="1" fill="hold">
                                          <p:stCondLst>
                                            <p:cond delay="0"/>
                                          </p:stCondLst>
                                        </p:cTn>
                                        <p:tgtEl>
                                          <p:spTgt spid="854020">
                                            <p:txEl>
                                              <p:pRg st="1" end="1"/>
                                            </p:txEl>
                                          </p:spTgt>
                                        </p:tgtEl>
                                        <p:attrNameLst>
                                          <p:attrName>style.visibility</p:attrName>
                                        </p:attrNameLst>
                                      </p:cBhvr>
                                      <p:to>
                                        <p:strVal val="visible"/>
                                      </p:to>
                                    </p:set>
                                    <p:animEffect transition="in" filter="blinds(horizontal)">
                                      <p:cBhvr>
                                        <p:cTn id="32" dur="500"/>
                                        <p:tgtEl>
                                          <p:spTgt spid="854020">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854024"/>
                                        </p:tgtEl>
                                        <p:attrNameLst>
                                          <p:attrName>style.visibility</p:attrName>
                                        </p:attrNameLst>
                                      </p:cBhvr>
                                      <p:to>
                                        <p:strVal val="visible"/>
                                      </p:to>
                                    </p:set>
                                    <p:animEffect transition="in" filter="blinds(horizontal)">
                                      <p:cBhvr>
                                        <p:cTn id="37" dur="500"/>
                                        <p:tgtEl>
                                          <p:spTgt spid="854024"/>
                                        </p:tgtEl>
                                      </p:cBhvr>
                                    </p:animEffect>
                                  </p:childTnLst>
                                </p:cTn>
                              </p:par>
                              <p:par>
                                <p:cTn id="38" presetID="3" presetClass="entr" presetSubtype="10" fill="hold" nodeType="withEffect">
                                  <p:stCondLst>
                                    <p:cond delay="0"/>
                                  </p:stCondLst>
                                  <p:childTnLst>
                                    <p:set>
                                      <p:cBhvr>
                                        <p:cTn id="39" dur="1" fill="hold">
                                          <p:stCondLst>
                                            <p:cond delay="0"/>
                                          </p:stCondLst>
                                        </p:cTn>
                                        <p:tgtEl>
                                          <p:spTgt spid="854020">
                                            <p:txEl>
                                              <p:pRg st="2" end="2"/>
                                            </p:txEl>
                                          </p:spTgt>
                                        </p:tgtEl>
                                        <p:attrNameLst>
                                          <p:attrName>style.visibility</p:attrName>
                                        </p:attrNameLst>
                                      </p:cBhvr>
                                      <p:to>
                                        <p:strVal val="visible"/>
                                      </p:to>
                                    </p:set>
                                    <p:animEffect transition="in" filter="blinds(horizontal)">
                                      <p:cBhvr>
                                        <p:cTn id="40" dur="500"/>
                                        <p:tgtEl>
                                          <p:spTgt spid="8540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Inferior hemisphere">
            <a:extLst>
              <a:ext uri="{FF2B5EF4-FFF2-40B4-BE49-F238E27FC236}">
                <a16:creationId xmlns:a16="http://schemas.microsoft.com/office/drawing/2014/main" id="{DB427DD2-5A60-4C97-8EEC-EE91B6988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765175"/>
            <a:ext cx="4229100"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5046" name="Text Box 6">
            <a:extLst>
              <a:ext uri="{FF2B5EF4-FFF2-40B4-BE49-F238E27FC236}">
                <a16:creationId xmlns:a16="http://schemas.microsoft.com/office/drawing/2014/main" id="{8CCEF591-7452-4061-AB9A-9F0E9BDEA387}"/>
              </a:ext>
            </a:extLst>
          </p:cNvPr>
          <p:cNvSpPr txBox="1">
            <a:spLocks noChangeArrowheads="1"/>
          </p:cNvSpPr>
          <p:nvPr/>
        </p:nvSpPr>
        <p:spPr bwMode="auto">
          <a:xfrm>
            <a:off x="82550" y="4468813"/>
            <a:ext cx="23637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sr-Latn-CS" altLang="sr-Latn-RS" sz="2000" b="1">
                <a:solidFill>
                  <a:srgbClr val="FF0000"/>
                </a:solidFill>
                <a:latin typeface="Times New Roman" panose="02020603050405020304" pitchFamily="18" charset="0"/>
              </a:rPr>
              <a:t>gyrus </a:t>
            </a:r>
          </a:p>
          <a:p>
            <a:pPr>
              <a:spcBef>
                <a:spcPct val="50000"/>
              </a:spcBef>
              <a:buSzTx/>
              <a:buFontTx/>
              <a:buNone/>
            </a:pPr>
            <a:r>
              <a:rPr lang="sr-Latn-CS" altLang="sr-Latn-RS" sz="2000" b="1">
                <a:solidFill>
                  <a:srgbClr val="FF0000"/>
                </a:solidFill>
                <a:latin typeface="Times New Roman" panose="02020603050405020304" pitchFamily="18" charset="0"/>
              </a:rPr>
              <a:t>o</a:t>
            </a:r>
            <a:r>
              <a:rPr lang="en-US" altLang="sr-Latn-RS" sz="2000" b="1">
                <a:solidFill>
                  <a:srgbClr val="FF0000"/>
                </a:solidFill>
                <a:latin typeface="Times New Roman" panose="02020603050405020304" pitchFamily="18" charset="0"/>
              </a:rPr>
              <a:t>ccipitotemporal</a:t>
            </a:r>
            <a:r>
              <a:rPr lang="sr-Latn-CS" altLang="sr-Latn-RS" sz="2000" b="1">
                <a:solidFill>
                  <a:srgbClr val="FF0000"/>
                </a:solidFill>
                <a:latin typeface="Times New Roman" panose="02020603050405020304" pitchFamily="18" charset="0"/>
              </a:rPr>
              <a:t>is</a:t>
            </a:r>
          </a:p>
          <a:p>
            <a:pPr>
              <a:spcBef>
                <a:spcPct val="50000"/>
              </a:spcBef>
              <a:buSzTx/>
              <a:buFontTx/>
              <a:buNone/>
            </a:pPr>
            <a:r>
              <a:rPr lang="sr-Latn-CS" altLang="sr-Latn-RS" sz="2000" b="1">
                <a:solidFill>
                  <a:srgbClr val="FF0000"/>
                </a:solidFill>
                <a:latin typeface="Times New Roman" panose="02020603050405020304" pitchFamily="18" charset="0"/>
              </a:rPr>
              <a:t>lateralis</a:t>
            </a:r>
            <a:endParaRPr lang="en-US" altLang="sr-Latn-RS" sz="2000" b="1">
              <a:solidFill>
                <a:srgbClr val="FF0000"/>
              </a:solidFill>
              <a:latin typeface="Times New Roman" panose="02020603050405020304" pitchFamily="18" charset="0"/>
            </a:endParaRPr>
          </a:p>
        </p:txBody>
      </p:sp>
      <p:sp>
        <p:nvSpPr>
          <p:cNvPr id="855051" name="Line 11">
            <a:extLst>
              <a:ext uri="{FF2B5EF4-FFF2-40B4-BE49-F238E27FC236}">
                <a16:creationId xmlns:a16="http://schemas.microsoft.com/office/drawing/2014/main" id="{7F9C74A0-84F4-40E1-99A4-B7E391300242}"/>
              </a:ext>
            </a:extLst>
          </p:cNvPr>
          <p:cNvSpPr>
            <a:spLocks noChangeShapeType="1"/>
          </p:cNvSpPr>
          <p:nvPr/>
        </p:nvSpPr>
        <p:spPr bwMode="auto">
          <a:xfrm flipV="1">
            <a:off x="2195513" y="5084763"/>
            <a:ext cx="1584325" cy="730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17" name="Text Box 13">
            <a:extLst>
              <a:ext uri="{FF2B5EF4-FFF2-40B4-BE49-F238E27FC236}">
                <a16:creationId xmlns:a16="http://schemas.microsoft.com/office/drawing/2014/main" id="{02C3D380-8982-4AAA-948F-87E8FA2749DF}"/>
              </a:ext>
            </a:extLst>
          </p:cNvPr>
          <p:cNvSpPr txBox="1">
            <a:spLocks noChangeArrowheads="1"/>
          </p:cNvSpPr>
          <p:nvPr/>
        </p:nvSpPr>
        <p:spPr bwMode="auto">
          <a:xfrm>
            <a:off x="1547813" y="6021388"/>
            <a:ext cx="6121400" cy="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60000"/>
              </a:lnSpc>
              <a:spcBef>
                <a:spcPct val="50000"/>
              </a:spcBef>
              <a:buSzTx/>
              <a:buFontTx/>
              <a:buNone/>
            </a:pPr>
            <a:r>
              <a:rPr lang="sr-Latn-CS" altLang="sr-Latn-RS" sz="3600">
                <a:solidFill>
                  <a:srgbClr val="FF0000"/>
                </a:solidFill>
              </a:rPr>
              <a:t>Lobus occipitalis </a:t>
            </a:r>
          </a:p>
          <a:p>
            <a:pPr algn="ctr" eaLnBrk="1" hangingPunct="1">
              <a:lnSpc>
                <a:spcPct val="60000"/>
              </a:lnSpc>
              <a:spcBef>
                <a:spcPct val="50000"/>
              </a:spcBef>
              <a:buSzTx/>
              <a:buFontTx/>
              <a:buNone/>
            </a:pPr>
            <a:r>
              <a:rPr lang="sr-Latn-CS" altLang="sr-Latn-RS" sz="2400">
                <a:solidFill>
                  <a:srgbClr val="FF0000"/>
                </a:solidFill>
              </a:rPr>
              <a:t>доња страна</a:t>
            </a:r>
            <a:endParaRPr lang="en-US" altLang="sr-Latn-RS" sz="2400">
              <a:solidFill>
                <a:srgbClr val="FF0000"/>
              </a:solidFill>
            </a:endParaRPr>
          </a:p>
        </p:txBody>
      </p:sp>
      <p:sp>
        <p:nvSpPr>
          <p:cNvPr id="64518" name="Line 14">
            <a:extLst>
              <a:ext uri="{FF2B5EF4-FFF2-40B4-BE49-F238E27FC236}">
                <a16:creationId xmlns:a16="http://schemas.microsoft.com/office/drawing/2014/main" id="{57BE6A46-A61F-48CC-ABE7-73651BF7989A}"/>
              </a:ext>
            </a:extLst>
          </p:cNvPr>
          <p:cNvSpPr>
            <a:spLocks noChangeShapeType="1"/>
          </p:cNvSpPr>
          <p:nvPr/>
        </p:nvSpPr>
        <p:spPr bwMode="auto">
          <a:xfrm flipV="1">
            <a:off x="3563938" y="3860800"/>
            <a:ext cx="720725" cy="13684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19" name="Line 15">
            <a:extLst>
              <a:ext uri="{FF2B5EF4-FFF2-40B4-BE49-F238E27FC236}">
                <a16:creationId xmlns:a16="http://schemas.microsoft.com/office/drawing/2014/main" id="{406B5D73-A45D-401C-88A5-375BC5675E41}"/>
              </a:ext>
            </a:extLst>
          </p:cNvPr>
          <p:cNvSpPr>
            <a:spLocks noChangeShapeType="1"/>
          </p:cNvSpPr>
          <p:nvPr/>
        </p:nvSpPr>
        <p:spPr bwMode="auto">
          <a:xfrm flipV="1">
            <a:off x="2916238" y="3716338"/>
            <a:ext cx="1295400" cy="720725"/>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64520" name="Line 16">
            <a:extLst>
              <a:ext uri="{FF2B5EF4-FFF2-40B4-BE49-F238E27FC236}">
                <a16:creationId xmlns:a16="http://schemas.microsoft.com/office/drawing/2014/main" id="{C74182DE-6D38-417D-A477-94BA41B801C4}"/>
              </a:ext>
            </a:extLst>
          </p:cNvPr>
          <p:cNvSpPr>
            <a:spLocks noChangeShapeType="1"/>
          </p:cNvSpPr>
          <p:nvPr/>
        </p:nvSpPr>
        <p:spPr bwMode="auto">
          <a:xfrm>
            <a:off x="5076825" y="3860800"/>
            <a:ext cx="935038" cy="11525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21" name="Line 17">
            <a:extLst>
              <a:ext uri="{FF2B5EF4-FFF2-40B4-BE49-F238E27FC236}">
                <a16:creationId xmlns:a16="http://schemas.microsoft.com/office/drawing/2014/main" id="{71A706E4-BFA5-477A-9641-4E4D0CA14D0F}"/>
              </a:ext>
            </a:extLst>
          </p:cNvPr>
          <p:cNvSpPr>
            <a:spLocks noChangeShapeType="1"/>
          </p:cNvSpPr>
          <p:nvPr/>
        </p:nvSpPr>
        <p:spPr bwMode="auto">
          <a:xfrm>
            <a:off x="5148263" y="3716338"/>
            <a:ext cx="1295400" cy="649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22" name="Text Box 18">
            <a:extLst>
              <a:ext uri="{FF2B5EF4-FFF2-40B4-BE49-F238E27FC236}">
                <a16:creationId xmlns:a16="http://schemas.microsoft.com/office/drawing/2014/main" id="{40787799-A282-4AFC-819A-778049A40C6E}"/>
              </a:ext>
            </a:extLst>
          </p:cNvPr>
          <p:cNvSpPr txBox="1">
            <a:spLocks noChangeArrowheads="1"/>
          </p:cNvSpPr>
          <p:nvPr/>
        </p:nvSpPr>
        <p:spPr bwMode="auto">
          <a:xfrm rot="-2385558">
            <a:off x="2841625" y="4114800"/>
            <a:ext cx="1690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FFFF00"/>
                </a:solidFill>
              </a:rPr>
              <a:t>pars petrosa</a:t>
            </a:r>
            <a:endParaRPr lang="en-US" altLang="sr-Latn-RS" sz="1800">
              <a:solidFill>
                <a:srgbClr val="FFFF00"/>
              </a:solidFill>
            </a:endParaRPr>
          </a:p>
        </p:txBody>
      </p:sp>
      <p:sp>
        <p:nvSpPr>
          <p:cNvPr id="64523" name="Text Box 19">
            <a:extLst>
              <a:ext uri="{FF2B5EF4-FFF2-40B4-BE49-F238E27FC236}">
                <a16:creationId xmlns:a16="http://schemas.microsoft.com/office/drawing/2014/main" id="{0867377C-BDBB-4A56-8566-F408B583E2F5}"/>
              </a:ext>
            </a:extLst>
          </p:cNvPr>
          <p:cNvSpPr txBox="1">
            <a:spLocks noChangeArrowheads="1"/>
          </p:cNvSpPr>
          <p:nvPr/>
        </p:nvSpPr>
        <p:spPr bwMode="auto">
          <a:xfrm rot="13149911" flipV="1">
            <a:off x="4876800" y="3984625"/>
            <a:ext cx="1690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FFFF00"/>
                </a:solidFill>
              </a:rPr>
              <a:t>pars petrosa</a:t>
            </a:r>
            <a:endParaRPr lang="en-US" altLang="sr-Latn-RS" sz="1800">
              <a:solidFill>
                <a:srgbClr val="FFFF00"/>
              </a:solidFill>
            </a:endParaRPr>
          </a:p>
        </p:txBody>
      </p:sp>
      <p:sp>
        <p:nvSpPr>
          <p:cNvPr id="64524" name="Freeform 22">
            <a:extLst>
              <a:ext uri="{FF2B5EF4-FFF2-40B4-BE49-F238E27FC236}">
                <a16:creationId xmlns:a16="http://schemas.microsoft.com/office/drawing/2014/main" id="{9ED816C7-372F-4CFE-8E50-31822857AF7F}"/>
              </a:ext>
            </a:extLst>
          </p:cNvPr>
          <p:cNvSpPr>
            <a:spLocks/>
          </p:cNvSpPr>
          <p:nvPr/>
        </p:nvSpPr>
        <p:spPr bwMode="auto">
          <a:xfrm>
            <a:off x="3924300" y="4149725"/>
            <a:ext cx="828675" cy="1439863"/>
          </a:xfrm>
          <a:custGeom>
            <a:avLst/>
            <a:gdLst>
              <a:gd name="T0" fmla="*/ 2147483646 w 432"/>
              <a:gd name="T1" fmla="*/ 0 h 960"/>
              <a:gd name="T2" fmla="*/ 2147483646 w 432"/>
              <a:gd name="T3" fmla="*/ 2147483646 h 960"/>
              <a:gd name="T4" fmla="*/ 2147483646 w 432"/>
              <a:gd name="T5" fmla="*/ 2147483646 h 960"/>
              <a:gd name="T6" fmla="*/ 2147483646 w 432"/>
              <a:gd name="T7" fmla="*/ 2147483646 h 960"/>
              <a:gd name="T8" fmla="*/ 2147483646 w 432"/>
              <a:gd name="T9" fmla="*/ 2147483646 h 960"/>
              <a:gd name="T10" fmla="*/ 2147483646 w 432"/>
              <a:gd name="T11" fmla="*/ 2147483646 h 960"/>
              <a:gd name="T12" fmla="*/ 0 w 432"/>
              <a:gd name="T13" fmla="*/ 2147483646 h 960"/>
              <a:gd name="T14" fmla="*/ 2147483646 w 432"/>
              <a:gd name="T15" fmla="*/ 2147483646 h 960"/>
              <a:gd name="T16" fmla="*/ 0 w 432"/>
              <a:gd name="T17" fmla="*/ 2147483646 h 960"/>
              <a:gd name="T18" fmla="*/ 2147483646 w 432"/>
              <a:gd name="T19" fmla="*/ 0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960"/>
              <a:gd name="T32" fmla="*/ 432 w 43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960">
                <a:moveTo>
                  <a:pt x="48" y="0"/>
                </a:moveTo>
                <a:lnTo>
                  <a:pt x="240" y="96"/>
                </a:lnTo>
                <a:lnTo>
                  <a:pt x="432" y="384"/>
                </a:lnTo>
                <a:lnTo>
                  <a:pt x="432" y="720"/>
                </a:lnTo>
                <a:lnTo>
                  <a:pt x="336" y="960"/>
                </a:lnTo>
                <a:lnTo>
                  <a:pt x="192" y="720"/>
                </a:lnTo>
                <a:lnTo>
                  <a:pt x="0" y="576"/>
                </a:lnTo>
                <a:lnTo>
                  <a:pt x="48" y="384"/>
                </a:lnTo>
                <a:lnTo>
                  <a:pt x="0" y="192"/>
                </a:lnTo>
                <a:lnTo>
                  <a:pt x="96" y="0"/>
                </a:lnTo>
              </a:path>
            </a:pathLst>
          </a:custGeom>
          <a:solidFill>
            <a:srgbClr val="FFFF00">
              <a:alpha val="27843"/>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64525" name="Text Box 24">
            <a:extLst>
              <a:ext uri="{FF2B5EF4-FFF2-40B4-BE49-F238E27FC236}">
                <a16:creationId xmlns:a16="http://schemas.microsoft.com/office/drawing/2014/main" id="{4DC6A59F-E17E-4482-8D99-5940878F289E}"/>
              </a:ext>
            </a:extLst>
          </p:cNvPr>
          <p:cNvSpPr txBox="1">
            <a:spLocks noChangeArrowheads="1"/>
          </p:cNvSpPr>
          <p:nvPr/>
        </p:nvSpPr>
        <p:spPr bwMode="auto">
          <a:xfrm>
            <a:off x="0" y="3429000"/>
            <a:ext cx="3059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dirty="0">
                <a:solidFill>
                  <a:srgbClr val="FF0000"/>
                </a:solidFill>
              </a:rPr>
              <a:t>gyrus lingualis</a:t>
            </a:r>
            <a:endParaRPr lang="en-US" altLang="sr-Latn-RS" sz="2400" b="1" dirty="0">
              <a:solidFill>
                <a:srgbClr val="FF0000"/>
              </a:solidFill>
            </a:endParaRPr>
          </a:p>
        </p:txBody>
      </p:sp>
      <p:sp>
        <p:nvSpPr>
          <p:cNvPr id="64526" name="Text Box 48">
            <a:extLst>
              <a:ext uri="{FF2B5EF4-FFF2-40B4-BE49-F238E27FC236}">
                <a16:creationId xmlns:a16="http://schemas.microsoft.com/office/drawing/2014/main" id="{4D334289-9EBE-422A-9B71-E6300538B2AB}"/>
              </a:ext>
            </a:extLst>
          </p:cNvPr>
          <p:cNvSpPr txBox="1">
            <a:spLocks noChangeArrowheads="1"/>
          </p:cNvSpPr>
          <p:nvPr/>
        </p:nvSpPr>
        <p:spPr bwMode="auto">
          <a:xfrm>
            <a:off x="879475" y="40290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rgbClr val="FFFF00"/>
              </a:solidFill>
            </a:endParaRPr>
          </a:p>
        </p:txBody>
      </p:sp>
      <p:sp>
        <p:nvSpPr>
          <p:cNvPr id="64527" name="Line 49">
            <a:extLst>
              <a:ext uri="{FF2B5EF4-FFF2-40B4-BE49-F238E27FC236}">
                <a16:creationId xmlns:a16="http://schemas.microsoft.com/office/drawing/2014/main" id="{72A5E824-0344-4CD0-A76D-100ECE2901FC}"/>
              </a:ext>
            </a:extLst>
          </p:cNvPr>
          <p:cNvSpPr>
            <a:spLocks noChangeShapeType="1"/>
          </p:cNvSpPr>
          <p:nvPr/>
        </p:nvSpPr>
        <p:spPr bwMode="auto">
          <a:xfrm>
            <a:off x="2051050" y="3933825"/>
            <a:ext cx="2233613" cy="790575"/>
          </a:xfrm>
          <a:prstGeom prst="line">
            <a:avLst/>
          </a:prstGeom>
          <a:noFill/>
          <a:ln w="9525" cap="rnd">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50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55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029933CC-41DA-470E-9D70-9852DDEB5B3A}"/>
              </a:ext>
            </a:extLst>
          </p:cNvPr>
          <p:cNvSpPr>
            <a:spLocks noGrp="1" noChangeArrowheads="1"/>
          </p:cNvSpPr>
          <p:nvPr>
            <p:ph type="title"/>
          </p:nvPr>
        </p:nvSpPr>
        <p:spPr>
          <a:xfrm>
            <a:off x="457200" y="0"/>
            <a:ext cx="8002588" cy="1417638"/>
          </a:xfrm>
        </p:spPr>
        <p:txBody>
          <a:bodyPr/>
          <a:lstStyle/>
          <a:p>
            <a:pPr eaLnBrk="1" hangingPunct="1"/>
            <a:r>
              <a:rPr lang="sr-Latn-CS" altLang="sr-Latn-RS"/>
              <a:t>Lobus occipitalis</a:t>
            </a:r>
            <a:br>
              <a:rPr lang="sr-Latn-CS" altLang="sr-Latn-RS"/>
            </a:br>
            <a:r>
              <a:rPr lang="sr-Latn-CS" altLang="sr-Latn-RS" sz="2400"/>
              <a:t>доња страна</a:t>
            </a:r>
            <a:endParaRPr lang="en-CA" altLang="sr-Latn-RS" sz="2400"/>
          </a:p>
        </p:txBody>
      </p:sp>
      <p:pic>
        <p:nvPicPr>
          <p:cNvPr id="65539" name="Picture 4">
            <a:extLst>
              <a:ext uri="{FF2B5EF4-FFF2-40B4-BE49-F238E27FC236}">
                <a16:creationId xmlns:a16="http://schemas.microsoft.com/office/drawing/2014/main" id="{39026EC2-6123-40D1-8D35-92042A3CE2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30" t="3540" r="3030" b="2641"/>
          <a:stretch>
            <a:fillRect/>
          </a:stretch>
        </p:blipFill>
        <p:spPr bwMode="auto">
          <a:xfrm>
            <a:off x="-36513" y="2708275"/>
            <a:ext cx="4724401"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65540" name="Picture 5">
            <a:extLst>
              <a:ext uri="{FF2B5EF4-FFF2-40B4-BE49-F238E27FC236}">
                <a16:creationId xmlns:a16="http://schemas.microsoft.com/office/drawing/2014/main" id="{2516081F-9EBC-4410-A604-451E6E918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7" t="2930" r="1833" b="1831"/>
          <a:stretch>
            <a:fillRect/>
          </a:stretch>
        </p:blipFill>
        <p:spPr bwMode="auto">
          <a:xfrm>
            <a:off x="4953000" y="1219200"/>
            <a:ext cx="40433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5541" name="Freeform 6">
            <a:extLst>
              <a:ext uri="{FF2B5EF4-FFF2-40B4-BE49-F238E27FC236}">
                <a16:creationId xmlns:a16="http://schemas.microsoft.com/office/drawing/2014/main" id="{9D1EDF28-38F8-459E-945D-48AA2B93A3F3}"/>
              </a:ext>
            </a:extLst>
          </p:cNvPr>
          <p:cNvSpPr>
            <a:spLocks/>
          </p:cNvSpPr>
          <p:nvPr/>
        </p:nvSpPr>
        <p:spPr bwMode="auto">
          <a:xfrm>
            <a:off x="2051050" y="4149725"/>
            <a:ext cx="2362200" cy="1003300"/>
          </a:xfrm>
          <a:custGeom>
            <a:avLst/>
            <a:gdLst>
              <a:gd name="T0" fmla="*/ 0 w 1488"/>
              <a:gd name="T1" fmla="*/ 2147483646 h 632"/>
              <a:gd name="T2" fmla="*/ 2147483646 w 1488"/>
              <a:gd name="T3" fmla="*/ 2147483646 h 632"/>
              <a:gd name="T4" fmla="*/ 2147483646 w 1488"/>
              <a:gd name="T5" fmla="*/ 2147483646 h 632"/>
              <a:gd name="T6" fmla="*/ 2147483646 w 1488"/>
              <a:gd name="T7" fmla="*/ 2147483646 h 632"/>
              <a:gd name="T8" fmla="*/ 2147483646 w 1488"/>
              <a:gd name="T9" fmla="*/ 2147483646 h 632"/>
              <a:gd name="T10" fmla="*/ 2147483646 w 1488"/>
              <a:gd name="T11" fmla="*/ 2147483646 h 632"/>
              <a:gd name="T12" fmla="*/ 2147483646 w 1488"/>
              <a:gd name="T13" fmla="*/ 2147483646 h 632"/>
              <a:gd name="T14" fmla="*/ 2147483646 w 1488"/>
              <a:gd name="T15" fmla="*/ 2147483646 h 632"/>
              <a:gd name="T16" fmla="*/ 2147483646 w 1488"/>
              <a:gd name="T17" fmla="*/ 2147483646 h 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8"/>
              <a:gd name="T28" fmla="*/ 0 h 632"/>
              <a:gd name="T29" fmla="*/ 1488 w 1488"/>
              <a:gd name="T30" fmla="*/ 632 h 6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8" h="632">
                <a:moveTo>
                  <a:pt x="0" y="632"/>
                </a:moveTo>
                <a:cubicBezTo>
                  <a:pt x="48" y="576"/>
                  <a:pt x="96" y="520"/>
                  <a:pt x="144" y="488"/>
                </a:cubicBezTo>
                <a:cubicBezTo>
                  <a:pt x="192" y="456"/>
                  <a:pt x="240" y="488"/>
                  <a:pt x="288" y="440"/>
                </a:cubicBezTo>
                <a:cubicBezTo>
                  <a:pt x="336" y="392"/>
                  <a:pt x="368" y="256"/>
                  <a:pt x="432" y="200"/>
                </a:cubicBezTo>
                <a:cubicBezTo>
                  <a:pt x="496" y="144"/>
                  <a:pt x="568" y="136"/>
                  <a:pt x="672" y="104"/>
                </a:cubicBezTo>
                <a:cubicBezTo>
                  <a:pt x="776" y="72"/>
                  <a:pt x="984" y="16"/>
                  <a:pt x="1056" y="8"/>
                </a:cubicBezTo>
                <a:cubicBezTo>
                  <a:pt x="1128" y="0"/>
                  <a:pt x="1056" y="48"/>
                  <a:pt x="1104" y="56"/>
                </a:cubicBezTo>
                <a:cubicBezTo>
                  <a:pt x="1152" y="64"/>
                  <a:pt x="1280" y="48"/>
                  <a:pt x="1344" y="56"/>
                </a:cubicBezTo>
                <a:cubicBezTo>
                  <a:pt x="1408" y="64"/>
                  <a:pt x="1448" y="84"/>
                  <a:pt x="1488" y="10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65542" name="Freeform 7">
            <a:extLst>
              <a:ext uri="{FF2B5EF4-FFF2-40B4-BE49-F238E27FC236}">
                <a16:creationId xmlns:a16="http://schemas.microsoft.com/office/drawing/2014/main" id="{787DEF3B-3FA6-497C-9F1F-C096C6A99506}"/>
              </a:ext>
            </a:extLst>
          </p:cNvPr>
          <p:cNvSpPr>
            <a:spLocks/>
          </p:cNvSpPr>
          <p:nvPr/>
        </p:nvSpPr>
        <p:spPr bwMode="auto">
          <a:xfrm>
            <a:off x="5715000" y="3505200"/>
            <a:ext cx="660400" cy="1752600"/>
          </a:xfrm>
          <a:custGeom>
            <a:avLst/>
            <a:gdLst>
              <a:gd name="T0" fmla="*/ 0 w 416"/>
              <a:gd name="T1" fmla="*/ 0 h 1104"/>
              <a:gd name="T2" fmla="*/ 2147483646 w 416"/>
              <a:gd name="T3" fmla="*/ 2147483646 h 1104"/>
              <a:gd name="T4" fmla="*/ 2147483646 w 416"/>
              <a:gd name="T5" fmla="*/ 2147483646 h 1104"/>
              <a:gd name="T6" fmla="*/ 2147483646 w 416"/>
              <a:gd name="T7" fmla="*/ 2147483646 h 1104"/>
              <a:gd name="T8" fmla="*/ 2147483646 w 416"/>
              <a:gd name="T9" fmla="*/ 2147483646 h 1104"/>
              <a:gd name="T10" fmla="*/ 2147483646 w 416"/>
              <a:gd name="T11" fmla="*/ 2147483646 h 1104"/>
              <a:gd name="T12" fmla="*/ 2147483646 w 416"/>
              <a:gd name="T13" fmla="*/ 2147483646 h 1104"/>
              <a:gd name="T14" fmla="*/ 2147483646 w 416"/>
              <a:gd name="T15" fmla="*/ 2147483646 h 1104"/>
              <a:gd name="T16" fmla="*/ 0 60000 65536"/>
              <a:gd name="T17" fmla="*/ 0 60000 65536"/>
              <a:gd name="T18" fmla="*/ 0 60000 65536"/>
              <a:gd name="T19" fmla="*/ 0 60000 65536"/>
              <a:gd name="T20" fmla="*/ 0 60000 65536"/>
              <a:gd name="T21" fmla="*/ 0 60000 65536"/>
              <a:gd name="T22" fmla="*/ 0 60000 65536"/>
              <a:gd name="T23" fmla="*/ 0 60000 65536"/>
              <a:gd name="T24" fmla="*/ 0 w 416"/>
              <a:gd name="T25" fmla="*/ 0 h 1104"/>
              <a:gd name="T26" fmla="*/ 416 w 416"/>
              <a:gd name="T27" fmla="*/ 1104 h 1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 h="1104">
                <a:moveTo>
                  <a:pt x="0" y="0"/>
                </a:moveTo>
                <a:cubicBezTo>
                  <a:pt x="32" y="72"/>
                  <a:pt x="64" y="144"/>
                  <a:pt x="96" y="192"/>
                </a:cubicBezTo>
                <a:cubicBezTo>
                  <a:pt x="128" y="240"/>
                  <a:pt x="144" y="240"/>
                  <a:pt x="192" y="288"/>
                </a:cubicBezTo>
                <a:cubicBezTo>
                  <a:pt x="240" y="336"/>
                  <a:pt x="352" y="432"/>
                  <a:pt x="384" y="480"/>
                </a:cubicBezTo>
                <a:cubicBezTo>
                  <a:pt x="416" y="528"/>
                  <a:pt x="392" y="536"/>
                  <a:pt x="384" y="576"/>
                </a:cubicBezTo>
                <a:cubicBezTo>
                  <a:pt x="376" y="616"/>
                  <a:pt x="336" y="664"/>
                  <a:pt x="336" y="720"/>
                </a:cubicBezTo>
                <a:cubicBezTo>
                  <a:pt x="336" y="776"/>
                  <a:pt x="392" y="848"/>
                  <a:pt x="384" y="912"/>
                </a:cubicBezTo>
                <a:cubicBezTo>
                  <a:pt x="376" y="976"/>
                  <a:pt x="332" y="1040"/>
                  <a:pt x="288" y="110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65543" name="Freeform 8">
            <a:extLst>
              <a:ext uri="{FF2B5EF4-FFF2-40B4-BE49-F238E27FC236}">
                <a16:creationId xmlns:a16="http://schemas.microsoft.com/office/drawing/2014/main" id="{FFA6D976-C7A7-4E26-8951-2D46C139769E}"/>
              </a:ext>
            </a:extLst>
          </p:cNvPr>
          <p:cNvSpPr>
            <a:spLocks/>
          </p:cNvSpPr>
          <p:nvPr/>
        </p:nvSpPr>
        <p:spPr bwMode="auto">
          <a:xfrm>
            <a:off x="3348038" y="3716338"/>
            <a:ext cx="1219200" cy="609600"/>
          </a:xfrm>
          <a:custGeom>
            <a:avLst/>
            <a:gdLst>
              <a:gd name="T0" fmla="*/ 0 w 768"/>
              <a:gd name="T1" fmla="*/ 2147483646 h 384"/>
              <a:gd name="T2" fmla="*/ 0 w 768"/>
              <a:gd name="T3" fmla="*/ 2147483646 h 384"/>
              <a:gd name="T4" fmla="*/ 2147483646 w 768"/>
              <a:gd name="T5" fmla="*/ 2147483646 h 384"/>
              <a:gd name="T6" fmla="*/ 2147483646 w 768"/>
              <a:gd name="T7" fmla="*/ 0 h 384"/>
              <a:gd name="T8" fmla="*/ 2147483646 w 768"/>
              <a:gd name="T9" fmla="*/ 2147483646 h 384"/>
              <a:gd name="T10" fmla="*/ 2147483646 w 768"/>
              <a:gd name="T11" fmla="*/ 2147483646 h 384"/>
              <a:gd name="T12" fmla="*/ 2147483646 w 768"/>
              <a:gd name="T13" fmla="*/ 2147483646 h 384"/>
              <a:gd name="T14" fmla="*/ 2147483646 w 768"/>
              <a:gd name="T15" fmla="*/ 2147483646 h 384"/>
              <a:gd name="T16" fmla="*/ 2147483646 w 768"/>
              <a:gd name="T17" fmla="*/ 2147483646 h 384"/>
              <a:gd name="T18" fmla="*/ 2147483646 w 768"/>
              <a:gd name="T19" fmla="*/ 2147483646 h 384"/>
              <a:gd name="T20" fmla="*/ 2147483646 w 768"/>
              <a:gd name="T21" fmla="*/ 2147483646 h 384"/>
              <a:gd name="T22" fmla="*/ 0 w 768"/>
              <a:gd name="T23" fmla="*/ 2147483646 h 384"/>
              <a:gd name="T24" fmla="*/ 0 w 768"/>
              <a:gd name="T25" fmla="*/ 2147483646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8"/>
              <a:gd name="T40" fmla="*/ 0 h 384"/>
              <a:gd name="T41" fmla="*/ 768 w 768"/>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8" h="384">
                <a:moveTo>
                  <a:pt x="0" y="240"/>
                </a:moveTo>
                <a:lnTo>
                  <a:pt x="0" y="144"/>
                </a:lnTo>
                <a:lnTo>
                  <a:pt x="96" y="48"/>
                </a:lnTo>
                <a:lnTo>
                  <a:pt x="240" y="0"/>
                </a:lnTo>
                <a:lnTo>
                  <a:pt x="384" y="96"/>
                </a:lnTo>
                <a:lnTo>
                  <a:pt x="480" y="192"/>
                </a:lnTo>
                <a:lnTo>
                  <a:pt x="768" y="336"/>
                </a:lnTo>
                <a:lnTo>
                  <a:pt x="720" y="384"/>
                </a:lnTo>
                <a:lnTo>
                  <a:pt x="528" y="336"/>
                </a:lnTo>
                <a:lnTo>
                  <a:pt x="384" y="336"/>
                </a:lnTo>
                <a:lnTo>
                  <a:pt x="288" y="288"/>
                </a:lnTo>
                <a:lnTo>
                  <a:pt x="0" y="336"/>
                </a:lnTo>
                <a:lnTo>
                  <a:pt x="0" y="240"/>
                </a:lnTo>
                <a:close/>
              </a:path>
            </a:pathLst>
          </a:custGeom>
          <a:solidFill>
            <a:srgbClr val="FFFF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65544" name="Freeform 9">
            <a:extLst>
              <a:ext uri="{FF2B5EF4-FFF2-40B4-BE49-F238E27FC236}">
                <a16:creationId xmlns:a16="http://schemas.microsoft.com/office/drawing/2014/main" id="{85B3E7A0-C9EC-4CE4-A5B0-8E56F7553718}"/>
              </a:ext>
            </a:extLst>
          </p:cNvPr>
          <p:cNvSpPr>
            <a:spLocks/>
          </p:cNvSpPr>
          <p:nvPr/>
        </p:nvSpPr>
        <p:spPr bwMode="auto">
          <a:xfrm>
            <a:off x="1692275" y="4005263"/>
            <a:ext cx="1600200" cy="1066800"/>
          </a:xfrm>
          <a:custGeom>
            <a:avLst/>
            <a:gdLst>
              <a:gd name="T0" fmla="*/ 2147483646 w 1008"/>
              <a:gd name="T1" fmla="*/ 0 h 672"/>
              <a:gd name="T2" fmla="*/ 2147483646 w 1008"/>
              <a:gd name="T3" fmla="*/ 2147483646 h 672"/>
              <a:gd name="T4" fmla="*/ 2147483646 w 1008"/>
              <a:gd name="T5" fmla="*/ 2147483646 h 672"/>
              <a:gd name="T6" fmla="*/ 2147483646 w 1008"/>
              <a:gd name="T7" fmla="*/ 2147483646 h 672"/>
              <a:gd name="T8" fmla="*/ 2147483646 w 1008"/>
              <a:gd name="T9" fmla="*/ 2147483646 h 672"/>
              <a:gd name="T10" fmla="*/ 2147483646 w 1008"/>
              <a:gd name="T11" fmla="*/ 2147483646 h 672"/>
              <a:gd name="T12" fmla="*/ 2147483646 w 1008"/>
              <a:gd name="T13" fmla="*/ 2147483646 h 672"/>
              <a:gd name="T14" fmla="*/ 2147483646 w 1008"/>
              <a:gd name="T15" fmla="*/ 2147483646 h 672"/>
              <a:gd name="T16" fmla="*/ 0 w 1008"/>
              <a:gd name="T17" fmla="*/ 2147483646 h 672"/>
              <a:gd name="T18" fmla="*/ 2147483646 w 1008"/>
              <a:gd name="T19" fmla="*/ 2147483646 h 672"/>
              <a:gd name="T20" fmla="*/ 2147483646 w 1008"/>
              <a:gd name="T21" fmla="*/ 2147483646 h 672"/>
              <a:gd name="T22" fmla="*/ 2147483646 w 1008"/>
              <a:gd name="T23" fmla="*/ 2147483646 h 672"/>
              <a:gd name="T24" fmla="*/ 2147483646 w 1008"/>
              <a:gd name="T25" fmla="*/ 2147483646 h 672"/>
              <a:gd name="T26" fmla="*/ 2147483646 w 1008"/>
              <a:gd name="T27" fmla="*/ 2147483646 h 6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8"/>
              <a:gd name="T43" fmla="*/ 0 h 672"/>
              <a:gd name="T44" fmla="*/ 1008 w 1008"/>
              <a:gd name="T45" fmla="*/ 672 h 6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8" h="672">
                <a:moveTo>
                  <a:pt x="1008" y="0"/>
                </a:moveTo>
                <a:lnTo>
                  <a:pt x="1008" y="192"/>
                </a:lnTo>
                <a:lnTo>
                  <a:pt x="720" y="240"/>
                </a:lnTo>
                <a:lnTo>
                  <a:pt x="576" y="432"/>
                </a:lnTo>
                <a:lnTo>
                  <a:pt x="528" y="528"/>
                </a:lnTo>
                <a:lnTo>
                  <a:pt x="336" y="576"/>
                </a:lnTo>
                <a:lnTo>
                  <a:pt x="240" y="672"/>
                </a:lnTo>
                <a:lnTo>
                  <a:pt x="144" y="480"/>
                </a:lnTo>
                <a:lnTo>
                  <a:pt x="0" y="336"/>
                </a:lnTo>
                <a:lnTo>
                  <a:pt x="240" y="144"/>
                </a:lnTo>
                <a:lnTo>
                  <a:pt x="432" y="288"/>
                </a:lnTo>
                <a:lnTo>
                  <a:pt x="624" y="240"/>
                </a:lnTo>
                <a:lnTo>
                  <a:pt x="816" y="48"/>
                </a:lnTo>
                <a:lnTo>
                  <a:pt x="1008" y="48"/>
                </a:lnTo>
              </a:path>
            </a:pathLst>
          </a:custGeom>
          <a:solidFill>
            <a:srgbClr val="00FF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65545" name="Freeform 10">
            <a:extLst>
              <a:ext uri="{FF2B5EF4-FFF2-40B4-BE49-F238E27FC236}">
                <a16:creationId xmlns:a16="http://schemas.microsoft.com/office/drawing/2014/main" id="{6E911AED-2B22-4EAF-9AB2-4650979B81AA}"/>
              </a:ext>
            </a:extLst>
          </p:cNvPr>
          <p:cNvSpPr>
            <a:spLocks/>
          </p:cNvSpPr>
          <p:nvPr/>
        </p:nvSpPr>
        <p:spPr bwMode="auto">
          <a:xfrm>
            <a:off x="1979613" y="4221163"/>
            <a:ext cx="2514600" cy="1143000"/>
          </a:xfrm>
          <a:custGeom>
            <a:avLst/>
            <a:gdLst>
              <a:gd name="T0" fmla="*/ 2147483646 w 1584"/>
              <a:gd name="T1" fmla="*/ 2147483646 h 720"/>
              <a:gd name="T2" fmla="*/ 0 w 1584"/>
              <a:gd name="T3" fmla="*/ 2147483646 h 720"/>
              <a:gd name="T4" fmla="*/ 2147483646 w 1584"/>
              <a:gd name="T5" fmla="*/ 2147483646 h 720"/>
              <a:gd name="T6" fmla="*/ 2147483646 w 1584"/>
              <a:gd name="T7" fmla="*/ 2147483646 h 720"/>
              <a:gd name="T8" fmla="*/ 2147483646 w 1584"/>
              <a:gd name="T9" fmla="*/ 2147483646 h 720"/>
              <a:gd name="T10" fmla="*/ 2147483646 w 1584"/>
              <a:gd name="T11" fmla="*/ 2147483646 h 720"/>
              <a:gd name="T12" fmla="*/ 2147483646 w 1584"/>
              <a:gd name="T13" fmla="*/ 2147483646 h 720"/>
              <a:gd name="T14" fmla="*/ 2147483646 w 1584"/>
              <a:gd name="T15" fmla="*/ 2147483646 h 720"/>
              <a:gd name="T16" fmla="*/ 2147483646 w 1584"/>
              <a:gd name="T17" fmla="*/ 0 h 720"/>
              <a:gd name="T18" fmla="*/ 2147483646 w 1584"/>
              <a:gd name="T19" fmla="*/ 0 h 720"/>
              <a:gd name="T20" fmla="*/ 2147483646 w 1584"/>
              <a:gd name="T21" fmla="*/ 0 h 720"/>
              <a:gd name="T22" fmla="*/ 2147483646 w 1584"/>
              <a:gd name="T23" fmla="*/ 0 h 720"/>
              <a:gd name="T24" fmla="*/ 2147483646 w 1584"/>
              <a:gd name="T25" fmla="*/ 2147483646 h 720"/>
              <a:gd name="T26" fmla="*/ 2147483646 w 1584"/>
              <a:gd name="T27" fmla="*/ 2147483646 h 720"/>
              <a:gd name="T28" fmla="*/ 2147483646 w 1584"/>
              <a:gd name="T29" fmla="*/ 2147483646 h 720"/>
              <a:gd name="T30" fmla="*/ 2147483646 w 1584"/>
              <a:gd name="T31" fmla="*/ 2147483646 h 720"/>
              <a:gd name="T32" fmla="*/ 2147483646 w 1584"/>
              <a:gd name="T33" fmla="*/ 2147483646 h 720"/>
              <a:gd name="T34" fmla="*/ 2147483646 w 1584"/>
              <a:gd name="T35" fmla="*/ 2147483646 h 720"/>
              <a:gd name="T36" fmla="*/ 2147483646 w 1584"/>
              <a:gd name="T37" fmla="*/ 2147483646 h 7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4"/>
              <a:gd name="T58" fmla="*/ 0 h 720"/>
              <a:gd name="T59" fmla="*/ 1584 w 1584"/>
              <a:gd name="T60" fmla="*/ 720 h 7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4" h="720">
                <a:moveTo>
                  <a:pt x="48" y="576"/>
                </a:moveTo>
                <a:lnTo>
                  <a:pt x="0" y="720"/>
                </a:lnTo>
                <a:lnTo>
                  <a:pt x="384" y="576"/>
                </a:lnTo>
                <a:lnTo>
                  <a:pt x="672" y="432"/>
                </a:lnTo>
                <a:lnTo>
                  <a:pt x="768" y="432"/>
                </a:lnTo>
                <a:lnTo>
                  <a:pt x="960" y="288"/>
                </a:lnTo>
                <a:lnTo>
                  <a:pt x="1488" y="240"/>
                </a:lnTo>
                <a:lnTo>
                  <a:pt x="1584" y="48"/>
                </a:lnTo>
                <a:lnTo>
                  <a:pt x="1440" y="0"/>
                </a:lnTo>
                <a:lnTo>
                  <a:pt x="1200" y="0"/>
                </a:lnTo>
                <a:lnTo>
                  <a:pt x="1104" y="0"/>
                </a:lnTo>
                <a:lnTo>
                  <a:pt x="960" y="0"/>
                </a:lnTo>
                <a:lnTo>
                  <a:pt x="768" y="48"/>
                </a:lnTo>
                <a:lnTo>
                  <a:pt x="576" y="96"/>
                </a:lnTo>
                <a:lnTo>
                  <a:pt x="432" y="192"/>
                </a:lnTo>
                <a:lnTo>
                  <a:pt x="384" y="288"/>
                </a:lnTo>
                <a:lnTo>
                  <a:pt x="336" y="384"/>
                </a:lnTo>
                <a:lnTo>
                  <a:pt x="192" y="432"/>
                </a:lnTo>
                <a:lnTo>
                  <a:pt x="48" y="576"/>
                </a:lnTo>
                <a:close/>
              </a:path>
            </a:pathLst>
          </a:custGeom>
          <a:solidFill>
            <a:srgbClr val="FF00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65546" name="Freeform 11">
            <a:extLst>
              <a:ext uri="{FF2B5EF4-FFF2-40B4-BE49-F238E27FC236}">
                <a16:creationId xmlns:a16="http://schemas.microsoft.com/office/drawing/2014/main" id="{5DAE3D29-7267-4709-98B7-33A7397EF341}"/>
              </a:ext>
            </a:extLst>
          </p:cNvPr>
          <p:cNvSpPr>
            <a:spLocks/>
          </p:cNvSpPr>
          <p:nvPr/>
        </p:nvSpPr>
        <p:spPr bwMode="auto">
          <a:xfrm>
            <a:off x="6248400" y="4343400"/>
            <a:ext cx="685800" cy="1524000"/>
          </a:xfrm>
          <a:custGeom>
            <a:avLst/>
            <a:gdLst>
              <a:gd name="T0" fmla="*/ 2147483646 w 432"/>
              <a:gd name="T1" fmla="*/ 0 h 960"/>
              <a:gd name="T2" fmla="*/ 2147483646 w 432"/>
              <a:gd name="T3" fmla="*/ 2147483646 h 960"/>
              <a:gd name="T4" fmla="*/ 2147483646 w 432"/>
              <a:gd name="T5" fmla="*/ 2147483646 h 960"/>
              <a:gd name="T6" fmla="*/ 2147483646 w 432"/>
              <a:gd name="T7" fmla="*/ 2147483646 h 960"/>
              <a:gd name="T8" fmla="*/ 2147483646 w 432"/>
              <a:gd name="T9" fmla="*/ 2147483646 h 960"/>
              <a:gd name="T10" fmla="*/ 2147483646 w 432"/>
              <a:gd name="T11" fmla="*/ 2147483646 h 960"/>
              <a:gd name="T12" fmla="*/ 0 w 432"/>
              <a:gd name="T13" fmla="*/ 2147483646 h 960"/>
              <a:gd name="T14" fmla="*/ 2147483646 w 432"/>
              <a:gd name="T15" fmla="*/ 2147483646 h 960"/>
              <a:gd name="T16" fmla="*/ 0 w 432"/>
              <a:gd name="T17" fmla="*/ 2147483646 h 960"/>
              <a:gd name="T18" fmla="*/ 2147483646 w 432"/>
              <a:gd name="T19" fmla="*/ 0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960"/>
              <a:gd name="T32" fmla="*/ 432 w 43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960">
                <a:moveTo>
                  <a:pt x="48" y="0"/>
                </a:moveTo>
                <a:lnTo>
                  <a:pt x="240" y="96"/>
                </a:lnTo>
                <a:lnTo>
                  <a:pt x="432" y="384"/>
                </a:lnTo>
                <a:lnTo>
                  <a:pt x="432" y="720"/>
                </a:lnTo>
                <a:lnTo>
                  <a:pt x="336" y="960"/>
                </a:lnTo>
                <a:lnTo>
                  <a:pt x="192" y="720"/>
                </a:lnTo>
                <a:lnTo>
                  <a:pt x="0" y="576"/>
                </a:lnTo>
                <a:lnTo>
                  <a:pt x="48" y="384"/>
                </a:lnTo>
                <a:lnTo>
                  <a:pt x="0" y="192"/>
                </a:lnTo>
                <a:lnTo>
                  <a:pt x="96" y="0"/>
                </a:lnTo>
              </a:path>
            </a:pathLst>
          </a:custGeom>
          <a:solidFill>
            <a:srgbClr val="FFFF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65547" name="Freeform 12">
            <a:extLst>
              <a:ext uri="{FF2B5EF4-FFF2-40B4-BE49-F238E27FC236}">
                <a16:creationId xmlns:a16="http://schemas.microsoft.com/office/drawing/2014/main" id="{A8D46626-DA4B-44A6-8B3A-8D09EE9C4D44}"/>
              </a:ext>
            </a:extLst>
          </p:cNvPr>
          <p:cNvSpPr>
            <a:spLocks/>
          </p:cNvSpPr>
          <p:nvPr/>
        </p:nvSpPr>
        <p:spPr bwMode="auto">
          <a:xfrm>
            <a:off x="5715000" y="3276600"/>
            <a:ext cx="1143000" cy="1524000"/>
          </a:xfrm>
          <a:custGeom>
            <a:avLst/>
            <a:gdLst>
              <a:gd name="T0" fmla="*/ 0 w 720"/>
              <a:gd name="T1" fmla="*/ 2147483646 h 960"/>
              <a:gd name="T2" fmla="*/ 2147483646 w 720"/>
              <a:gd name="T3" fmla="*/ 2147483646 h 960"/>
              <a:gd name="T4" fmla="*/ 2147483646 w 720"/>
              <a:gd name="T5" fmla="*/ 0 h 960"/>
              <a:gd name="T6" fmla="*/ 2147483646 w 720"/>
              <a:gd name="T7" fmla="*/ 2147483646 h 960"/>
              <a:gd name="T8" fmla="*/ 2147483646 w 720"/>
              <a:gd name="T9" fmla="*/ 2147483646 h 960"/>
              <a:gd name="T10" fmla="*/ 2147483646 w 720"/>
              <a:gd name="T11" fmla="*/ 2147483646 h 960"/>
              <a:gd name="T12" fmla="*/ 2147483646 w 720"/>
              <a:gd name="T13" fmla="*/ 2147483646 h 960"/>
              <a:gd name="T14" fmla="*/ 2147483646 w 720"/>
              <a:gd name="T15" fmla="*/ 2147483646 h 960"/>
              <a:gd name="T16" fmla="*/ 2147483646 w 720"/>
              <a:gd name="T17" fmla="*/ 2147483646 h 960"/>
              <a:gd name="T18" fmla="*/ 2147483646 w 720"/>
              <a:gd name="T19" fmla="*/ 2147483646 h 960"/>
              <a:gd name="T20" fmla="*/ 2147483646 w 720"/>
              <a:gd name="T21" fmla="*/ 2147483646 h 960"/>
              <a:gd name="T22" fmla="*/ 0 w 720"/>
              <a:gd name="T23" fmla="*/ 2147483646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0"/>
              <a:gd name="T37" fmla="*/ 0 h 960"/>
              <a:gd name="T38" fmla="*/ 720 w 72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0" h="960">
                <a:moveTo>
                  <a:pt x="0" y="144"/>
                </a:moveTo>
                <a:lnTo>
                  <a:pt x="288" y="192"/>
                </a:lnTo>
                <a:lnTo>
                  <a:pt x="576" y="0"/>
                </a:lnTo>
                <a:lnTo>
                  <a:pt x="480" y="288"/>
                </a:lnTo>
                <a:lnTo>
                  <a:pt x="576" y="528"/>
                </a:lnTo>
                <a:lnTo>
                  <a:pt x="720" y="672"/>
                </a:lnTo>
                <a:lnTo>
                  <a:pt x="720" y="960"/>
                </a:lnTo>
                <a:lnTo>
                  <a:pt x="528" y="768"/>
                </a:lnTo>
                <a:lnTo>
                  <a:pt x="384" y="672"/>
                </a:lnTo>
                <a:lnTo>
                  <a:pt x="240" y="432"/>
                </a:lnTo>
                <a:lnTo>
                  <a:pt x="48" y="288"/>
                </a:lnTo>
                <a:lnTo>
                  <a:pt x="0" y="14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65548" name="Freeform 13">
            <a:extLst>
              <a:ext uri="{FF2B5EF4-FFF2-40B4-BE49-F238E27FC236}">
                <a16:creationId xmlns:a16="http://schemas.microsoft.com/office/drawing/2014/main" id="{7C083292-B01C-4822-8D2B-202700ED49A1}"/>
              </a:ext>
            </a:extLst>
          </p:cNvPr>
          <p:cNvSpPr>
            <a:spLocks/>
          </p:cNvSpPr>
          <p:nvPr/>
        </p:nvSpPr>
        <p:spPr bwMode="auto">
          <a:xfrm>
            <a:off x="5181600" y="3429000"/>
            <a:ext cx="1143000" cy="1828800"/>
          </a:xfrm>
          <a:custGeom>
            <a:avLst/>
            <a:gdLst>
              <a:gd name="T0" fmla="*/ 2147483646 w 720"/>
              <a:gd name="T1" fmla="*/ 2147483646 h 1152"/>
              <a:gd name="T2" fmla="*/ 2147483646 w 720"/>
              <a:gd name="T3" fmla="*/ 2147483646 h 1152"/>
              <a:gd name="T4" fmla="*/ 2147483646 w 720"/>
              <a:gd name="T5" fmla="*/ 2147483646 h 1152"/>
              <a:gd name="T6" fmla="*/ 2147483646 w 720"/>
              <a:gd name="T7" fmla="*/ 2147483646 h 1152"/>
              <a:gd name="T8" fmla="*/ 2147483646 w 720"/>
              <a:gd name="T9" fmla="*/ 2147483646 h 1152"/>
              <a:gd name="T10" fmla="*/ 2147483646 w 720"/>
              <a:gd name="T11" fmla="*/ 2147483646 h 1152"/>
              <a:gd name="T12" fmla="*/ 2147483646 w 720"/>
              <a:gd name="T13" fmla="*/ 2147483646 h 1152"/>
              <a:gd name="T14" fmla="*/ 2147483646 w 720"/>
              <a:gd name="T15" fmla="*/ 2147483646 h 1152"/>
              <a:gd name="T16" fmla="*/ 2147483646 w 720"/>
              <a:gd name="T17" fmla="*/ 2147483646 h 1152"/>
              <a:gd name="T18" fmla="*/ 0 w 720"/>
              <a:gd name="T19" fmla="*/ 2147483646 h 1152"/>
              <a:gd name="T20" fmla="*/ 2147483646 w 720"/>
              <a:gd name="T21" fmla="*/ 2147483646 h 1152"/>
              <a:gd name="T22" fmla="*/ 2147483646 w 720"/>
              <a:gd name="T23" fmla="*/ 0 h 1152"/>
              <a:gd name="T24" fmla="*/ 2147483646 w 720"/>
              <a:gd name="T25" fmla="*/ 2147483646 h 1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0"/>
              <a:gd name="T40" fmla="*/ 0 h 1152"/>
              <a:gd name="T41" fmla="*/ 720 w 720"/>
              <a:gd name="T42" fmla="*/ 1152 h 11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0" h="1152">
                <a:moveTo>
                  <a:pt x="336" y="48"/>
                </a:moveTo>
                <a:lnTo>
                  <a:pt x="432" y="288"/>
                </a:lnTo>
                <a:lnTo>
                  <a:pt x="720" y="528"/>
                </a:lnTo>
                <a:lnTo>
                  <a:pt x="672" y="768"/>
                </a:lnTo>
                <a:lnTo>
                  <a:pt x="720" y="960"/>
                </a:lnTo>
                <a:lnTo>
                  <a:pt x="672" y="1152"/>
                </a:lnTo>
                <a:lnTo>
                  <a:pt x="432" y="1152"/>
                </a:lnTo>
                <a:lnTo>
                  <a:pt x="336" y="1152"/>
                </a:lnTo>
                <a:lnTo>
                  <a:pt x="240" y="720"/>
                </a:lnTo>
                <a:lnTo>
                  <a:pt x="0" y="336"/>
                </a:lnTo>
                <a:lnTo>
                  <a:pt x="48" y="96"/>
                </a:lnTo>
                <a:lnTo>
                  <a:pt x="48" y="0"/>
                </a:lnTo>
                <a:lnTo>
                  <a:pt x="336" y="4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65549" name="Text Box 19">
            <a:extLst>
              <a:ext uri="{FF2B5EF4-FFF2-40B4-BE49-F238E27FC236}">
                <a16:creationId xmlns:a16="http://schemas.microsoft.com/office/drawing/2014/main" id="{10098A2D-A78E-4367-B712-AAA8DC95D6EF}"/>
              </a:ext>
            </a:extLst>
          </p:cNvPr>
          <p:cNvSpPr txBox="1">
            <a:spLocks noChangeArrowheads="1"/>
          </p:cNvSpPr>
          <p:nvPr/>
        </p:nvSpPr>
        <p:spPr bwMode="auto">
          <a:xfrm>
            <a:off x="2627313" y="6021388"/>
            <a:ext cx="19446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dirty="0">
                <a:solidFill>
                  <a:srgbClr val="FF0000"/>
                </a:solidFill>
              </a:rPr>
              <a:t>gyrus lingualis</a:t>
            </a:r>
            <a:endParaRPr lang="en-US" altLang="sr-Latn-RS" sz="2400" b="1"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E7C63BC-CAC1-40D8-8CBF-6DAE13954285}"/>
              </a:ext>
            </a:extLst>
          </p:cNvPr>
          <p:cNvSpPr>
            <a:spLocks noGrp="1" noChangeArrowheads="1"/>
          </p:cNvSpPr>
          <p:nvPr>
            <p:ph type="title"/>
          </p:nvPr>
        </p:nvSpPr>
        <p:spPr>
          <a:xfrm>
            <a:off x="457200" y="0"/>
            <a:ext cx="8229600" cy="1417638"/>
          </a:xfrm>
        </p:spPr>
        <p:txBody>
          <a:bodyPr/>
          <a:lstStyle/>
          <a:p>
            <a:pPr eaLnBrk="1" hangingPunct="1"/>
            <a:r>
              <a:rPr lang="en-US" altLang="sr-Latn-RS"/>
              <a:t> Fissur</a:t>
            </a:r>
            <a:r>
              <a:rPr lang="sr-Latn-CS" altLang="sr-Latn-RS"/>
              <a:t>a longitudinalis</a:t>
            </a:r>
            <a:endParaRPr lang="en-CA" altLang="sr-Latn-RS"/>
          </a:p>
        </p:txBody>
      </p:sp>
      <p:sp>
        <p:nvSpPr>
          <p:cNvPr id="10243" name="Rectangle 10">
            <a:extLst>
              <a:ext uri="{FF2B5EF4-FFF2-40B4-BE49-F238E27FC236}">
                <a16:creationId xmlns:a16="http://schemas.microsoft.com/office/drawing/2014/main" id="{67AE524A-BCC1-4E5F-82AF-0E0CB3A9FA65}"/>
              </a:ext>
            </a:extLst>
          </p:cNvPr>
          <p:cNvSpPr>
            <a:spLocks noGrp="1" noChangeArrowheads="1"/>
          </p:cNvSpPr>
          <p:nvPr>
            <p:ph sz="half" idx="3"/>
          </p:nvPr>
        </p:nvSpPr>
        <p:spPr/>
        <p:txBody>
          <a:bodyPr/>
          <a:lstStyle/>
          <a:p>
            <a:pPr eaLnBrk="1" hangingPunct="1"/>
            <a:endParaRPr lang="sr-Latn-RS" altLang="sr-Latn-RS" sz="2800"/>
          </a:p>
        </p:txBody>
      </p:sp>
      <p:pic>
        <p:nvPicPr>
          <p:cNvPr id="10244" name="Picture 4">
            <a:extLst>
              <a:ext uri="{FF2B5EF4-FFF2-40B4-BE49-F238E27FC236}">
                <a16:creationId xmlns:a16="http://schemas.microsoft.com/office/drawing/2014/main" id="{8739FA43-D739-4AF7-B23F-C9D4274F8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60" t="4286" r="2866" b="2856"/>
          <a:stretch>
            <a:fillRect/>
          </a:stretch>
        </p:blipFill>
        <p:spPr bwMode="auto">
          <a:xfrm>
            <a:off x="4300538" y="1295400"/>
            <a:ext cx="43132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245" name="Freeform 5">
            <a:extLst>
              <a:ext uri="{FF2B5EF4-FFF2-40B4-BE49-F238E27FC236}">
                <a16:creationId xmlns:a16="http://schemas.microsoft.com/office/drawing/2014/main" id="{D0F30F19-B1C0-47EA-A09C-73D43EFCA99E}"/>
              </a:ext>
            </a:extLst>
          </p:cNvPr>
          <p:cNvSpPr>
            <a:spLocks/>
          </p:cNvSpPr>
          <p:nvPr/>
        </p:nvSpPr>
        <p:spPr bwMode="auto">
          <a:xfrm>
            <a:off x="6388100" y="1447800"/>
            <a:ext cx="101600" cy="4267200"/>
          </a:xfrm>
          <a:custGeom>
            <a:avLst/>
            <a:gdLst>
              <a:gd name="T0" fmla="*/ 2147483646 w 64"/>
              <a:gd name="T1" fmla="*/ 0 h 2688"/>
              <a:gd name="T2" fmla="*/ 2147483646 w 64"/>
              <a:gd name="T3" fmla="*/ 2147483646 h 2688"/>
              <a:gd name="T4" fmla="*/ 2147483646 w 64"/>
              <a:gd name="T5" fmla="*/ 2147483646 h 2688"/>
              <a:gd name="T6" fmla="*/ 2147483646 w 64"/>
              <a:gd name="T7" fmla="*/ 2147483646 h 2688"/>
              <a:gd name="T8" fmla="*/ 2147483646 w 64"/>
              <a:gd name="T9" fmla="*/ 2147483646 h 2688"/>
              <a:gd name="T10" fmla="*/ 2147483646 w 64"/>
              <a:gd name="T11" fmla="*/ 2147483646 h 2688"/>
              <a:gd name="T12" fmla="*/ 2147483646 w 64"/>
              <a:gd name="T13" fmla="*/ 2147483646 h 2688"/>
              <a:gd name="T14" fmla="*/ 0 60000 65536"/>
              <a:gd name="T15" fmla="*/ 0 60000 65536"/>
              <a:gd name="T16" fmla="*/ 0 60000 65536"/>
              <a:gd name="T17" fmla="*/ 0 60000 65536"/>
              <a:gd name="T18" fmla="*/ 0 60000 65536"/>
              <a:gd name="T19" fmla="*/ 0 60000 65536"/>
              <a:gd name="T20" fmla="*/ 0 60000 65536"/>
              <a:gd name="T21" fmla="*/ 0 w 64"/>
              <a:gd name="T22" fmla="*/ 0 h 2688"/>
              <a:gd name="T23" fmla="*/ 64 w 64"/>
              <a:gd name="T24" fmla="*/ 2688 h 26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688">
                <a:moveTo>
                  <a:pt x="56" y="0"/>
                </a:moveTo>
                <a:cubicBezTo>
                  <a:pt x="36" y="180"/>
                  <a:pt x="16" y="360"/>
                  <a:pt x="8" y="528"/>
                </a:cubicBezTo>
                <a:cubicBezTo>
                  <a:pt x="0" y="696"/>
                  <a:pt x="0" y="792"/>
                  <a:pt x="8" y="1008"/>
                </a:cubicBezTo>
                <a:cubicBezTo>
                  <a:pt x="16" y="1224"/>
                  <a:pt x="48" y="1640"/>
                  <a:pt x="56" y="1824"/>
                </a:cubicBezTo>
                <a:cubicBezTo>
                  <a:pt x="64" y="2008"/>
                  <a:pt x="56" y="2000"/>
                  <a:pt x="56" y="2112"/>
                </a:cubicBezTo>
                <a:cubicBezTo>
                  <a:pt x="56" y="2224"/>
                  <a:pt x="56" y="2400"/>
                  <a:pt x="56" y="2496"/>
                </a:cubicBezTo>
                <a:cubicBezTo>
                  <a:pt x="56" y="2592"/>
                  <a:pt x="56" y="2640"/>
                  <a:pt x="56" y="2688"/>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pic>
        <p:nvPicPr>
          <p:cNvPr id="10246" name="Picture 6">
            <a:extLst>
              <a:ext uri="{FF2B5EF4-FFF2-40B4-BE49-F238E27FC236}">
                <a16:creationId xmlns:a16="http://schemas.microsoft.com/office/drawing/2014/main" id="{927766FD-EFE3-4640-AE05-BE32A274ED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088" t="3076" r="4247" b="4247"/>
          <a:stretch>
            <a:fillRect/>
          </a:stretch>
        </p:blipFill>
        <p:spPr bwMode="auto">
          <a:xfrm>
            <a:off x="304800" y="3429000"/>
            <a:ext cx="3352800"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247" name="Freeform 7">
            <a:extLst>
              <a:ext uri="{FF2B5EF4-FFF2-40B4-BE49-F238E27FC236}">
                <a16:creationId xmlns:a16="http://schemas.microsoft.com/office/drawing/2014/main" id="{AD6F7314-84A6-4E50-B1B8-F096A76A9B4A}"/>
              </a:ext>
            </a:extLst>
          </p:cNvPr>
          <p:cNvSpPr>
            <a:spLocks/>
          </p:cNvSpPr>
          <p:nvPr/>
        </p:nvSpPr>
        <p:spPr bwMode="auto">
          <a:xfrm>
            <a:off x="381000" y="3505200"/>
            <a:ext cx="3124200" cy="2057400"/>
          </a:xfrm>
          <a:custGeom>
            <a:avLst/>
            <a:gdLst>
              <a:gd name="T0" fmla="*/ 2147483646 w 1968"/>
              <a:gd name="T1" fmla="*/ 2147483646 h 1296"/>
              <a:gd name="T2" fmla="*/ 2147483646 w 1968"/>
              <a:gd name="T3" fmla="*/ 2147483646 h 1296"/>
              <a:gd name="T4" fmla="*/ 2147483646 w 1968"/>
              <a:gd name="T5" fmla="*/ 2147483646 h 1296"/>
              <a:gd name="T6" fmla="*/ 2147483646 w 1968"/>
              <a:gd name="T7" fmla="*/ 2147483646 h 1296"/>
              <a:gd name="T8" fmla="*/ 0 w 1968"/>
              <a:gd name="T9" fmla="*/ 2147483646 h 1296"/>
              <a:gd name="T10" fmla="*/ 0 w 1968"/>
              <a:gd name="T11" fmla="*/ 2147483646 h 1296"/>
              <a:gd name="T12" fmla="*/ 2147483646 w 1968"/>
              <a:gd name="T13" fmla="*/ 2147483646 h 1296"/>
              <a:gd name="T14" fmla="*/ 2147483646 w 1968"/>
              <a:gd name="T15" fmla="*/ 2147483646 h 1296"/>
              <a:gd name="T16" fmla="*/ 2147483646 w 1968"/>
              <a:gd name="T17" fmla="*/ 2147483646 h 1296"/>
              <a:gd name="T18" fmla="*/ 2147483646 w 1968"/>
              <a:gd name="T19" fmla="*/ 2147483646 h 1296"/>
              <a:gd name="T20" fmla="*/ 2147483646 w 1968"/>
              <a:gd name="T21" fmla="*/ 2147483646 h 1296"/>
              <a:gd name="T22" fmla="*/ 2147483646 w 1968"/>
              <a:gd name="T23" fmla="*/ 0 h 1296"/>
              <a:gd name="T24" fmla="*/ 2147483646 w 1968"/>
              <a:gd name="T25" fmla="*/ 2147483646 h 1296"/>
              <a:gd name="T26" fmla="*/ 2147483646 w 1968"/>
              <a:gd name="T27" fmla="*/ 2147483646 h 1296"/>
              <a:gd name="T28" fmla="*/ 2147483646 w 1968"/>
              <a:gd name="T29" fmla="*/ 2147483646 h 1296"/>
              <a:gd name="T30" fmla="*/ 2147483646 w 1968"/>
              <a:gd name="T31" fmla="*/ 2147483646 h 1296"/>
              <a:gd name="T32" fmla="*/ 2147483646 w 1968"/>
              <a:gd name="T33" fmla="*/ 2147483646 h 1296"/>
              <a:gd name="T34" fmla="*/ 2147483646 w 1968"/>
              <a:gd name="T35" fmla="*/ 2147483646 h 1296"/>
              <a:gd name="T36" fmla="*/ 2147483646 w 1968"/>
              <a:gd name="T37" fmla="*/ 2147483646 h 1296"/>
              <a:gd name="T38" fmla="*/ 2147483646 w 1968"/>
              <a:gd name="T39" fmla="*/ 2147483646 h 1296"/>
              <a:gd name="T40" fmla="*/ 2147483646 w 1968"/>
              <a:gd name="T41" fmla="*/ 2147483646 h 1296"/>
              <a:gd name="T42" fmla="*/ 2147483646 w 1968"/>
              <a:gd name="T43" fmla="*/ 2147483646 h 1296"/>
              <a:gd name="T44" fmla="*/ 2147483646 w 1968"/>
              <a:gd name="T45" fmla="*/ 2147483646 h 1296"/>
              <a:gd name="T46" fmla="*/ 2147483646 w 1968"/>
              <a:gd name="T47" fmla="*/ 2147483646 h 1296"/>
              <a:gd name="T48" fmla="*/ 2147483646 w 1968"/>
              <a:gd name="T49" fmla="*/ 2147483646 h 1296"/>
              <a:gd name="T50" fmla="*/ 2147483646 w 1968"/>
              <a:gd name="T51" fmla="*/ 2147483646 h 1296"/>
              <a:gd name="T52" fmla="*/ 2147483646 w 1968"/>
              <a:gd name="T53" fmla="*/ 2147483646 h 1296"/>
              <a:gd name="T54" fmla="*/ 2147483646 w 1968"/>
              <a:gd name="T55" fmla="*/ 2147483646 h 1296"/>
              <a:gd name="T56" fmla="*/ 2147483646 w 1968"/>
              <a:gd name="T57" fmla="*/ 2147483646 h 1296"/>
              <a:gd name="T58" fmla="*/ 2147483646 w 1968"/>
              <a:gd name="T59" fmla="*/ 2147483646 h 1296"/>
              <a:gd name="T60" fmla="*/ 2147483646 w 1968"/>
              <a:gd name="T61" fmla="*/ 2147483646 h 1296"/>
              <a:gd name="T62" fmla="*/ 2147483646 w 1968"/>
              <a:gd name="T63" fmla="*/ 2147483646 h 1296"/>
              <a:gd name="T64" fmla="*/ 2147483646 w 1968"/>
              <a:gd name="T65" fmla="*/ 2147483646 h 12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68"/>
              <a:gd name="T100" fmla="*/ 0 h 1296"/>
              <a:gd name="T101" fmla="*/ 1968 w 1968"/>
              <a:gd name="T102" fmla="*/ 1296 h 12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68" h="1296">
                <a:moveTo>
                  <a:pt x="720" y="1056"/>
                </a:moveTo>
                <a:lnTo>
                  <a:pt x="624" y="1200"/>
                </a:lnTo>
                <a:lnTo>
                  <a:pt x="336" y="1200"/>
                </a:lnTo>
                <a:lnTo>
                  <a:pt x="96" y="1056"/>
                </a:lnTo>
                <a:lnTo>
                  <a:pt x="0" y="864"/>
                </a:lnTo>
                <a:lnTo>
                  <a:pt x="0" y="624"/>
                </a:lnTo>
                <a:lnTo>
                  <a:pt x="192" y="336"/>
                </a:lnTo>
                <a:lnTo>
                  <a:pt x="432" y="144"/>
                </a:lnTo>
                <a:lnTo>
                  <a:pt x="528" y="192"/>
                </a:lnTo>
                <a:lnTo>
                  <a:pt x="576" y="144"/>
                </a:lnTo>
                <a:lnTo>
                  <a:pt x="576" y="96"/>
                </a:lnTo>
                <a:lnTo>
                  <a:pt x="912" y="0"/>
                </a:lnTo>
                <a:lnTo>
                  <a:pt x="960" y="48"/>
                </a:lnTo>
                <a:lnTo>
                  <a:pt x="1296" y="48"/>
                </a:lnTo>
                <a:lnTo>
                  <a:pt x="1488" y="96"/>
                </a:lnTo>
                <a:lnTo>
                  <a:pt x="1680" y="240"/>
                </a:lnTo>
                <a:lnTo>
                  <a:pt x="1824" y="528"/>
                </a:lnTo>
                <a:lnTo>
                  <a:pt x="1920" y="816"/>
                </a:lnTo>
                <a:lnTo>
                  <a:pt x="1968" y="1056"/>
                </a:lnTo>
                <a:lnTo>
                  <a:pt x="1920" y="1200"/>
                </a:lnTo>
                <a:lnTo>
                  <a:pt x="1872" y="1296"/>
                </a:lnTo>
                <a:lnTo>
                  <a:pt x="1632" y="1152"/>
                </a:lnTo>
                <a:lnTo>
                  <a:pt x="1488" y="960"/>
                </a:lnTo>
                <a:lnTo>
                  <a:pt x="1344" y="912"/>
                </a:lnTo>
                <a:lnTo>
                  <a:pt x="1296" y="768"/>
                </a:lnTo>
                <a:lnTo>
                  <a:pt x="1104" y="624"/>
                </a:lnTo>
                <a:lnTo>
                  <a:pt x="912" y="528"/>
                </a:lnTo>
                <a:lnTo>
                  <a:pt x="720" y="576"/>
                </a:lnTo>
                <a:lnTo>
                  <a:pt x="528" y="624"/>
                </a:lnTo>
                <a:lnTo>
                  <a:pt x="384" y="720"/>
                </a:lnTo>
                <a:lnTo>
                  <a:pt x="432" y="864"/>
                </a:lnTo>
                <a:lnTo>
                  <a:pt x="576" y="864"/>
                </a:lnTo>
                <a:lnTo>
                  <a:pt x="720" y="1056"/>
                </a:lnTo>
                <a:close/>
              </a:path>
            </a:pathLst>
          </a:custGeom>
          <a:solidFill>
            <a:srgbClr val="FF0000">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10248" name="Line 12">
            <a:extLst>
              <a:ext uri="{FF2B5EF4-FFF2-40B4-BE49-F238E27FC236}">
                <a16:creationId xmlns:a16="http://schemas.microsoft.com/office/drawing/2014/main" id="{AC1D0002-C294-48B6-B5D1-1AEF1D6D5AB2}"/>
              </a:ext>
            </a:extLst>
          </p:cNvPr>
          <p:cNvSpPr>
            <a:spLocks noChangeShapeType="1"/>
          </p:cNvSpPr>
          <p:nvPr/>
        </p:nvSpPr>
        <p:spPr bwMode="auto">
          <a:xfrm>
            <a:off x="3924300" y="1052513"/>
            <a:ext cx="2519363" cy="1584325"/>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05869" name="Picture 13" descr="frontal view cerebrum">
            <a:extLst>
              <a:ext uri="{FF2B5EF4-FFF2-40B4-BE49-F238E27FC236}">
                <a16:creationId xmlns:a16="http://schemas.microsoft.com/office/drawing/2014/main" id="{AFE9B2AC-AFB1-40A5-8E23-82C5EA4E1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5913" y="1268413"/>
            <a:ext cx="5018087"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5" descr="PO101_6_2">
            <a:extLst>
              <a:ext uri="{FF2B5EF4-FFF2-40B4-BE49-F238E27FC236}">
                <a16:creationId xmlns:a16="http://schemas.microsoft.com/office/drawing/2014/main" id="{F08C1F89-E093-4ACF-94F3-8867EF1B5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341438"/>
            <a:ext cx="23717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6">
            <a:extLst>
              <a:ext uri="{FF2B5EF4-FFF2-40B4-BE49-F238E27FC236}">
                <a16:creationId xmlns:a16="http://schemas.microsoft.com/office/drawing/2014/main" id="{2F90ABD3-3D4F-4501-9278-9311E770C379}"/>
              </a:ext>
            </a:extLst>
          </p:cNvPr>
          <p:cNvSpPr txBox="1">
            <a:spLocks noChangeArrowheads="1"/>
          </p:cNvSpPr>
          <p:nvPr/>
        </p:nvSpPr>
        <p:spPr bwMode="auto">
          <a:xfrm>
            <a:off x="539750" y="981075"/>
            <a:ext cx="2881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2000" b="1">
                <a:solidFill>
                  <a:srgbClr val="B2B2B2"/>
                </a:solidFill>
              </a:rPr>
              <a:t>falx cerebri</a:t>
            </a:r>
          </a:p>
        </p:txBody>
      </p:sp>
      <p:sp>
        <p:nvSpPr>
          <p:cNvPr id="10252" name="Line 18">
            <a:extLst>
              <a:ext uri="{FF2B5EF4-FFF2-40B4-BE49-F238E27FC236}">
                <a16:creationId xmlns:a16="http://schemas.microsoft.com/office/drawing/2014/main" id="{080A6CE0-F466-4D9E-B5C0-BB2741E1BAD9}"/>
              </a:ext>
            </a:extLst>
          </p:cNvPr>
          <p:cNvSpPr>
            <a:spLocks noChangeShapeType="1"/>
          </p:cNvSpPr>
          <p:nvPr/>
        </p:nvSpPr>
        <p:spPr bwMode="auto">
          <a:xfrm>
            <a:off x="1763713" y="1341438"/>
            <a:ext cx="431800" cy="431800"/>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5869"/>
                                        </p:tgtEl>
                                        <p:attrNameLst>
                                          <p:attrName>style.visibility</p:attrName>
                                        </p:attrNameLst>
                                      </p:cBhvr>
                                      <p:to>
                                        <p:strVal val="visible"/>
                                      </p:to>
                                    </p:set>
                                    <p:animEffect transition="in" filter="blinds(horizontal)">
                                      <p:cBhvr>
                                        <p:cTn id="7" dur="500"/>
                                        <p:tgtEl>
                                          <p:spTgt spid="505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0">
            <a:extLst>
              <a:ext uri="{FF2B5EF4-FFF2-40B4-BE49-F238E27FC236}">
                <a16:creationId xmlns:a16="http://schemas.microsoft.com/office/drawing/2014/main" id="{19A22823-E396-44E5-BC09-EA52A5F63B20}"/>
              </a:ext>
            </a:extLst>
          </p:cNvPr>
          <p:cNvSpPr>
            <a:spLocks noGrp="1" noChangeArrowheads="1"/>
          </p:cNvSpPr>
          <p:nvPr>
            <p:ph type="title"/>
          </p:nvPr>
        </p:nvSpPr>
        <p:spPr/>
        <p:txBody>
          <a:bodyPr/>
          <a:lstStyle/>
          <a:p>
            <a:pPr eaLnBrk="1" hangingPunct="1"/>
            <a:r>
              <a:rPr lang="sr-Latn-CS" altLang="sr-Latn-RS"/>
              <a:t>Lobus temporalis</a:t>
            </a:r>
            <a:endParaRPr lang="en-US" altLang="sr-Latn-RS"/>
          </a:p>
        </p:txBody>
      </p:sp>
      <p:pic>
        <p:nvPicPr>
          <p:cNvPr id="66563" name="Picture 5" descr="http://www.columbia.edu/cu/psychology/courses/1010/mangels/neuro/anatomy/lateraltemporal.gif">
            <a:extLst>
              <a:ext uri="{FF2B5EF4-FFF2-40B4-BE49-F238E27FC236}">
                <a16:creationId xmlns:a16="http://schemas.microsoft.com/office/drawing/2014/main" id="{E471251F-ED35-4993-8A7C-B4957ED0559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1989138"/>
            <a:ext cx="24479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http://www.columbia.edu/cu/psychology/courses/1010/mangels/neuro/anatomy/temporal.gif">
            <a:extLst>
              <a:ext uri="{FF2B5EF4-FFF2-40B4-BE49-F238E27FC236}">
                <a16:creationId xmlns:a16="http://schemas.microsoft.com/office/drawing/2014/main" id="{09B60563-36C8-4373-BB90-E3105CB1ED8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348038" y="2205038"/>
            <a:ext cx="24479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6">
            <a:extLst>
              <a:ext uri="{FF2B5EF4-FFF2-40B4-BE49-F238E27FC236}">
                <a16:creationId xmlns:a16="http://schemas.microsoft.com/office/drawing/2014/main" id="{A5B73C43-C430-4676-A276-4F07C7BE4ACF}"/>
              </a:ext>
            </a:extLst>
          </p:cNvPr>
          <p:cNvSpPr>
            <a:spLocks noChangeArrowheads="1"/>
          </p:cNvSpPr>
          <p:nvPr/>
        </p:nvSpPr>
        <p:spPr bwMode="auto">
          <a:xfrm>
            <a:off x="0" y="0"/>
            <a:ext cx="42068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66566" name="Rectangle 8">
            <a:extLst>
              <a:ext uri="{FF2B5EF4-FFF2-40B4-BE49-F238E27FC236}">
                <a16:creationId xmlns:a16="http://schemas.microsoft.com/office/drawing/2014/main" id="{E18D3EA5-8665-4B29-BDC0-CA4FA9A65A5F}"/>
              </a:ext>
            </a:extLst>
          </p:cNvPr>
          <p:cNvSpPr>
            <a:spLocks noChangeArrowheads="1"/>
          </p:cNvSpPr>
          <p:nvPr/>
        </p:nvSpPr>
        <p:spPr bwMode="auto">
          <a:xfrm>
            <a:off x="0" y="0"/>
            <a:ext cx="49371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graphicFrame>
        <p:nvGraphicFramePr>
          <p:cNvPr id="618515" name="Group 19">
            <a:extLst>
              <a:ext uri="{FF2B5EF4-FFF2-40B4-BE49-F238E27FC236}">
                <a16:creationId xmlns:a16="http://schemas.microsoft.com/office/drawing/2014/main" id="{38F332D1-5ABD-44C3-B1F1-89828A421D0C}"/>
              </a:ext>
            </a:extLst>
          </p:cNvPr>
          <p:cNvGraphicFramePr>
            <a:graphicFrameLocks noGrp="1"/>
          </p:cNvGraphicFramePr>
          <p:nvPr/>
        </p:nvGraphicFramePr>
        <p:xfrm>
          <a:off x="0" y="0"/>
          <a:ext cx="9144000" cy="517880"/>
        </p:xfrm>
        <a:graphic>
          <a:graphicData uri="http://schemas.openxmlformats.org/drawingml/2006/table">
            <a:tbl>
              <a:tblPr/>
              <a:tblGrid>
                <a:gridCol w="4206875">
                  <a:extLst>
                    <a:ext uri="{9D8B030D-6E8A-4147-A177-3AD203B41FA5}">
                      <a16:colId xmlns:a16="http://schemas.microsoft.com/office/drawing/2014/main" val="20000"/>
                    </a:ext>
                  </a:extLst>
                </a:gridCol>
                <a:gridCol w="4937125">
                  <a:extLst>
                    <a:ext uri="{9D8B030D-6E8A-4147-A177-3AD203B41FA5}">
                      <a16:colId xmlns:a16="http://schemas.microsoft.com/office/drawing/2014/main" val="20001"/>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Pct val="150000"/>
                        <a:buFontTx/>
                        <a:buNone/>
                        <a:tabLst/>
                      </a:pPr>
                      <a:endParaRPr kumimoji="0" lang="en-US" sz="2800" b="0" i="0" u="none" strike="noStrike" cap="none" normalizeH="0" baseline="0">
                        <a:ln>
                          <a:noFill/>
                        </a:ln>
                        <a:solidFill>
                          <a:srgbClr val="00FF00"/>
                        </a:solidFill>
                        <a:effectLst/>
                        <a:latin typeface="Comic Sans MS" pitchFamily="66" charset="0"/>
                      </a:endParaRPr>
                    </a:p>
                  </a:txBody>
                  <a:tcPr marT="45580" marB="45580"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50000"/>
                        <a:buFontTx/>
                        <a:buNone/>
                        <a:tabLst/>
                      </a:pPr>
                      <a:endParaRPr kumimoji="0" lang="en-US" sz="2800" b="0" i="0" u="none" strike="noStrike" cap="none" normalizeH="0" baseline="0">
                        <a:ln>
                          <a:noFill/>
                        </a:ln>
                        <a:solidFill>
                          <a:srgbClr val="00FF00"/>
                        </a:solidFill>
                        <a:effectLst/>
                        <a:latin typeface="Comic Sans MS" pitchFamily="66" charset="0"/>
                      </a:endParaRPr>
                    </a:p>
                  </a:txBody>
                  <a:tcPr marT="45580" marB="4558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6570" name="Picture 23" descr="temporal3.jpg (16354 bytes)">
            <a:extLst>
              <a:ext uri="{FF2B5EF4-FFF2-40B4-BE49-F238E27FC236}">
                <a16:creationId xmlns:a16="http://schemas.microsoft.com/office/drawing/2014/main" id="{C3BBAD5B-50A3-4051-95B6-730BE3F8A7C6}"/>
              </a:ext>
            </a:extLst>
          </p:cNvPr>
          <p:cNvPicPr>
            <a:picLocks noChangeAspect="1" noChangeArrowheads="1"/>
          </p:cNvPicPr>
          <p:nvPr>
            <p:ph type="body" sz="half" idx="1"/>
          </p:nvPr>
        </p:nvPicPr>
        <p:blipFill>
          <a:blip r:embed="rId9">
            <a:extLst>
              <a:ext uri="{28A0092B-C50C-407E-A947-70E740481C1C}">
                <a14:useLocalDpi xmlns:a14="http://schemas.microsoft.com/office/drawing/2010/main" val="0"/>
              </a:ext>
            </a:extLst>
          </a:blip>
          <a:srcRect/>
          <a:stretch>
            <a:fillRect/>
          </a:stretch>
        </p:blipFill>
        <p:spPr>
          <a:xfrm>
            <a:off x="0" y="4076700"/>
            <a:ext cx="2578100" cy="2490788"/>
          </a:xfrm>
          <a:noFill/>
        </p:spPr>
      </p:pic>
      <p:pic>
        <p:nvPicPr>
          <p:cNvPr id="66571" name="Picture 24" descr="temporal2">
            <a:extLst>
              <a:ext uri="{FF2B5EF4-FFF2-40B4-BE49-F238E27FC236}">
                <a16:creationId xmlns:a16="http://schemas.microsoft.com/office/drawing/2014/main" id="{FADF8CD6-3889-473C-B4BB-D11B3015C4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9475" y="4437063"/>
            <a:ext cx="2519363"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25" descr="temporal1">
            <a:extLst>
              <a:ext uri="{FF2B5EF4-FFF2-40B4-BE49-F238E27FC236}">
                <a16:creationId xmlns:a16="http://schemas.microsoft.com/office/drawing/2014/main" id="{6F06DC63-D9E6-4552-9249-A139515BA02A}"/>
              </a:ext>
            </a:extLst>
          </p:cNvPr>
          <p:cNvPicPr>
            <a:picLocks noChangeAspect="1" noChangeArrowheads="1"/>
          </p:cNvPicPr>
          <p:nvPr>
            <p:ph type="body" sz="half" idx="2"/>
          </p:nvPr>
        </p:nvPicPr>
        <p:blipFill>
          <a:blip r:embed="rId11">
            <a:extLst>
              <a:ext uri="{28A0092B-C50C-407E-A947-70E740481C1C}">
                <a14:useLocalDpi xmlns:a14="http://schemas.microsoft.com/office/drawing/2010/main" val="0"/>
              </a:ext>
            </a:extLst>
          </a:blip>
          <a:srcRect/>
          <a:stretch>
            <a:fillRect/>
          </a:stretch>
        </p:blipFill>
        <p:spPr>
          <a:xfrm>
            <a:off x="6084888" y="1700213"/>
            <a:ext cx="2736850" cy="2520950"/>
          </a:xfrm>
          <a:noFill/>
        </p:spPr>
      </p:pic>
      <p:pic>
        <p:nvPicPr>
          <p:cNvPr id="66573" name="Picture 26" descr="temporal4">
            <a:extLst>
              <a:ext uri="{FF2B5EF4-FFF2-40B4-BE49-F238E27FC236}">
                <a16:creationId xmlns:a16="http://schemas.microsoft.com/office/drawing/2014/main" id="{98D58CA6-DEAB-4146-B852-F6454E5126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59563" y="4365625"/>
            <a:ext cx="2232025"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Text Box 27">
            <a:extLst>
              <a:ext uri="{FF2B5EF4-FFF2-40B4-BE49-F238E27FC236}">
                <a16:creationId xmlns:a16="http://schemas.microsoft.com/office/drawing/2014/main" id="{16ABEA09-F8EF-4E56-8A3F-FF96BC995D63}"/>
              </a:ext>
            </a:extLst>
          </p:cNvPr>
          <p:cNvSpPr txBox="1">
            <a:spLocks noChangeArrowheads="1"/>
          </p:cNvSpPr>
          <p:nvPr/>
        </p:nvSpPr>
        <p:spPr bwMode="auto">
          <a:xfrm>
            <a:off x="0" y="1268413"/>
            <a:ext cx="26654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a:solidFill>
                  <a:srgbClr val="66FF33"/>
                </a:solidFill>
              </a:rPr>
              <a:t>спољашња страна</a:t>
            </a:r>
            <a:endParaRPr lang="en-US" altLang="sr-Latn-RS" sz="2400" b="1">
              <a:solidFill>
                <a:srgbClr val="66FF33"/>
              </a:solidFill>
            </a:endParaRPr>
          </a:p>
        </p:txBody>
      </p:sp>
      <p:sp>
        <p:nvSpPr>
          <p:cNvPr id="66575" name="Text Box 28">
            <a:extLst>
              <a:ext uri="{FF2B5EF4-FFF2-40B4-BE49-F238E27FC236}">
                <a16:creationId xmlns:a16="http://schemas.microsoft.com/office/drawing/2014/main" id="{403B9A19-7088-4F79-A490-97ADA60E5B9C}"/>
              </a:ext>
            </a:extLst>
          </p:cNvPr>
          <p:cNvSpPr txBox="1">
            <a:spLocks noChangeArrowheads="1"/>
          </p:cNvSpPr>
          <p:nvPr/>
        </p:nvSpPr>
        <p:spPr bwMode="auto">
          <a:xfrm>
            <a:off x="4140200" y="1341438"/>
            <a:ext cx="3024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sr-Latn-CS" altLang="sr-Latn-RS" sz="2400" b="1">
                <a:solidFill>
                  <a:srgbClr val="66FF33"/>
                </a:solidFill>
              </a:rPr>
              <a:t>доња страна</a:t>
            </a:r>
            <a:endParaRPr lang="en-US" altLang="sr-Latn-RS" sz="2400" b="1">
              <a:solidFill>
                <a:srgbClr val="66FF33"/>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3FD0B03D-79B8-4D7C-9EC8-3508FE8CCB33}"/>
              </a:ext>
            </a:extLst>
          </p:cNvPr>
          <p:cNvSpPr>
            <a:spLocks noGrp="1" noChangeArrowheads="1"/>
          </p:cNvSpPr>
          <p:nvPr>
            <p:ph type="title"/>
          </p:nvPr>
        </p:nvSpPr>
        <p:spPr>
          <a:xfrm>
            <a:off x="533400" y="228600"/>
            <a:ext cx="8305800" cy="579438"/>
          </a:xfrm>
        </p:spPr>
        <p:txBody>
          <a:bodyPr>
            <a:normAutofit fontScale="90000"/>
          </a:bodyPr>
          <a:lstStyle/>
          <a:p>
            <a:pPr eaLnBrk="1" hangingPunct="1"/>
            <a:r>
              <a:rPr lang="en-CA" altLang="sr-Latn-RS"/>
              <a:t>Lobus temporalis</a:t>
            </a:r>
            <a:br>
              <a:rPr lang="sr-Latn-CS" altLang="sr-Latn-RS"/>
            </a:br>
            <a:r>
              <a:rPr lang="sr-Latn-CS" altLang="sr-Latn-RS" sz="2400"/>
              <a:t>спољашња страна</a:t>
            </a:r>
            <a:endParaRPr lang="en-CA" altLang="sr-Latn-RS" sz="2400"/>
          </a:p>
        </p:txBody>
      </p:sp>
      <p:sp>
        <p:nvSpPr>
          <p:cNvPr id="502787" name="Text Box 3">
            <a:extLst>
              <a:ext uri="{FF2B5EF4-FFF2-40B4-BE49-F238E27FC236}">
                <a16:creationId xmlns:a16="http://schemas.microsoft.com/office/drawing/2014/main" id="{6B8BB096-E431-4F10-9761-A10B49207DAF}"/>
              </a:ext>
            </a:extLst>
          </p:cNvPr>
          <p:cNvSpPr txBox="1">
            <a:spLocks noChangeArrowheads="1"/>
          </p:cNvSpPr>
          <p:nvPr/>
        </p:nvSpPr>
        <p:spPr bwMode="auto">
          <a:xfrm>
            <a:off x="468313" y="1268413"/>
            <a:ext cx="404336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b="1">
                <a:solidFill>
                  <a:srgbClr val="66FF33"/>
                </a:solidFill>
              </a:rPr>
              <a:t>sulcus temporalis  superior</a:t>
            </a:r>
            <a:r>
              <a:rPr lang="sr-Cyrl-CS" altLang="sr-Latn-RS" sz="2000" b="1">
                <a:solidFill>
                  <a:schemeClr val="bg1"/>
                </a:solidFill>
              </a:rPr>
              <a:t> (</a:t>
            </a:r>
            <a:r>
              <a:rPr lang="sr-Cyrl-CS" altLang="sr-Latn-RS" sz="2000" b="1">
                <a:solidFill>
                  <a:srgbClr val="FF3300"/>
                </a:solidFill>
              </a:rPr>
              <a:t>црвен</a:t>
            </a:r>
            <a:r>
              <a:rPr lang="sr-Cyrl-CS" altLang="sr-Latn-RS" sz="2000" b="1">
                <a:solidFill>
                  <a:schemeClr val="bg1"/>
                </a:solidFill>
              </a:rPr>
              <a:t>)</a:t>
            </a:r>
          </a:p>
          <a:p>
            <a:pPr eaLnBrk="1" hangingPunct="1">
              <a:spcBef>
                <a:spcPct val="0"/>
              </a:spcBef>
              <a:buSzTx/>
              <a:buFontTx/>
              <a:buNone/>
            </a:pPr>
            <a:r>
              <a:rPr lang="en-US" altLang="sr-Latn-RS" sz="2000" b="1">
                <a:solidFill>
                  <a:srgbClr val="66FF33"/>
                </a:solidFill>
              </a:rPr>
              <a:t>sulcus temporalis inferior</a:t>
            </a:r>
            <a:r>
              <a:rPr lang="sr-Cyrl-CS" altLang="sr-Latn-RS" sz="2000" b="1">
                <a:solidFill>
                  <a:schemeClr val="bg1"/>
                </a:solidFill>
              </a:rPr>
              <a:t> (</a:t>
            </a:r>
            <a:r>
              <a:rPr lang="sr-Cyrl-CS" altLang="sr-Latn-RS" sz="2000" b="1">
                <a:solidFill>
                  <a:srgbClr val="66FFFF"/>
                </a:solidFill>
              </a:rPr>
              <a:t>тамно плав</a:t>
            </a:r>
            <a:r>
              <a:rPr lang="sr-Cyrl-CS" altLang="sr-Latn-RS" sz="2000" b="1">
                <a:solidFill>
                  <a:schemeClr val="bg1"/>
                </a:solidFill>
              </a:rPr>
              <a:t>)</a:t>
            </a:r>
            <a:endParaRPr lang="en-US" altLang="sr-Latn-RS" sz="2000" b="1">
              <a:solidFill>
                <a:schemeClr val="bg1"/>
              </a:solidFill>
            </a:endParaRPr>
          </a:p>
          <a:p>
            <a:pPr eaLnBrk="1" hangingPunct="1">
              <a:spcBef>
                <a:spcPct val="0"/>
              </a:spcBef>
              <a:buSzTx/>
              <a:buFontTx/>
              <a:buNone/>
            </a:pPr>
            <a:endParaRPr lang="en-US" altLang="sr-Latn-RS" sz="2000" b="1">
              <a:solidFill>
                <a:schemeClr val="bg1"/>
              </a:solidFill>
            </a:endParaRPr>
          </a:p>
        </p:txBody>
      </p:sp>
      <p:pic>
        <p:nvPicPr>
          <p:cNvPr id="67588" name="Picture 4" descr="duvernoy_lateral_Lhem">
            <a:extLst>
              <a:ext uri="{FF2B5EF4-FFF2-40B4-BE49-F238E27FC236}">
                <a16:creationId xmlns:a16="http://schemas.microsoft.com/office/drawing/2014/main" id="{AC7068AF-0B82-447A-86B0-65471E815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743200"/>
            <a:ext cx="5791200"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89" name="Freeform 5">
            <a:extLst>
              <a:ext uri="{FF2B5EF4-FFF2-40B4-BE49-F238E27FC236}">
                <a16:creationId xmlns:a16="http://schemas.microsoft.com/office/drawing/2014/main" id="{D36558BE-9221-4FC0-A0CF-36250D3E1964}"/>
              </a:ext>
            </a:extLst>
          </p:cNvPr>
          <p:cNvSpPr>
            <a:spLocks/>
          </p:cNvSpPr>
          <p:nvPr/>
        </p:nvSpPr>
        <p:spPr bwMode="auto">
          <a:xfrm>
            <a:off x="3581400" y="4572000"/>
            <a:ext cx="2895600" cy="1371600"/>
          </a:xfrm>
          <a:custGeom>
            <a:avLst/>
            <a:gdLst>
              <a:gd name="T0" fmla="*/ 0 w 1824"/>
              <a:gd name="T1" fmla="*/ 2147483646 h 864"/>
              <a:gd name="T2" fmla="*/ 2147483646 w 1824"/>
              <a:gd name="T3" fmla="*/ 2147483646 h 864"/>
              <a:gd name="T4" fmla="*/ 2147483646 w 1824"/>
              <a:gd name="T5" fmla="*/ 2147483646 h 864"/>
              <a:gd name="T6" fmla="*/ 2147483646 w 1824"/>
              <a:gd name="T7" fmla="*/ 2147483646 h 864"/>
              <a:gd name="T8" fmla="*/ 2147483646 w 1824"/>
              <a:gd name="T9" fmla="*/ 2147483646 h 864"/>
              <a:gd name="T10" fmla="*/ 2147483646 w 1824"/>
              <a:gd name="T11" fmla="*/ 2147483646 h 864"/>
              <a:gd name="T12" fmla="*/ 2147483646 w 1824"/>
              <a:gd name="T13" fmla="*/ 2147483646 h 864"/>
              <a:gd name="T14" fmla="*/ 2147483646 w 1824"/>
              <a:gd name="T15" fmla="*/ 2147483646 h 864"/>
              <a:gd name="T16" fmla="*/ 2147483646 w 1824"/>
              <a:gd name="T17" fmla="*/ 2147483646 h 864"/>
              <a:gd name="T18" fmla="*/ 2147483646 w 1824"/>
              <a:gd name="T19" fmla="*/ 2147483646 h 864"/>
              <a:gd name="T20" fmla="*/ 2147483646 w 1824"/>
              <a:gd name="T21" fmla="*/ 2147483646 h 864"/>
              <a:gd name="T22" fmla="*/ 2147483646 w 1824"/>
              <a:gd name="T23" fmla="*/ 2147483646 h 864"/>
              <a:gd name="T24" fmla="*/ 2147483646 w 1824"/>
              <a:gd name="T25" fmla="*/ 0 h 8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24"/>
              <a:gd name="T40" fmla="*/ 0 h 864"/>
              <a:gd name="T41" fmla="*/ 1824 w 1824"/>
              <a:gd name="T42" fmla="*/ 864 h 8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24" h="864">
                <a:moveTo>
                  <a:pt x="0" y="864"/>
                </a:moveTo>
                <a:cubicBezTo>
                  <a:pt x="40" y="832"/>
                  <a:pt x="80" y="800"/>
                  <a:pt x="96" y="768"/>
                </a:cubicBezTo>
                <a:cubicBezTo>
                  <a:pt x="112" y="736"/>
                  <a:pt x="72" y="704"/>
                  <a:pt x="96" y="672"/>
                </a:cubicBezTo>
                <a:cubicBezTo>
                  <a:pt x="120" y="640"/>
                  <a:pt x="200" y="584"/>
                  <a:pt x="240" y="576"/>
                </a:cubicBezTo>
                <a:cubicBezTo>
                  <a:pt x="280" y="568"/>
                  <a:pt x="296" y="632"/>
                  <a:pt x="336" y="624"/>
                </a:cubicBezTo>
                <a:cubicBezTo>
                  <a:pt x="376" y="616"/>
                  <a:pt x="440" y="552"/>
                  <a:pt x="480" y="528"/>
                </a:cubicBezTo>
                <a:cubicBezTo>
                  <a:pt x="520" y="504"/>
                  <a:pt x="536" y="472"/>
                  <a:pt x="576" y="480"/>
                </a:cubicBezTo>
                <a:cubicBezTo>
                  <a:pt x="616" y="488"/>
                  <a:pt x="632" y="560"/>
                  <a:pt x="720" y="576"/>
                </a:cubicBezTo>
                <a:cubicBezTo>
                  <a:pt x="808" y="592"/>
                  <a:pt x="992" y="592"/>
                  <a:pt x="1104" y="576"/>
                </a:cubicBezTo>
                <a:cubicBezTo>
                  <a:pt x="1216" y="560"/>
                  <a:pt x="1320" y="504"/>
                  <a:pt x="1392" y="480"/>
                </a:cubicBezTo>
                <a:cubicBezTo>
                  <a:pt x="1464" y="456"/>
                  <a:pt x="1472" y="480"/>
                  <a:pt x="1536" y="432"/>
                </a:cubicBezTo>
                <a:cubicBezTo>
                  <a:pt x="1600" y="384"/>
                  <a:pt x="1728" y="264"/>
                  <a:pt x="1776" y="192"/>
                </a:cubicBezTo>
                <a:cubicBezTo>
                  <a:pt x="1824" y="120"/>
                  <a:pt x="1824" y="60"/>
                  <a:pt x="1824"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02790" name="Freeform 6">
            <a:extLst>
              <a:ext uri="{FF2B5EF4-FFF2-40B4-BE49-F238E27FC236}">
                <a16:creationId xmlns:a16="http://schemas.microsoft.com/office/drawing/2014/main" id="{001F6CD0-3870-4515-A267-9856024FFD4F}"/>
              </a:ext>
            </a:extLst>
          </p:cNvPr>
          <p:cNvSpPr>
            <a:spLocks/>
          </p:cNvSpPr>
          <p:nvPr/>
        </p:nvSpPr>
        <p:spPr bwMode="auto">
          <a:xfrm>
            <a:off x="5257800" y="5410200"/>
            <a:ext cx="1447800" cy="457200"/>
          </a:xfrm>
          <a:custGeom>
            <a:avLst/>
            <a:gdLst>
              <a:gd name="T0" fmla="*/ 0 w 912"/>
              <a:gd name="T1" fmla="*/ 2147483646 h 288"/>
              <a:gd name="T2" fmla="*/ 2147483646 w 912"/>
              <a:gd name="T3" fmla="*/ 2147483646 h 288"/>
              <a:gd name="T4" fmla="*/ 2147483646 w 912"/>
              <a:gd name="T5" fmla="*/ 2147483646 h 288"/>
              <a:gd name="T6" fmla="*/ 2147483646 w 912"/>
              <a:gd name="T7" fmla="*/ 2147483646 h 288"/>
              <a:gd name="T8" fmla="*/ 2147483646 w 912"/>
              <a:gd name="T9" fmla="*/ 2147483646 h 288"/>
              <a:gd name="T10" fmla="*/ 2147483646 w 912"/>
              <a:gd name="T11" fmla="*/ 2147483646 h 288"/>
              <a:gd name="T12" fmla="*/ 2147483646 w 912"/>
              <a:gd name="T13" fmla="*/ 0 h 288"/>
              <a:gd name="T14" fmla="*/ 0 60000 65536"/>
              <a:gd name="T15" fmla="*/ 0 60000 65536"/>
              <a:gd name="T16" fmla="*/ 0 60000 65536"/>
              <a:gd name="T17" fmla="*/ 0 60000 65536"/>
              <a:gd name="T18" fmla="*/ 0 60000 65536"/>
              <a:gd name="T19" fmla="*/ 0 60000 65536"/>
              <a:gd name="T20" fmla="*/ 0 60000 65536"/>
              <a:gd name="T21" fmla="*/ 0 w 912"/>
              <a:gd name="T22" fmla="*/ 0 h 288"/>
              <a:gd name="T23" fmla="*/ 912 w 912"/>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288">
                <a:moveTo>
                  <a:pt x="0" y="240"/>
                </a:moveTo>
                <a:cubicBezTo>
                  <a:pt x="108" y="264"/>
                  <a:pt x="216" y="288"/>
                  <a:pt x="288" y="288"/>
                </a:cubicBezTo>
                <a:cubicBezTo>
                  <a:pt x="360" y="288"/>
                  <a:pt x="376" y="248"/>
                  <a:pt x="432" y="240"/>
                </a:cubicBezTo>
                <a:cubicBezTo>
                  <a:pt x="488" y="232"/>
                  <a:pt x="592" y="256"/>
                  <a:pt x="624" y="240"/>
                </a:cubicBezTo>
                <a:cubicBezTo>
                  <a:pt x="656" y="224"/>
                  <a:pt x="600" y="160"/>
                  <a:pt x="624" y="144"/>
                </a:cubicBezTo>
                <a:cubicBezTo>
                  <a:pt x="648" y="128"/>
                  <a:pt x="720" y="168"/>
                  <a:pt x="768" y="144"/>
                </a:cubicBezTo>
                <a:cubicBezTo>
                  <a:pt x="816" y="120"/>
                  <a:pt x="864" y="60"/>
                  <a:pt x="912" y="0"/>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02791" name="Freeform 7">
            <a:extLst>
              <a:ext uri="{FF2B5EF4-FFF2-40B4-BE49-F238E27FC236}">
                <a16:creationId xmlns:a16="http://schemas.microsoft.com/office/drawing/2014/main" id="{58492822-DF67-48E3-8586-07417A91F580}"/>
              </a:ext>
            </a:extLst>
          </p:cNvPr>
          <p:cNvSpPr>
            <a:spLocks/>
          </p:cNvSpPr>
          <p:nvPr/>
        </p:nvSpPr>
        <p:spPr bwMode="auto">
          <a:xfrm>
            <a:off x="3276600" y="4800600"/>
            <a:ext cx="3124200" cy="1143000"/>
          </a:xfrm>
          <a:custGeom>
            <a:avLst/>
            <a:gdLst>
              <a:gd name="T0" fmla="*/ 0 w 1968"/>
              <a:gd name="T1" fmla="*/ 2147483646 h 720"/>
              <a:gd name="T2" fmla="*/ 0 w 1968"/>
              <a:gd name="T3" fmla="*/ 2147483646 h 720"/>
              <a:gd name="T4" fmla="*/ 2147483646 w 1968"/>
              <a:gd name="T5" fmla="*/ 2147483646 h 720"/>
              <a:gd name="T6" fmla="*/ 2147483646 w 1968"/>
              <a:gd name="T7" fmla="*/ 2147483646 h 720"/>
              <a:gd name="T8" fmla="*/ 2147483646 w 1968"/>
              <a:gd name="T9" fmla="*/ 2147483646 h 720"/>
              <a:gd name="T10" fmla="*/ 2147483646 w 1968"/>
              <a:gd name="T11" fmla="*/ 2147483646 h 720"/>
              <a:gd name="T12" fmla="*/ 2147483646 w 1968"/>
              <a:gd name="T13" fmla="*/ 2147483646 h 720"/>
              <a:gd name="T14" fmla="*/ 2147483646 w 1968"/>
              <a:gd name="T15" fmla="*/ 2147483646 h 720"/>
              <a:gd name="T16" fmla="*/ 2147483646 w 1968"/>
              <a:gd name="T17" fmla="*/ 2147483646 h 720"/>
              <a:gd name="T18" fmla="*/ 2147483646 w 1968"/>
              <a:gd name="T19" fmla="*/ 0 h 720"/>
              <a:gd name="T20" fmla="*/ 2147483646 w 1968"/>
              <a:gd name="T21" fmla="*/ 0 h 720"/>
              <a:gd name="T22" fmla="*/ 2147483646 w 1968"/>
              <a:gd name="T23" fmla="*/ 2147483646 h 720"/>
              <a:gd name="T24" fmla="*/ 2147483646 w 1968"/>
              <a:gd name="T25" fmla="*/ 2147483646 h 720"/>
              <a:gd name="T26" fmla="*/ 2147483646 w 1968"/>
              <a:gd name="T27" fmla="*/ 2147483646 h 720"/>
              <a:gd name="T28" fmla="*/ 2147483646 w 1968"/>
              <a:gd name="T29" fmla="*/ 2147483646 h 720"/>
              <a:gd name="T30" fmla="*/ 2147483646 w 1968"/>
              <a:gd name="T31" fmla="*/ 2147483646 h 720"/>
              <a:gd name="T32" fmla="*/ 2147483646 w 1968"/>
              <a:gd name="T33" fmla="*/ 2147483646 h 720"/>
              <a:gd name="T34" fmla="*/ 2147483646 w 1968"/>
              <a:gd name="T35" fmla="*/ 2147483646 h 720"/>
              <a:gd name="T36" fmla="*/ 2147483646 w 1968"/>
              <a:gd name="T37" fmla="*/ 2147483646 h 720"/>
              <a:gd name="T38" fmla="*/ 2147483646 w 1968"/>
              <a:gd name="T39" fmla="*/ 2147483646 h 720"/>
              <a:gd name="T40" fmla="*/ 2147483646 w 1968"/>
              <a:gd name="T41" fmla="*/ 2147483646 h 720"/>
              <a:gd name="T42" fmla="*/ 2147483646 w 1968"/>
              <a:gd name="T43" fmla="*/ 2147483646 h 720"/>
              <a:gd name="T44" fmla="*/ 0 w 1968"/>
              <a:gd name="T45" fmla="*/ 2147483646 h 7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68"/>
              <a:gd name="T70" fmla="*/ 0 h 720"/>
              <a:gd name="T71" fmla="*/ 1968 w 1968"/>
              <a:gd name="T72" fmla="*/ 720 h 7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68" h="720">
                <a:moveTo>
                  <a:pt x="0" y="672"/>
                </a:moveTo>
                <a:lnTo>
                  <a:pt x="0" y="528"/>
                </a:lnTo>
                <a:lnTo>
                  <a:pt x="144" y="336"/>
                </a:lnTo>
                <a:lnTo>
                  <a:pt x="480" y="192"/>
                </a:lnTo>
                <a:lnTo>
                  <a:pt x="816" y="48"/>
                </a:lnTo>
                <a:lnTo>
                  <a:pt x="1008" y="48"/>
                </a:lnTo>
                <a:lnTo>
                  <a:pt x="1104" y="96"/>
                </a:lnTo>
                <a:lnTo>
                  <a:pt x="1248" y="48"/>
                </a:lnTo>
                <a:lnTo>
                  <a:pt x="1440" y="96"/>
                </a:lnTo>
                <a:lnTo>
                  <a:pt x="1824" y="0"/>
                </a:lnTo>
                <a:lnTo>
                  <a:pt x="1968" y="0"/>
                </a:lnTo>
                <a:lnTo>
                  <a:pt x="1776" y="240"/>
                </a:lnTo>
                <a:lnTo>
                  <a:pt x="1536" y="336"/>
                </a:lnTo>
                <a:lnTo>
                  <a:pt x="1296" y="432"/>
                </a:lnTo>
                <a:lnTo>
                  <a:pt x="1008" y="432"/>
                </a:lnTo>
                <a:lnTo>
                  <a:pt x="768" y="336"/>
                </a:lnTo>
                <a:lnTo>
                  <a:pt x="576" y="432"/>
                </a:lnTo>
                <a:lnTo>
                  <a:pt x="480" y="480"/>
                </a:lnTo>
                <a:lnTo>
                  <a:pt x="432" y="432"/>
                </a:lnTo>
                <a:lnTo>
                  <a:pt x="288" y="480"/>
                </a:lnTo>
                <a:lnTo>
                  <a:pt x="240" y="672"/>
                </a:lnTo>
                <a:lnTo>
                  <a:pt x="144" y="720"/>
                </a:lnTo>
                <a:lnTo>
                  <a:pt x="0" y="624"/>
                </a:lnTo>
              </a:path>
            </a:pathLst>
          </a:custGeom>
          <a:solidFill>
            <a:srgbClr val="FFCC99">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502792" name="Freeform 8">
            <a:extLst>
              <a:ext uri="{FF2B5EF4-FFF2-40B4-BE49-F238E27FC236}">
                <a16:creationId xmlns:a16="http://schemas.microsoft.com/office/drawing/2014/main" id="{ED32BE46-15EE-4E00-8129-B595814CBC0C}"/>
              </a:ext>
            </a:extLst>
          </p:cNvPr>
          <p:cNvSpPr>
            <a:spLocks/>
          </p:cNvSpPr>
          <p:nvPr/>
        </p:nvSpPr>
        <p:spPr bwMode="auto">
          <a:xfrm>
            <a:off x="3581400" y="4648200"/>
            <a:ext cx="3200400" cy="1371600"/>
          </a:xfrm>
          <a:custGeom>
            <a:avLst/>
            <a:gdLst>
              <a:gd name="T0" fmla="*/ 0 w 2016"/>
              <a:gd name="T1" fmla="*/ 2147483646 h 864"/>
              <a:gd name="T2" fmla="*/ 2147483646 w 2016"/>
              <a:gd name="T3" fmla="*/ 2147483646 h 864"/>
              <a:gd name="T4" fmla="*/ 2147483646 w 2016"/>
              <a:gd name="T5" fmla="*/ 2147483646 h 864"/>
              <a:gd name="T6" fmla="*/ 2147483646 w 2016"/>
              <a:gd name="T7" fmla="*/ 2147483646 h 864"/>
              <a:gd name="T8" fmla="*/ 2147483646 w 2016"/>
              <a:gd name="T9" fmla="*/ 2147483646 h 864"/>
              <a:gd name="T10" fmla="*/ 2147483646 w 2016"/>
              <a:gd name="T11" fmla="*/ 2147483646 h 864"/>
              <a:gd name="T12" fmla="*/ 2147483646 w 2016"/>
              <a:gd name="T13" fmla="*/ 2147483646 h 864"/>
              <a:gd name="T14" fmla="*/ 2147483646 w 2016"/>
              <a:gd name="T15" fmla="*/ 2147483646 h 864"/>
              <a:gd name="T16" fmla="*/ 2147483646 w 2016"/>
              <a:gd name="T17" fmla="*/ 2147483646 h 864"/>
              <a:gd name="T18" fmla="*/ 2147483646 w 2016"/>
              <a:gd name="T19" fmla="*/ 2147483646 h 864"/>
              <a:gd name="T20" fmla="*/ 2147483646 w 2016"/>
              <a:gd name="T21" fmla="*/ 2147483646 h 864"/>
              <a:gd name="T22" fmla="*/ 2147483646 w 2016"/>
              <a:gd name="T23" fmla="*/ 2147483646 h 864"/>
              <a:gd name="T24" fmla="*/ 2147483646 w 2016"/>
              <a:gd name="T25" fmla="*/ 0 h 864"/>
              <a:gd name="T26" fmla="*/ 2147483646 w 2016"/>
              <a:gd name="T27" fmla="*/ 2147483646 h 864"/>
              <a:gd name="T28" fmla="*/ 2147483646 w 2016"/>
              <a:gd name="T29" fmla="*/ 2147483646 h 864"/>
              <a:gd name="T30" fmla="*/ 2147483646 w 2016"/>
              <a:gd name="T31" fmla="*/ 2147483646 h 864"/>
              <a:gd name="T32" fmla="*/ 2147483646 w 2016"/>
              <a:gd name="T33" fmla="*/ 2147483646 h 864"/>
              <a:gd name="T34" fmla="*/ 2147483646 w 2016"/>
              <a:gd name="T35" fmla="*/ 2147483646 h 864"/>
              <a:gd name="T36" fmla="*/ 2147483646 w 2016"/>
              <a:gd name="T37" fmla="*/ 2147483646 h 864"/>
              <a:gd name="T38" fmla="*/ 2147483646 w 2016"/>
              <a:gd name="T39" fmla="*/ 2147483646 h 864"/>
              <a:gd name="T40" fmla="*/ 2147483646 w 2016"/>
              <a:gd name="T41" fmla="*/ 2147483646 h 864"/>
              <a:gd name="T42" fmla="*/ 2147483646 w 2016"/>
              <a:gd name="T43" fmla="*/ 2147483646 h 864"/>
              <a:gd name="T44" fmla="*/ 2147483646 w 2016"/>
              <a:gd name="T45" fmla="*/ 2147483646 h 864"/>
              <a:gd name="T46" fmla="*/ 2147483646 w 2016"/>
              <a:gd name="T47" fmla="*/ 2147483646 h 864"/>
              <a:gd name="T48" fmla="*/ 0 w 2016"/>
              <a:gd name="T49" fmla="*/ 2147483646 h 8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16"/>
              <a:gd name="T76" fmla="*/ 0 h 864"/>
              <a:gd name="T77" fmla="*/ 2016 w 2016"/>
              <a:gd name="T78" fmla="*/ 864 h 8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16" h="864">
                <a:moveTo>
                  <a:pt x="0" y="816"/>
                </a:moveTo>
                <a:lnTo>
                  <a:pt x="96" y="672"/>
                </a:lnTo>
                <a:lnTo>
                  <a:pt x="96" y="624"/>
                </a:lnTo>
                <a:lnTo>
                  <a:pt x="240" y="528"/>
                </a:lnTo>
                <a:lnTo>
                  <a:pt x="336" y="576"/>
                </a:lnTo>
                <a:lnTo>
                  <a:pt x="576" y="432"/>
                </a:lnTo>
                <a:lnTo>
                  <a:pt x="672" y="528"/>
                </a:lnTo>
                <a:lnTo>
                  <a:pt x="912" y="528"/>
                </a:lnTo>
                <a:lnTo>
                  <a:pt x="1104" y="528"/>
                </a:lnTo>
                <a:lnTo>
                  <a:pt x="1344" y="432"/>
                </a:lnTo>
                <a:lnTo>
                  <a:pt x="1536" y="384"/>
                </a:lnTo>
                <a:lnTo>
                  <a:pt x="1776" y="144"/>
                </a:lnTo>
                <a:lnTo>
                  <a:pt x="1872" y="0"/>
                </a:lnTo>
                <a:lnTo>
                  <a:pt x="2016" y="192"/>
                </a:lnTo>
                <a:lnTo>
                  <a:pt x="1968" y="480"/>
                </a:lnTo>
                <a:lnTo>
                  <a:pt x="1872" y="624"/>
                </a:lnTo>
                <a:lnTo>
                  <a:pt x="1680" y="624"/>
                </a:lnTo>
                <a:lnTo>
                  <a:pt x="1680" y="672"/>
                </a:lnTo>
                <a:lnTo>
                  <a:pt x="1680" y="720"/>
                </a:lnTo>
                <a:lnTo>
                  <a:pt x="1440" y="720"/>
                </a:lnTo>
                <a:lnTo>
                  <a:pt x="1296" y="768"/>
                </a:lnTo>
                <a:lnTo>
                  <a:pt x="1056" y="720"/>
                </a:lnTo>
                <a:lnTo>
                  <a:pt x="384" y="864"/>
                </a:lnTo>
                <a:lnTo>
                  <a:pt x="48" y="864"/>
                </a:lnTo>
                <a:lnTo>
                  <a:pt x="0" y="816"/>
                </a:lnTo>
                <a:close/>
              </a:path>
            </a:pathLst>
          </a:custGeom>
          <a:solidFill>
            <a:srgbClr val="CCFF33">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502793" name="Freeform 9">
            <a:extLst>
              <a:ext uri="{FF2B5EF4-FFF2-40B4-BE49-F238E27FC236}">
                <a16:creationId xmlns:a16="http://schemas.microsoft.com/office/drawing/2014/main" id="{59116BBA-E38D-44C4-AB3C-5C45E2FCC4F5}"/>
              </a:ext>
            </a:extLst>
          </p:cNvPr>
          <p:cNvSpPr>
            <a:spLocks/>
          </p:cNvSpPr>
          <p:nvPr/>
        </p:nvSpPr>
        <p:spPr bwMode="auto">
          <a:xfrm>
            <a:off x="3657600" y="5486400"/>
            <a:ext cx="3048000" cy="990600"/>
          </a:xfrm>
          <a:custGeom>
            <a:avLst/>
            <a:gdLst>
              <a:gd name="T0" fmla="*/ 2147483646 w 1920"/>
              <a:gd name="T1" fmla="*/ 0 h 624"/>
              <a:gd name="T2" fmla="*/ 2147483646 w 1920"/>
              <a:gd name="T3" fmla="*/ 2147483646 h 624"/>
              <a:gd name="T4" fmla="*/ 2147483646 w 1920"/>
              <a:gd name="T5" fmla="*/ 2147483646 h 624"/>
              <a:gd name="T6" fmla="*/ 2147483646 w 1920"/>
              <a:gd name="T7" fmla="*/ 2147483646 h 624"/>
              <a:gd name="T8" fmla="*/ 2147483646 w 1920"/>
              <a:gd name="T9" fmla="*/ 2147483646 h 624"/>
              <a:gd name="T10" fmla="*/ 2147483646 w 1920"/>
              <a:gd name="T11" fmla="*/ 2147483646 h 624"/>
              <a:gd name="T12" fmla="*/ 2147483646 w 1920"/>
              <a:gd name="T13" fmla="*/ 2147483646 h 624"/>
              <a:gd name="T14" fmla="*/ 2147483646 w 1920"/>
              <a:gd name="T15" fmla="*/ 2147483646 h 624"/>
              <a:gd name="T16" fmla="*/ 2147483646 w 1920"/>
              <a:gd name="T17" fmla="*/ 2147483646 h 624"/>
              <a:gd name="T18" fmla="*/ 2147483646 w 1920"/>
              <a:gd name="T19" fmla="*/ 2147483646 h 624"/>
              <a:gd name="T20" fmla="*/ 0 w 1920"/>
              <a:gd name="T21" fmla="*/ 2147483646 h 624"/>
              <a:gd name="T22" fmla="*/ 2147483646 w 1920"/>
              <a:gd name="T23" fmla="*/ 2147483646 h 624"/>
              <a:gd name="T24" fmla="*/ 2147483646 w 1920"/>
              <a:gd name="T25" fmla="*/ 2147483646 h 624"/>
              <a:gd name="T26" fmla="*/ 2147483646 w 1920"/>
              <a:gd name="T27" fmla="*/ 2147483646 h 624"/>
              <a:gd name="T28" fmla="*/ 2147483646 w 1920"/>
              <a:gd name="T29" fmla="*/ 2147483646 h 624"/>
              <a:gd name="T30" fmla="*/ 2147483646 w 1920"/>
              <a:gd name="T31" fmla="*/ 2147483646 h 624"/>
              <a:gd name="T32" fmla="*/ 2147483646 w 1920"/>
              <a:gd name="T33" fmla="*/ 2147483646 h 624"/>
              <a:gd name="T34" fmla="*/ 2147483646 w 1920"/>
              <a:gd name="T35" fmla="*/ 2147483646 h 624"/>
              <a:gd name="T36" fmla="*/ 2147483646 w 1920"/>
              <a:gd name="T37" fmla="*/ 0 h 6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0"/>
              <a:gd name="T58" fmla="*/ 0 h 624"/>
              <a:gd name="T59" fmla="*/ 1920 w 1920"/>
              <a:gd name="T60" fmla="*/ 624 h 6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0" h="624">
                <a:moveTo>
                  <a:pt x="1920" y="0"/>
                </a:moveTo>
                <a:lnTo>
                  <a:pt x="1920" y="144"/>
                </a:lnTo>
                <a:lnTo>
                  <a:pt x="1872" y="288"/>
                </a:lnTo>
                <a:lnTo>
                  <a:pt x="1536" y="336"/>
                </a:lnTo>
                <a:lnTo>
                  <a:pt x="1392" y="384"/>
                </a:lnTo>
                <a:lnTo>
                  <a:pt x="1152" y="480"/>
                </a:lnTo>
                <a:lnTo>
                  <a:pt x="816" y="480"/>
                </a:lnTo>
                <a:lnTo>
                  <a:pt x="672" y="480"/>
                </a:lnTo>
                <a:lnTo>
                  <a:pt x="384" y="624"/>
                </a:lnTo>
                <a:lnTo>
                  <a:pt x="192" y="528"/>
                </a:lnTo>
                <a:lnTo>
                  <a:pt x="0" y="336"/>
                </a:lnTo>
                <a:lnTo>
                  <a:pt x="336" y="336"/>
                </a:lnTo>
                <a:lnTo>
                  <a:pt x="1008" y="192"/>
                </a:lnTo>
                <a:lnTo>
                  <a:pt x="1296" y="240"/>
                </a:lnTo>
                <a:lnTo>
                  <a:pt x="1488" y="192"/>
                </a:lnTo>
                <a:lnTo>
                  <a:pt x="1632" y="240"/>
                </a:lnTo>
                <a:lnTo>
                  <a:pt x="1680" y="96"/>
                </a:lnTo>
                <a:lnTo>
                  <a:pt x="1824" y="96"/>
                </a:lnTo>
                <a:lnTo>
                  <a:pt x="1920" y="0"/>
                </a:lnTo>
                <a:close/>
              </a:path>
            </a:pathLst>
          </a:custGeom>
          <a:solidFill>
            <a:srgbClr val="CC99FF">
              <a:alpha val="50195"/>
            </a:srgbClr>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endParaRPr lang="en-US"/>
          </a:p>
        </p:txBody>
      </p:sp>
      <p:sp>
        <p:nvSpPr>
          <p:cNvPr id="502794" name="Rectangle 10">
            <a:extLst>
              <a:ext uri="{FF2B5EF4-FFF2-40B4-BE49-F238E27FC236}">
                <a16:creationId xmlns:a16="http://schemas.microsoft.com/office/drawing/2014/main" id="{11533139-F1A1-4EF9-86E0-80BA3441C942}"/>
              </a:ext>
            </a:extLst>
          </p:cNvPr>
          <p:cNvSpPr>
            <a:spLocks noChangeArrowheads="1"/>
          </p:cNvSpPr>
          <p:nvPr/>
        </p:nvSpPr>
        <p:spPr bwMode="auto">
          <a:xfrm>
            <a:off x="4716463" y="1268413"/>
            <a:ext cx="4356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a:solidFill>
                  <a:srgbClr val="66FF33"/>
                </a:solidFill>
              </a:rPr>
              <a:t>gyrus temporalis superior</a:t>
            </a:r>
            <a:r>
              <a:rPr lang="sr-Cyrl-CS" altLang="sr-Latn-RS" sz="2000">
                <a:solidFill>
                  <a:schemeClr val="bg1"/>
                </a:solidFill>
              </a:rPr>
              <a:t> (</a:t>
            </a:r>
            <a:r>
              <a:rPr lang="sr-Cyrl-CS" altLang="sr-Latn-RS" sz="2000">
                <a:solidFill>
                  <a:srgbClr val="FFCC99"/>
                </a:solidFill>
              </a:rPr>
              <a:t>оранж</a:t>
            </a:r>
            <a:r>
              <a:rPr lang="sr-Cyrl-CS" altLang="sr-Latn-RS" sz="2000">
                <a:solidFill>
                  <a:schemeClr val="bg1"/>
                </a:solidFill>
              </a:rPr>
              <a:t>)</a:t>
            </a:r>
            <a:endParaRPr lang="en-US" altLang="sr-Latn-RS" sz="2000">
              <a:solidFill>
                <a:schemeClr val="bg1"/>
              </a:solidFill>
            </a:endParaRPr>
          </a:p>
          <a:p>
            <a:pPr eaLnBrk="1" hangingPunct="1">
              <a:spcBef>
                <a:spcPct val="0"/>
              </a:spcBef>
              <a:buSzTx/>
              <a:buFontTx/>
              <a:buNone/>
            </a:pPr>
            <a:r>
              <a:rPr lang="en-US" altLang="sr-Latn-RS" sz="2000">
                <a:solidFill>
                  <a:srgbClr val="66FF33"/>
                </a:solidFill>
              </a:rPr>
              <a:t>gyrus temporalis medius</a:t>
            </a:r>
            <a:r>
              <a:rPr lang="sr-Cyrl-CS" altLang="sr-Latn-RS" sz="2000">
                <a:solidFill>
                  <a:schemeClr val="bg1"/>
                </a:solidFill>
              </a:rPr>
              <a:t> (</a:t>
            </a:r>
            <a:r>
              <a:rPr lang="sr-Cyrl-CS" altLang="sr-Latn-RS" sz="2000">
                <a:solidFill>
                  <a:srgbClr val="66FF33"/>
                </a:solidFill>
              </a:rPr>
              <a:t>зелен</a:t>
            </a:r>
            <a:r>
              <a:rPr lang="sr-Cyrl-CS" altLang="sr-Latn-RS" sz="2000">
                <a:solidFill>
                  <a:schemeClr val="bg1"/>
                </a:solidFill>
              </a:rPr>
              <a:t>)</a:t>
            </a:r>
            <a:endParaRPr lang="en-US" altLang="sr-Latn-RS" sz="2000">
              <a:solidFill>
                <a:schemeClr val="bg1"/>
              </a:solidFill>
            </a:endParaRPr>
          </a:p>
          <a:p>
            <a:pPr eaLnBrk="1" hangingPunct="1">
              <a:spcBef>
                <a:spcPct val="0"/>
              </a:spcBef>
              <a:buSzTx/>
              <a:buFontTx/>
              <a:buNone/>
            </a:pPr>
            <a:r>
              <a:rPr lang="en-US" altLang="sr-Latn-RS" sz="2000">
                <a:solidFill>
                  <a:srgbClr val="66FF33"/>
                </a:solidFill>
              </a:rPr>
              <a:t>gyrus temporalis inferior</a:t>
            </a:r>
            <a:r>
              <a:rPr lang="sr-Cyrl-CS" altLang="sr-Latn-RS" sz="2000">
                <a:solidFill>
                  <a:schemeClr val="bg1"/>
                </a:solidFill>
              </a:rPr>
              <a:t> (</a:t>
            </a:r>
            <a:r>
              <a:rPr lang="sr-Cyrl-CS" altLang="sr-Latn-RS" sz="2000">
                <a:solidFill>
                  <a:srgbClr val="CCCCFF"/>
                </a:solidFill>
              </a:rPr>
              <a:t>лила</a:t>
            </a:r>
            <a:r>
              <a:rPr lang="sr-Cyrl-CS" altLang="sr-Latn-RS" sz="2000">
                <a:solidFill>
                  <a:schemeClr val="bg1"/>
                </a:solidFill>
              </a:rPr>
              <a:t>)</a:t>
            </a:r>
            <a:endParaRPr lang="en-US" altLang="sr-Latn-RS" sz="2000">
              <a:solidFill>
                <a:schemeClr val="bg1"/>
              </a:solidFill>
            </a:endParaRPr>
          </a:p>
        </p:txBody>
      </p:sp>
      <p:sp>
        <p:nvSpPr>
          <p:cNvPr id="502796" name="Line 12">
            <a:extLst>
              <a:ext uri="{FF2B5EF4-FFF2-40B4-BE49-F238E27FC236}">
                <a16:creationId xmlns:a16="http://schemas.microsoft.com/office/drawing/2014/main" id="{52C7D62F-A00C-4AAB-83B0-D4C610079228}"/>
              </a:ext>
            </a:extLst>
          </p:cNvPr>
          <p:cNvSpPr>
            <a:spLocks noChangeShapeType="1"/>
          </p:cNvSpPr>
          <p:nvPr/>
        </p:nvSpPr>
        <p:spPr bwMode="auto">
          <a:xfrm flipV="1">
            <a:off x="4211638" y="1700213"/>
            <a:ext cx="576262" cy="1444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2797" name="Line 13">
            <a:extLst>
              <a:ext uri="{FF2B5EF4-FFF2-40B4-BE49-F238E27FC236}">
                <a16:creationId xmlns:a16="http://schemas.microsoft.com/office/drawing/2014/main" id="{7150D7C7-BB8B-4C7F-A6F1-B4DD7D9A0953}"/>
              </a:ext>
            </a:extLst>
          </p:cNvPr>
          <p:cNvSpPr>
            <a:spLocks noChangeShapeType="1"/>
          </p:cNvSpPr>
          <p:nvPr/>
        </p:nvSpPr>
        <p:spPr bwMode="auto">
          <a:xfrm>
            <a:off x="4140200" y="1844675"/>
            <a:ext cx="647700" cy="714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2789"/>
                                        </p:tgtEl>
                                        <p:attrNameLst>
                                          <p:attrName>style.visibility</p:attrName>
                                        </p:attrNameLst>
                                      </p:cBhvr>
                                      <p:to>
                                        <p:strVal val="visible"/>
                                      </p:to>
                                    </p:set>
                                    <p:animEffect transition="in" filter="blinds(horizontal)">
                                      <p:cBhvr>
                                        <p:cTn id="7" dur="500"/>
                                        <p:tgtEl>
                                          <p:spTgt spid="502789"/>
                                        </p:tgtEl>
                                      </p:cBhvr>
                                    </p:animEffect>
                                  </p:childTnLst>
                                </p:cTn>
                              </p:par>
                              <p:par>
                                <p:cTn id="8" presetID="3" presetClass="entr" presetSubtype="10" fill="hold" nodeType="withEffect">
                                  <p:stCondLst>
                                    <p:cond delay="0"/>
                                  </p:stCondLst>
                                  <p:childTnLst>
                                    <p:set>
                                      <p:cBhvr>
                                        <p:cTn id="9" dur="1" fill="hold">
                                          <p:stCondLst>
                                            <p:cond delay="0"/>
                                          </p:stCondLst>
                                        </p:cTn>
                                        <p:tgtEl>
                                          <p:spTgt spid="502787">
                                            <p:txEl>
                                              <p:pRg st="0" end="0"/>
                                            </p:txEl>
                                          </p:spTgt>
                                        </p:tgtEl>
                                        <p:attrNameLst>
                                          <p:attrName>style.visibility</p:attrName>
                                        </p:attrNameLst>
                                      </p:cBhvr>
                                      <p:to>
                                        <p:strVal val="visible"/>
                                      </p:to>
                                    </p:set>
                                    <p:animEffect transition="in" filter="blinds(horizontal)">
                                      <p:cBhvr>
                                        <p:cTn id="10" dur="500"/>
                                        <p:tgtEl>
                                          <p:spTgt spid="50278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502790"/>
                                        </p:tgtEl>
                                        <p:attrNameLst>
                                          <p:attrName>style.visibility</p:attrName>
                                        </p:attrNameLst>
                                      </p:cBhvr>
                                      <p:to>
                                        <p:strVal val="visible"/>
                                      </p:to>
                                    </p:set>
                                    <p:animEffect transition="in" filter="blinds(horizontal)">
                                      <p:cBhvr>
                                        <p:cTn id="15" dur="500"/>
                                        <p:tgtEl>
                                          <p:spTgt spid="502790"/>
                                        </p:tgtEl>
                                      </p:cBhvr>
                                    </p:animEffect>
                                  </p:childTnLst>
                                </p:cTn>
                              </p:par>
                              <p:par>
                                <p:cTn id="16" presetID="3" presetClass="entr" presetSubtype="10" fill="hold" nodeType="withEffect">
                                  <p:stCondLst>
                                    <p:cond delay="0"/>
                                  </p:stCondLst>
                                  <p:childTnLst>
                                    <p:set>
                                      <p:cBhvr>
                                        <p:cTn id="17" dur="1" fill="hold">
                                          <p:stCondLst>
                                            <p:cond delay="0"/>
                                          </p:stCondLst>
                                        </p:cTn>
                                        <p:tgtEl>
                                          <p:spTgt spid="502787">
                                            <p:txEl>
                                              <p:pRg st="1" end="1"/>
                                            </p:txEl>
                                          </p:spTgt>
                                        </p:tgtEl>
                                        <p:attrNameLst>
                                          <p:attrName>style.visibility</p:attrName>
                                        </p:attrNameLst>
                                      </p:cBhvr>
                                      <p:to>
                                        <p:strVal val="visible"/>
                                      </p:to>
                                    </p:set>
                                    <p:animEffect transition="in" filter="blinds(horizontal)">
                                      <p:cBhvr>
                                        <p:cTn id="18" dur="500"/>
                                        <p:tgtEl>
                                          <p:spTgt spid="50278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502796"/>
                                        </p:tgtEl>
                                        <p:attrNameLst>
                                          <p:attrName>style.visibility</p:attrName>
                                        </p:attrNameLst>
                                      </p:cBhvr>
                                      <p:to>
                                        <p:strVal val="visible"/>
                                      </p:to>
                                    </p:set>
                                    <p:animEffect transition="in" filter="blinds(horizontal)">
                                      <p:cBhvr>
                                        <p:cTn id="23" dur="500"/>
                                        <p:tgtEl>
                                          <p:spTgt spid="5027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502797"/>
                                        </p:tgtEl>
                                        <p:attrNameLst>
                                          <p:attrName>style.visibility</p:attrName>
                                        </p:attrNameLst>
                                      </p:cBhvr>
                                      <p:to>
                                        <p:strVal val="visible"/>
                                      </p:to>
                                    </p:set>
                                    <p:animEffect transition="in" filter="blinds(horizontal)">
                                      <p:cBhvr>
                                        <p:cTn id="28" dur="500"/>
                                        <p:tgtEl>
                                          <p:spTgt spid="50279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502794">
                                            <p:txEl>
                                              <p:pRg st="0" end="0"/>
                                            </p:txEl>
                                          </p:spTgt>
                                        </p:tgtEl>
                                        <p:attrNameLst>
                                          <p:attrName>style.visibility</p:attrName>
                                        </p:attrNameLst>
                                      </p:cBhvr>
                                      <p:to>
                                        <p:strVal val="visible"/>
                                      </p:to>
                                    </p:set>
                                    <p:animEffect transition="in" filter="blinds(horizontal)">
                                      <p:cBhvr>
                                        <p:cTn id="33" dur="500"/>
                                        <p:tgtEl>
                                          <p:spTgt spid="502794">
                                            <p:txEl>
                                              <p:pRg st="0" end="0"/>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02791"/>
                                        </p:tgtEl>
                                        <p:attrNameLst>
                                          <p:attrName>style.visibility</p:attrName>
                                        </p:attrNameLst>
                                      </p:cBhvr>
                                      <p:to>
                                        <p:strVal val="visible"/>
                                      </p:to>
                                    </p:set>
                                    <p:animEffect transition="in" filter="blinds(horizontal)">
                                      <p:cBhvr>
                                        <p:cTn id="36" dur="500"/>
                                        <p:tgtEl>
                                          <p:spTgt spid="5027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502794">
                                            <p:txEl>
                                              <p:pRg st="1" end="1"/>
                                            </p:txEl>
                                          </p:spTgt>
                                        </p:tgtEl>
                                        <p:attrNameLst>
                                          <p:attrName>style.visibility</p:attrName>
                                        </p:attrNameLst>
                                      </p:cBhvr>
                                      <p:to>
                                        <p:strVal val="visible"/>
                                      </p:to>
                                    </p:set>
                                    <p:animEffect transition="in" filter="blinds(horizontal)">
                                      <p:cBhvr>
                                        <p:cTn id="41" dur="500"/>
                                        <p:tgtEl>
                                          <p:spTgt spid="502794">
                                            <p:txEl>
                                              <p:pRg st="1" end="1"/>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502792"/>
                                        </p:tgtEl>
                                        <p:attrNameLst>
                                          <p:attrName>style.visibility</p:attrName>
                                        </p:attrNameLst>
                                      </p:cBhvr>
                                      <p:to>
                                        <p:strVal val="visible"/>
                                      </p:to>
                                    </p:set>
                                    <p:animEffect transition="in" filter="blinds(horizontal)">
                                      <p:cBhvr>
                                        <p:cTn id="44" dur="500"/>
                                        <p:tgtEl>
                                          <p:spTgt spid="50279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502793"/>
                                        </p:tgtEl>
                                        <p:attrNameLst>
                                          <p:attrName>style.visibility</p:attrName>
                                        </p:attrNameLst>
                                      </p:cBhvr>
                                      <p:to>
                                        <p:strVal val="visible"/>
                                      </p:to>
                                    </p:set>
                                    <p:animEffect transition="in" filter="blinds(horizontal)">
                                      <p:cBhvr>
                                        <p:cTn id="49" dur="500"/>
                                        <p:tgtEl>
                                          <p:spTgt spid="502793"/>
                                        </p:tgtEl>
                                      </p:cBhvr>
                                    </p:animEffect>
                                  </p:childTnLst>
                                </p:cTn>
                              </p:par>
                              <p:par>
                                <p:cTn id="50" presetID="3" presetClass="entr" presetSubtype="10" fill="hold" nodeType="withEffect">
                                  <p:stCondLst>
                                    <p:cond delay="0"/>
                                  </p:stCondLst>
                                  <p:childTnLst>
                                    <p:set>
                                      <p:cBhvr>
                                        <p:cTn id="51" dur="1" fill="hold">
                                          <p:stCondLst>
                                            <p:cond delay="0"/>
                                          </p:stCondLst>
                                        </p:cTn>
                                        <p:tgtEl>
                                          <p:spTgt spid="502794">
                                            <p:txEl>
                                              <p:pRg st="2" end="2"/>
                                            </p:txEl>
                                          </p:spTgt>
                                        </p:tgtEl>
                                        <p:attrNameLst>
                                          <p:attrName>style.visibility</p:attrName>
                                        </p:attrNameLst>
                                      </p:cBhvr>
                                      <p:to>
                                        <p:strVal val="visible"/>
                                      </p:to>
                                    </p:set>
                                    <p:animEffect transition="in" filter="blinds(horizontal)">
                                      <p:cBhvr>
                                        <p:cTn id="52" dur="500"/>
                                        <p:tgtEl>
                                          <p:spTgt spid="5027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195B9368-C32E-49E2-B02F-597B97D6A178}"/>
              </a:ext>
            </a:extLst>
          </p:cNvPr>
          <p:cNvSpPr>
            <a:spLocks noGrp="1" noChangeArrowheads="1"/>
          </p:cNvSpPr>
          <p:nvPr>
            <p:ph type="title"/>
          </p:nvPr>
        </p:nvSpPr>
        <p:spPr/>
        <p:txBody>
          <a:bodyPr>
            <a:normAutofit fontScale="90000"/>
          </a:bodyPr>
          <a:lstStyle/>
          <a:p>
            <a:pPr eaLnBrk="1" hangingPunct="1"/>
            <a:r>
              <a:rPr lang="sr-Latn-CS" altLang="sr-Latn-RS"/>
              <a:t>lobus temporalis</a:t>
            </a:r>
            <a:br>
              <a:rPr lang="sr-Cyrl-CS" altLang="sr-Latn-RS"/>
            </a:br>
            <a:r>
              <a:rPr lang="sr-Latn-CS" altLang="sr-Latn-RS" sz="2800"/>
              <a:t>спољашња страна</a:t>
            </a:r>
            <a:endParaRPr lang="en-US" altLang="sr-Latn-RS"/>
          </a:p>
        </p:txBody>
      </p:sp>
      <p:sp>
        <p:nvSpPr>
          <p:cNvPr id="68611" name="Rectangle 3">
            <a:extLst>
              <a:ext uri="{FF2B5EF4-FFF2-40B4-BE49-F238E27FC236}">
                <a16:creationId xmlns:a16="http://schemas.microsoft.com/office/drawing/2014/main" id="{972D3829-DE61-40C2-96E0-9C670580AC26}"/>
              </a:ext>
            </a:extLst>
          </p:cNvPr>
          <p:cNvSpPr>
            <a:spLocks noGrp="1" noChangeArrowheads="1"/>
          </p:cNvSpPr>
          <p:nvPr>
            <p:ph type="body" idx="1"/>
          </p:nvPr>
        </p:nvSpPr>
        <p:spPr/>
        <p:txBody>
          <a:bodyPr/>
          <a:lstStyle/>
          <a:p>
            <a:pPr eaLnBrk="1" hangingPunct="1"/>
            <a:endParaRPr lang="sr-Latn-RS" altLang="sr-Latn-RS"/>
          </a:p>
        </p:txBody>
      </p:sp>
      <p:pic>
        <p:nvPicPr>
          <p:cNvPr id="68612" name="Picture 5" descr="tempg">
            <a:extLst>
              <a:ext uri="{FF2B5EF4-FFF2-40B4-BE49-F238E27FC236}">
                <a16:creationId xmlns:a16="http://schemas.microsoft.com/office/drawing/2014/main" id="{84A1DCBB-12F2-45EB-BB39-BF19CDDB1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443038"/>
            <a:ext cx="6335712"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8A81BE27-3FE3-4BE0-8D28-6D04BE0EAA66}"/>
              </a:ext>
            </a:extLst>
          </p:cNvPr>
          <p:cNvSpPr>
            <a:spLocks noGrp="1" noChangeArrowheads="1"/>
          </p:cNvSpPr>
          <p:nvPr>
            <p:ph type="title"/>
          </p:nvPr>
        </p:nvSpPr>
        <p:spPr/>
        <p:txBody>
          <a:bodyPr/>
          <a:lstStyle/>
          <a:p>
            <a:pPr eaLnBrk="1" hangingPunct="1"/>
            <a:r>
              <a:rPr lang="sr-Latn-CS" altLang="sr-Latn-RS" sz="3200"/>
              <a:t>Lobus temporalis</a:t>
            </a:r>
            <a:r>
              <a:rPr lang="sr-Latn-CS" altLang="sr-Latn-RS"/>
              <a:t> </a:t>
            </a:r>
            <a:br>
              <a:rPr lang="sr-Latn-CS" altLang="sr-Latn-RS"/>
            </a:br>
            <a:r>
              <a:rPr lang="sr-Latn-CS" altLang="sr-Latn-RS" sz="2400"/>
              <a:t>спољашња страна</a:t>
            </a:r>
            <a:endParaRPr lang="en-US" altLang="sr-Latn-RS" sz="2400"/>
          </a:p>
        </p:txBody>
      </p:sp>
      <p:sp>
        <p:nvSpPr>
          <p:cNvPr id="69635" name="Rectangle 3">
            <a:extLst>
              <a:ext uri="{FF2B5EF4-FFF2-40B4-BE49-F238E27FC236}">
                <a16:creationId xmlns:a16="http://schemas.microsoft.com/office/drawing/2014/main" id="{0168CAAD-1964-43D3-B825-6639B4BB231A}"/>
              </a:ext>
            </a:extLst>
          </p:cNvPr>
          <p:cNvSpPr>
            <a:spLocks noGrp="1" noChangeArrowheads="1"/>
          </p:cNvSpPr>
          <p:nvPr>
            <p:ph type="body" idx="1"/>
          </p:nvPr>
        </p:nvSpPr>
        <p:spPr/>
        <p:txBody>
          <a:bodyPr/>
          <a:lstStyle/>
          <a:p>
            <a:pPr eaLnBrk="1" hangingPunct="1"/>
            <a:endParaRPr lang="sr-Latn-RS" altLang="sr-Latn-RS" dirty="0"/>
          </a:p>
        </p:txBody>
      </p:sp>
      <p:sp>
        <p:nvSpPr>
          <p:cNvPr id="69636" name="Rectangle 4">
            <a:extLst>
              <a:ext uri="{FF2B5EF4-FFF2-40B4-BE49-F238E27FC236}">
                <a16:creationId xmlns:a16="http://schemas.microsoft.com/office/drawing/2014/main" id="{EB7110A5-8C7E-454E-9BA8-62BFC0BF44C5}"/>
              </a:ext>
            </a:extLst>
          </p:cNvPr>
          <p:cNvSpPr>
            <a:spLocks noChangeArrowheads="1"/>
          </p:cNvSpPr>
          <p:nvPr/>
        </p:nvSpPr>
        <p:spPr bwMode="auto">
          <a:xfrm>
            <a:off x="685800" y="644525"/>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endParaRPr lang="sr-Latn-RS" altLang="sr-Latn-RS" sz="3600" b="1">
              <a:solidFill>
                <a:srgbClr val="FFFF00"/>
              </a:solidFill>
            </a:endParaRPr>
          </a:p>
        </p:txBody>
      </p:sp>
      <p:pic>
        <p:nvPicPr>
          <p:cNvPr id="69637" name="Picture 5" descr="lobes">
            <a:extLst>
              <a:ext uri="{FF2B5EF4-FFF2-40B4-BE49-F238E27FC236}">
                <a16:creationId xmlns:a16="http://schemas.microsoft.com/office/drawing/2014/main" id="{07C811D4-3B55-4EDB-97D2-DF929EEAF4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078038"/>
            <a:ext cx="438785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a:extLst>
              <a:ext uri="{FF2B5EF4-FFF2-40B4-BE49-F238E27FC236}">
                <a16:creationId xmlns:a16="http://schemas.microsoft.com/office/drawing/2014/main" id="{9841D907-B23D-44FA-A59C-06D743EF021A}"/>
              </a:ext>
            </a:extLst>
          </p:cNvPr>
          <p:cNvGrpSpPr>
            <a:grpSpLocks/>
          </p:cNvGrpSpPr>
          <p:nvPr/>
        </p:nvGrpSpPr>
        <p:grpSpPr bwMode="auto">
          <a:xfrm>
            <a:off x="2041525" y="3441700"/>
            <a:ext cx="6950075" cy="1470025"/>
            <a:chOff x="1286" y="2050"/>
            <a:chExt cx="4378" cy="926"/>
          </a:xfrm>
        </p:grpSpPr>
        <p:sp>
          <p:nvSpPr>
            <p:cNvPr id="69645" name="Text Box 7">
              <a:extLst>
                <a:ext uri="{FF2B5EF4-FFF2-40B4-BE49-F238E27FC236}">
                  <a16:creationId xmlns:a16="http://schemas.microsoft.com/office/drawing/2014/main" id="{CF55232E-4822-485B-A1E1-76010E2589E8}"/>
                </a:ext>
              </a:extLst>
            </p:cNvPr>
            <p:cNvSpPr txBox="1">
              <a:spLocks noChangeArrowheads="1"/>
            </p:cNvSpPr>
            <p:nvPr/>
          </p:nvSpPr>
          <p:spPr bwMode="auto">
            <a:xfrm>
              <a:off x="3312" y="2256"/>
              <a:ext cx="235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600" b="1" dirty="0">
                  <a:solidFill>
                    <a:srgbClr val="FF0000"/>
                  </a:solidFill>
                  <a:latin typeface="Verdana" panose="020B0604030504040204" pitchFamily="34" charset="0"/>
                  <a:cs typeface="Times New Roman" panose="02020603050405020304" pitchFamily="18" charset="0"/>
                </a:rPr>
                <a:t>gyrus</a:t>
              </a:r>
              <a:r>
                <a:rPr lang="en-US" altLang="sr-Latn-RS" sz="1600" dirty="0">
                  <a:solidFill>
                    <a:srgbClr val="FF0000"/>
                  </a:solidFill>
                  <a:latin typeface="Verdana" panose="020B0604030504040204" pitchFamily="34" charset="0"/>
                  <a:cs typeface="Times New Roman" panose="02020603050405020304" pitchFamily="18" charset="0"/>
                </a:rPr>
                <a:t> </a:t>
              </a:r>
              <a:r>
                <a:rPr lang="en-US" altLang="sr-Latn-RS" sz="1600" b="1" dirty="0">
                  <a:solidFill>
                    <a:srgbClr val="FF0000"/>
                  </a:solidFill>
                  <a:latin typeface="Verdana" panose="020B0604030504040204" pitchFamily="34" charset="0"/>
                  <a:cs typeface="Times New Roman" panose="02020603050405020304" pitchFamily="18" charset="0"/>
                </a:rPr>
                <a:t>temporal</a:t>
              </a:r>
              <a:r>
                <a:rPr lang="sr-Latn-CS" altLang="sr-Latn-RS" sz="1600" b="1" dirty="0">
                  <a:solidFill>
                    <a:srgbClr val="FF0000"/>
                  </a:solidFill>
                  <a:latin typeface="Verdana" panose="020B0604030504040204" pitchFamily="34" charset="0"/>
                  <a:cs typeface="Times New Roman" panose="02020603050405020304" pitchFamily="18" charset="0"/>
                </a:rPr>
                <a:t>is</a:t>
              </a:r>
              <a:r>
                <a:rPr lang="en-US" altLang="sr-Latn-RS" sz="1600" b="1" dirty="0">
                  <a:solidFill>
                    <a:srgbClr val="FF0000"/>
                  </a:solidFill>
                  <a:latin typeface="Verdana" panose="020B0604030504040204" pitchFamily="34" charset="0"/>
                  <a:cs typeface="Times New Roman" panose="02020603050405020304" pitchFamily="18" charset="0"/>
                </a:rPr>
                <a:t> superior </a:t>
              </a:r>
              <a:endParaRPr lang="sr-Latn-CS" altLang="sr-Latn-RS" sz="1600" dirty="0">
                <a:solidFill>
                  <a:srgbClr val="FF0000"/>
                </a:solidFill>
                <a:latin typeface="Verdana" panose="020B0604030504040204" pitchFamily="34" charset="0"/>
                <a:cs typeface="Times New Roman" panose="02020603050405020304" pitchFamily="18" charset="0"/>
              </a:endParaRPr>
            </a:p>
            <a:p>
              <a:pPr eaLnBrk="1" hangingPunct="1">
                <a:spcBef>
                  <a:spcPct val="0"/>
                </a:spcBef>
                <a:buSzTx/>
                <a:buFontTx/>
                <a:buNone/>
              </a:pPr>
              <a:r>
                <a:rPr lang="en-US" altLang="sr-Latn-RS" sz="1600" dirty="0">
                  <a:solidFill>
                    <a:srgbClr val="FF0000"/>
                  </a:solidFill>
                  <a:latin typeface="Verdana" panose="020B0604030504040204" pitchFamily="34" charset="0"/>
                  <a:cs typeface="Times New Roman" panose="02020603050405020304" pitchFamily="18" charset="0"/>
                </a:rPr>
                <a:t>  </a:t>
              </a:r>
              <a:r>
                <a:rPr lang="en-US" altLang="sr-Latn-RS" sz="1600" b="1" dirty="0">
                  <a:solidFill>
                    <a:srgbClr val="FF0000"/>
                  </a:solidFill>
                  <a:latin typeface="Verdana" panose="020B0604030504040204" pitchFamily="34" charset="0"/>
                  <a:cs typeface="Times New Roman" panose="02020603050405020304" pitchFamily="18" charset="0"/>
                </a:rPr>
                <a:t> </a:t>
              </a:r>
              <a:r>
                <a:rPr lang="en-US" altLang="sr-Latn-RS" sz="1600" dirty="0">
                  <a:solidFill>
                    <a:srgbClr val="FF0000"/>
                  </a:solidFill>
                  <a:latin typeface="Verdana" panose="020B0604030504040204" pitchFamily="34" charset="0"/>
                  <a:cs typeface="Times New Roman" panose="02020603050405020304" pitchFamily="18" charset="0"/>
                </a:rPr>
                <a:t> </a:t>
              </a:r>
            </a:p>
          </p:txBody>
        </p:sp>
        <p:sp>
          <p:nvSpPr>
            <p:cNvPr id="69646" name="Rectangle 8">
              <a:extLst>
                <a:ext uri="{FF2B5EF4-FFF2-40B4-BE49-F238E27FC236}">
                  <a16:creationId xmlns:a16="http://schemas.microsoft.com/office/drawing/2014/main" id="{50CA68B6-7395-4AA6-902E-F67E2C04A41D}"/>
                </a:ext>
              </a:extLst>
            </p:cNvPr>
            <p:cNvSpPr>
              <a:spLocks noChangeArrowheads="1"/>
            </p:cNvSpPr>
            <p:nvPr/>
          </p:nvSpPr>
          <p:spPr bwMode="auto">
            <a:xfrm>
              <a:off x="3312" y="2256"/>
              <a:ext cx="220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rgbClr val="FF0000"/>
                </a:solidFill>
              </a:endParaRPr>
            </a:p>
          </p:txBody>
        </p:sp>
        <p:sp>
          <p:nvSpPr>
            <p:cNvPr id="69647" name="Freeform 9">
              <a:extLst>
                <a:ext uri="{FF2B5EF4-FFF2-40B4-BE49-F238E27FC236}">
                  <a16:creationId xmlns:a16="http://schemas.microsoft.com/office/drawing/2014/main" id="{2FBCE880-E7D1-45E1-8372-E03EF39B1217}"/>
                </a:ext>
              </a:extLst>
            </p:cNvPr>
            <p:cNvSpPr>
              <a:spLocks/>
            </p:cNvSpPr>
            <p:nvPr/>
          </p:nvSpPr>
          <p:spPr bwMode="auto">
            <a:xfrm>
              <a:off x="1286" y="2050"/>
              <a:ext cx="871" cy="444"/>
            </a:xfrm>
            <a:custGeom>
              <a:avLst/>
              <a:gdLst>
                <a:gd name="T0" fmla="*/ 855 w 871"/>
                <a:gd name="T1" fmla="*/ 441 h 444"/>
                <a:gd name="T2" fmla="*/ 758 w 871"/>
                <a:gd name="T3" fmla="*/ 404 h 444"/>
                <a:gd name="T4" fmla="*/ 713 w 871"/>
                <a:gd name="T5" fmla="*/ 374 h 444"/>
                <a:gd name="T6" fmla="*/ 661 w 871"/>
                <a:gd name="T7" fmla="*/ 329 h 444"/>
                <a:gd name="T8" fmla="*/ 579 w 871"/>
                <a:gd name="T9" fmla="*/ 336 h 444"/>
                <a:gd name="T10" fmla="*/ 556 w 871"/>
                <a:gd name="T11" fmla="*/ 351 h 444"/>
                <a:gd name="T12" fmla="*/ 534 w 871"/>
                <a:gd name="T13" fmla="*/ 336 h 444"/>
                <a:gd name="T14" fmla="*/ 459 w 871"/>
                <a:gd name="T15" fmla="*/ 247 h 444"/>
                <a:gd name="T16" fmla="*/ 332 w 871"/>
                <a:gd name="T17" fmla="*/ 247 h 444"/>
                <a:gd name="T18" fmla="*/ 294 w 871"/>
                <a:gd name="T19" fmla="*/ 202 h 444"/>
                <a:gd name="T20" fmla="*/ 227 w 871"/>
                <a:gd name="T21" fmla="*/ 179 h 444"/>
                <a:gd name="T22" fmla="*/ 10 w 871"/>
                <a:gd name="T23" fmla="*/ 164 h 444"/>
                <a:gd name="T24" fmla="*/ 40 w 871"/>
                <a:gd name="T25" fmla="*/ 104 h 444"/>
                <a:gd name="T26" fmla="*/ 62 w 871"/>
                <a:gd name="T27" fmla="*/ 37 h 444"/>
                <a:gd name="T28" fmla="*/ 85 w 871"/>
                <a:gd name="T29" fmla="*/ 30 h 444"/>
                <a:gd name="T30" fmla="*/ 175 w 871"/>
                <a:gd name="T31" fmla="*/ 0 h 444"/>
                <a:gd name="T32" fmla="*/ 324 w 871"/>
                <a:gd name="T33" fmla="*/ 30 h 444"/>
                <a:gd name="T34" fmla="*/ 406 w 871"/>
                <a:gd name="T35" fmla="*/ 134 h 444"/>
                <a:gd name="T36" fmla="*/ 489 w 871"/>
                <a:gd name="T37" fmla="*/ 127 h 444"/>
                <a:gd name="T38" fmla="*/ 736 w 871"/>
                <a:gd name="T39" fmla="*/ 172 h 444"/>
                <a:gd name="T40" fmla="*/ 773 w 871"/>
                <a:gd name="T41" fmla="*/ 179 h 444"/>
                <a:gd name="T42" fmla="*/ 825 w 871"/>
                <a:gd name="T43" fmla="*/ 329 h 444"/>
                <a:gd name="T44" fmla="*/ 855 w 871"/>
                <a:gd name="T45" fmla="*/ 441 h 4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1"/>
                <a:gd name="T70" fmla="*/ 0 h 444"/>
                <a:gd name="T71" fmla="*/ 871 w 871"/>
                <a:gd name="T72" fmla="*/ 444 h 4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1" h="444">
                  <a:moveTo>
                    <a:pt x="855" y="441"/>
                  </a:moveTo>
                  <a:cubicBezTo>
                    <a:pt x="786" y="432"/>
                    <a:pt x="817" y="444"/>
                    <a:pt x="758" y="404"/>
                  </a:cubicBezTo>
                  <a:cubicBezTo>
                    <a:pt x="743" y="394"/>
                    <a:pt x="713" y="374"/>
                    <a:pt x="713" y="374"/>
                  </a:cubicBezTo>
                  <a:cubicBezTo>
                    <a:pt x="704" y="343"/>
                    <a:pt x="691" y="339"/>
                    <a:pt x="661" y="329"/>
                  </a:cubicBezTo>
                  <a:cubicBezTo>
                    <a:pt x="634" y="331"/>
                    <a:pt x="606" y="330"/>
                    <a:pt x="579" y="336"/>
                  </a:cubicBezTo>
                  <a:cubicBezTo>
                    <a:pt x="570" y="338"/>
                    <a:pt x="565" y="351"/>
                    <a:pt x="556" y="351"/>
                  </a:cubicBezTo>
                  <a:cubicBezTo>
                    <a:pt x="547" y="351"/>
                    <a:pt x="541" y="341"/>
                    <a:pt x="534" y="336"/>
                  </a:cubicBezTo>
                  <a:cubicBezTo>
                    <a:pt x="517" y="290"/>
                    <a:pt x="509" y="263"/>
                    <a:pt x="459" y="247"/>
                  </a:cubicBezTo>
                  <a:cubicBezTo>
                    <a:pt x="410" y="256"/>
                    <a:pt x="391" y="263"/>
                    <a:pt x="332" y="247"/>
                  </a:cubicBezTo>
                  <a:cubicBezTo>
                    <a:pt x="311" y="241"/>
                    <a:pt x="308" y="214"/>
                    <a:pt x="294" y="202"/>
                  </a:cubicBezTo>
                  <a:cubicBezTo>
                    <a:pt x="280" y="191"/>
                    <a:pt x="244" y="184"/>
                    <a:pt x="227" y="179"/>
                  </a:cubicBezTo>
                  <a:cubicBezTo>
                    <a:pt x="157" y="159"/>
                    <a:pt x="84" y="167"/>
                    <a:pt x="10" y="164"/>
                  </a:cubicBezTo>
                  <a:cubicBezTo>
                    <a:pt x="25" y="67"/>
                    <a:pt x="0" y="153"/>
                    <a:pt x="40" y="104"/>
                  </a:cubicBezTo>
                  <a:cubicBezTo>
                    <a:pt x="53" y="88"/>
                    <a:pt x="48" y="51"/>
                    <a:pt x="62" y="37"/>
                  </a:cubicBezTo>
                  <a:cubicBezTo>
                    <a:pt x="68" y="31"/>
                    <a:pt x="77" y="33"/>
                    <a:pt x="85" y="30"/>
                  </a:cubicBezTo>
                  <a:cubicBezTo>
                    <a:pt x="115" y="20"/>
                    <a:pt x="145" y="9"/>
                    <a:pt x="175" y="0"/>
                  </a:cubicBezTo>
                  <a:cubicBezTo>
                    <a:pt x="236" y="6"/>
                    <a:pt x="264" y="22"/>
                    <a:pt x="324" y="30"/>
                  </a:cubicBezTo>
                  <a:cubicBezTo>
                    <a:pt x="357" y="62"/>
                    <a:pt x="366" y="107"/>
                    <a:pt x="406" y="134"/>
                  </a:cubicBezTo>
                  <a:cubicBezTo>
                    <a:pt x="443" y="123"/>
                    <a:pt x="449" y="119"/>
                    <a:pt x="489" y="127"/>
                  </a:cubicBezTo>
                  <a:cubicBezTo>
                    <a:pt x="575" y="170"/>
                    <a:pt x="632" y="166"/>
                    <a:pt x="736" y="172"/>
                  </a:cubicBezTo>
                  <a:cubicBezTo>
                    <a:pt x="748" y="174"/>
                    <a:pt x="762" y="173"/>
                    <a:pt x="773" y="179"/>
                  </a:cubicBezTo>
                  <a:cubicBezTo>
                    <a:pt x="818" y="205"/>
                    <a:pt x="766" y="289"/>
                    <a:pt x="825" y="329"/>
                  </a:cubicBezTo>
                  <a:cubicBezTo>
                    <a:pt x="844" y="357"/>
                    <a:pt x="871" y="410"/>
                    <a:pt x="855" y="441"/>
                  </a:cubicBezTo>
                  <a:close/>
                </a:path>
              </a:pathLst>
            </a:custGeom>
            <a:solidFill>
              <a:srgbClr val="FFFF66">
                <a:alpha val="50195"/>
              </a:srgbClr>
            </a:solidFill>
            <a:ln w="9525">
              <a:solidFill>
                <a:schemeClr val="tx1"/>
              </a:solidFill>
              <a:round/>
              <a:headEnd/>
              <a:tailEnd/>
            </a:ln>
          </p:spPr>
          <p:txBody>
            <a:bodyPr/>
            <a:lstStyle/>
            <a:p>
              <a:endParaRPr lang="en-US">
                <a:solidFill>
                  <a:srgbClr val="FF0000"/>
                </a:solidFill>
              </a:endParaRPr>
            </a:p>
          </p:txBody>
        </p:sp>
      </p:grpSp>
      <p:grpSp>
        <p:nvGrpSpPr>
          <p:cNvPr id="3" name="Group 10">
            <a:extLst>
              <a:ext uri="{FF2B5EF4-FFF2-40B4-BE49-F238E27FC236}">
                <a16:creationId xmlns:a16="http://schemas.microsoft.com/office/drawing/2014/main" id="{8D1B701B-102D-4710-A61F-1052E527551E}"/>
              </a:ext>
            </a:extLst>
          </p:cNvPr>
          <p:cNvGrpSpPr>
            <a:grpSpLocks/>
          </p:cNvGrpSpPr>
          <p:nvPr/>
        </p:nvGrpSpPr>
        <p:grpSpPr bwMode="auto">
          <a:xfrm>
            <a:off x="1849438" y="3706813"/>
            <a:ext cx="6583362" cy="2333625"/>
            <a:chOff x="1165" y="2217"/>
            <a:chExt cx="4147" cy="1470"/>
          </a:xfrm>
        </p:grpSpPr>
        <p:sp>
          <p:nvSpPr>
            <p:cNvPr id="69643" name="Rectangle 11">
              <a:extLst>
                <a:ext uri="{FF2B5EF4-FFF2-40B4-BE49-F238E27FC236}">
                  <a16:creationId xmlns:a16="http://schemas.microsoft.com/office/drawing/2014/main" id="{9CA82C63-5969-4F34-9328-061D3C2D3B30}"/>
                </a:ext>
              </a:extLst>
            </p:cNvPr>
            <p:cNvSpPr>
              <a:spLocks noChangeArrowheads="1"/>
            </p:cNvSpPr>
            <p:nvPr/>
          </p:nvSpPr>
          <p:spPr bwMode="auto">
            <a:xfrm>
              <a:off x="2976" y="3456"/>
              <a:ext cx="2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1800" b="1" dirty="0">
                  <a:solidFill>
                    <a:srgbClr val="FF0000"/>
                  </a:solidFill>
                  <a:latin typeface="Arial" panose="020B0604020202020204" pitchFamily="34" charset="0"/>
                </a:rPr>
                <a:t>gyrus temporalis medius</a:t>
              </a:r>
              <a:endParaRPr lang="en-US" altLang="sr-Latn-RS" sz="1800" b="1" dirty="0">
                <a:solidFill>
                  <a:srgbClr val="FF0000"/>
                </a:solidFill>
                <a:latin typeface="Arial" panose="020B0604020202020204" pitchFamily="34" charset="0"/>
              </a:endParaRPr>
            </a:p>
          </p:txBody>
        </p:sp>
        <p:sp>
          <p:nvSpPr>
            <p:cNvPr id="69644" name="Freeform 12">
              <a:extLst>
                <a:ext uri="{FF2B5EF4-FFF2-40B4-BE49-F238E27FC236}">
                  <a16:creationId xmlns:a16="http://schemas.microsoft.com/office/drawing/2014/main" id="{039139F0-A3BC-4965-9883-4C4E63757B99}"/>
                </a:ext>
              </a:extLst>
            </p:cNvPr>
            <p:cNvSpPr>
              <a:spLocks/>
            </p:cNvSpPr>
            <p:nvPr/>
          </p:nvSpPr>
          <p:spPr bwMode="auto">
            <a:xfrm>
              <a:off x="1165" y="2217"/>
              <a:ext cx="1007" cy="455"/>
            </a:xfrm>
            <a:custGeom>
              <a:avLst/>
              <a:gdLst>
                <a:gd name="T0" fmla="*/ 977 w 1007"/>
                <a:gd name="T1" fmla="*/ 285 h 455"/>
                <a:gd name="T2" fmla="*/ 1001 w 1007"/>
                <a:gd name="T3" fmla="*/ 339 h 455"/>
                <a:gd name="T4" fmla="*/ 1007 w 1007"/>
                <a:gd name="T5" fmla="*/ 357 h 455"/>
                <a:gd name="T6" fmla="*/ 1001 w 1007"/>
                <a:gd name="T7" fmla="*/ 399 h 455"/>
                <a:gd name="T8" fmla="*/ 965 w 1007"/>
                <a:gd name="T9" fmla="*/ 417 h 455"/>
                <a:gd name="T10" fmla="*/ 929 w 1007"/>
                <a:gd name="T11" fmla="*/ 447 h 455"/>
                <a:gd name="T12" fmla="*/ 875 w 1007"/>
                <a:gd name="T13" fmla="*/ 423 h 455"/>
                <a:gd name="T14" fmla="*/ 839 w 1007"/>
                <a:gd name="T15" fmla="*/ 399 h 455"/>
                <a:gd name="T16" fmla="*/ 731 w 1007"/>
                <a:gd name="T17" fmla="*/ 339 h 455"/>
                <a:gd name="T18" fmla="*/ 659 w 1007"/>
                <a:gd name="T19" fmla="*/ 369 h 455"/>
                <a:gd name="T20" fmla="*/ 659 w 1007"/>
                <a:gd name="T21" fmla="*/ 369 h 455"/>
                <a:gd name="T22" fmla="*/ 623 w 1007"/>
                <a:gd name="T23" fmla="*/ 381 h 455"/>
                <a:gd name="T24" fmla="*/ 551 w 1007"/>
                <a:gd name="T25" fmla="*/ 375 h 455"/>
                <a:gd name="T26" fmla="*/ 503 w 1007"/>
                <a:gd name="T27" fmla="*/ 285 h 455"/>
                <a:gd name="T28" fmla="*/ 473 w 1007"/>
                <a:gd name="T29" fmla="*/ 255 h 455"/>
                <a:gd name="T30" fmla="*/ 437 w 1007"/>
                <a:gd name="T31" fmla="*/ 243 h 455"/>
                <a:gd name="T32" fmla="*/ 275 w 1007"/>
                <a:gd name="T33" fmla="*/ 207 h 455"/>
                <a:gd name="T34" fmla="*/ 257 w 1007"/>
                <a:gd name="T35" fmla="*/ 201 h 455"/>
                <a:gd name="T36" fmla="*/ 221 w 1007"/>
                <a:gd name="T37" fmla="*/ 177 h 455"/>
                <a:gd name="T38" fmla="*/ 203 w 1007"/>
                <a:gd name="T39" fmla="*/ 165 h 455"/>
                <a:gd name="T40" fmla="*/ 155 w 1007"/>
                <a:gd name="T41" fmla="*/ 141 h 455"/>
                <a:gd name="T42" fmla="*/ 107 w 1007"/>
                <a:gd name="T43" fmla="*/ 171 h 455"/>
                <a:gd name="T44" fmla="*/ 89 w 1007"/>
                <a:gd name="T45" fmla="*/ 177 h 455"/>
                <a:gd name="T46" fmla="*/ 23 w 1007"/>
                <a:gd name="T47" fmla="*/ 171 h 455"/>
                <a:gd name="T48" fmla="*/ 53 w 1007"/>
                <a:gd name="T49" fmla="*/ 87 h 455"/>
                <a:gd name="T50" fmla="*/ 65 w 1007"/>
                <a:gd name="T51" fmla="*/ 51 h 455"/>
                <a:gd name="T52" fmla="*/ 71 w 1007"/>
                <a:gd name="T53" fmla="*/ 33 h 455"/>
                <a:gd name="T54" fmla="*/ 125 w 1007"/>
                <a:gd name="T55" fmla="*/ 9 h 455"/>
                <a:gd name="T56" fmla="*/ 419 w 1007"/>
                <a:gd name="T57" fmla="*/ 51 h 455"/>
                <a:gd name="T58" fmla="*/ 521 w 1007"/>
                <a:gd name="T59" fmla="*/ 111 h 455"/>
                <a:gd name="T60" fmla="*/ 575 w 1007"/>
                <a:gd name="T61" fmla="*/ 99 h 455"/>
                <a:gd name="T62" fmla="*/ 635 w 1007"/>
                <a:gd name="T63" fmla="*/ 159 h 455"/>
                <a:gd name="T64" fmla="*/ 665 w 1007"/>
                <a:gd name="T65" fmla="*/ 201 h 455"/>
                <a:gd name="T66" fmla="*/ 725 w 1007"/>
                <a:gd name="T67" fmla="*/ 195 h 455"/>
                <a:gd name="T68" fmla="*/ 761 w 1007"/>
                <a:gd name="T69" fmla="*/ 171 h 455"/>
                <a:gd name="T70" fmla="*/ 815 w 1007"/>
                <a:gd name="T71" fmla="*/ 195 h 455"/>
                <a:gd name="T72" fmla="*/ 833 w 1007"/>
                <a:gd name="T73" fmla="*/ 231 h 455"/>
                <a:gd name="T74" fmla="*/ 893 w 1007"/>
                <a:gd name="T75" fmla="*/ 261 h 455"/>
                <a:gd name="T76" fmla="*/ 977 w 1007"/>
                <a:gd name="T77" fmla="*/ 285 h 4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7"/>
                <a:gd name="T118" fmla="*/ 0 h 455"/>
                <a:gd name="T119" fmla="*/ 1007 w 1007"/>
                <a:gd name="T120" fmla="*/ 455 h 4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7" h="455">
                  <a:moveTo>
                    <a:pt x="977" y="285"/>
                  </a:moveTo>
                  <a:cubicBezTo>
                    <a:pt x="996" y="314"/>
                    <a:pt x="987" y="296"/>
                    <a:pt x="1001" y="339"/>
                  </a:cubicBezTo>
                  <a:cubicBezTo>
                    <a:pt x="1003" y="345"/>
                    <a:pt x="1007" y="357"/>
                    <a:pt x="1007" y="357"/>
                  </a:cubicBezTo>
                  <a:cubicBezTo>
                    <a:pt x="1005" y="371"/>
                    <a:pt x="1007" y="386"/>
                    <a:pt x="1001" y="399"/>
                  </a:cubicBezTo>
                  <a:cubicBezTo>
                    <a:pt x="996" y="410"/>
                    <a:pt x="974" y="413"/>
                    <a:pt x="965" y="417"/>
                  </a:cubicBezTo>
                  <a:cubicBezTo>
                    <a:pt x="948" y="425"/>
                    <a:pt x="942" y="434"/>
                    <a:pt x="929" y="447"/>
                  </a:cubicBezTo>
                  <a:cubicBezTo>
                    <a:pt x="847" y="435"/>
                    <a:pt x="912" y="455"/>
                    <a:pt x="875" y="423"/>
                  </a:cubicBezTo>
                  <a:cubicBezTo>
                    <a:pt x="864" y="414"/>
                    <a:pt x="839" y="399"/>
                    <a:pt x="839" y="399"/>
                  </a:cubicBezTo>
                  <a:cubicBezTo>
                    <a:pt x="814" y="362"/>
                    <a:pt x="772" y="353"/>
                    <a:pt x="731" y="339"/>
                  </a:cubicBezTo>
                  <a:lnTo>
                    <a:pt x="659" y="369"/>
                  </a:lnTo>
                  <a:cubicBezTo>
                    <a:pt x="659" y="369"/>
                    <a:pt x="659" y="369"/>
                    <a:pt x="659" y="369"/>
                  </a:cubicBezTo>
                  <a:cubicBezTo>
                    <a:pt x="647" y="373"/>
                    <a:pt x="623" y="381"/>
                    <a:pt x="623" y="381"/>
                  </a:cubicBezTo>
                  <a:cubicBezTo>
                    <a:pt x="599" y="379"/>
                    <a:pt x="575" y="380"/>
                    <a:pt x="551" y="375"/>
                  </a:cubicBezTo>
                  <a:cubicBezTo>
                    <a:pt x="513" y="367"/>
                    <a:pt x="516" y="311"/>
                    <a:pt x="503" y="285"/>
                  </a:cubicBezTo>
                  <a:cubicBezTo>
                    <a:pt x="496" y="270"/>
                    <a:pt x="488" y="262"/>
                    <a:pt x="473" y="255"/>
                  </a:cubicBezTo>
                  <a:cubicBezTo>
                    <a:pt x="461" y="250"/>
                    <a:pt x="437" y="243"/>
                    <a:pt x="437" y="243"/>
                  </a:cubicBezTo>
                  <a:cubicBezTo>
                    <a:pt x="354" y="271"/>
                    <a:pt x="326" y="258"/>
                    <a:pt x="275" y="207"/>
                  </a:cubicBezTo>
                  <a:cubicBezTo>
                    <a:pt x="271" y="203"/>
                    <a:pt x="263" y="204"/>
                    <a:pt x="257" y="201"/>
                  </a:cubicBezTo>
                  <a:cubicBezTo>
                    <a:pt x="244" y="194"/>
                    <a:pt x="233" y="185"/>
                    <a:pt x="221" y="177"/>
                  </a:cubicBezTo>
                  <a:cubicBezTo>
                    <a:pt x="215" y="173"/>
                    <a:pt x="203" y="165"/>
                    <a:pt x="203" y="165"/>
                  </a:cubicBezTo>
                  <a:cubicBezTo>
                    <a:pt x="188" y="143"/>
                    <a:pt x="182" y="132"/>
                    <a:pt x="155" y="141"/>
                  </a:cubicBezTo>
                  <a:cubicBezTo>
                    <a:pt x="136" y="170"/>
                    <a:pt x="150" y="157"/>
                    <a:pt x="107" y="171"/>
                  </a:cubicBezTo>
                  <a:cubicBezTo>
                    <a:pt x="101" y="173"/>
                    <a:pt x="89" y="177"/>
                    <a:pt x="89" y="177"/>
                  </a:cubicBezTo>
                  <a:cubicBezTo>
                    <a:pt x="67" y="175"/>
                    <a:pt x="39" y="187"/>
                    <a:pt x="23" y="171"/>
                  </a:cubicBezTo>
                  <a:cubicBezTo>
                    <a:pt x="0" y="148"/>
                    <a:pt x="35" y="99"/>
                    <a:pt x="53" y="87"/>
                  </a:cubicBezTo>
                  <a:cubicBezTo>
                    <a:pt x="57" y="75"/>
                    <a:pt x="61" y="63"/>
                    <a:pt x="65" y="51"/>
                  </a:cubicBezTo>
                  <a:cubicBezTo>
                    <a:pt x="67" y="45"/>
                    <a:pt x="66" y="37"/>
                    <a:pt x="71" y="33"/>
                  </a:cubicBezTo>
                  <a:cubicBezTo>
                    <a:pt x="87" y="22"/>
                    <a:pt x="125" y="9"/>
                    <a:pt x="125" y="9"/>
                  </a:cubicBezTo>
                  <a:cubicBezTo>
                    <a:pt x="201" y="12"/>
                    <a:pt x="342" y="0"/>
                    <a:pt x="419" y="51"/>
                  </a:cubicBezTo>
                  <a:cubicBezTo>
                    <a:pt x="454" y="103"/>
                    <a:pt x="456" y="102"/>
                    <a:pt x="521" y="111"/>
                  </a:cubicBezTo>
                  <a:cubicBezTo>
                    <a:pt x="546" y="119"/>
                    <a:pt x="554" y="113"/>
                    <a:pt x="575" y="99"/>
                  </a:cubicBezTo>
                  <a:cubicBezTo>
                    <a:pt x="607" y="110"/>
                    <a:pt x="616" y="131"/>
                    <a:pt x="635" y="159"/>
                  </a:cubicBezTo>
                  <a:cubicBezTo>
                    <a:pt x="667" y="207"/>
                    <a:pt x="626" y="188"/>
                    <a:pt x="665" y="201"/>
                  </a:cubicBezTo>
                  <a:cubicBezTo>
                    <a:pt x="685" y="199"/>
                    <a:pt x="706" y="201"/>
                    <a:pt x="725" y="195"/>
                  </a:cubicBezTo>
                  <a:cubicBezTo>
                    <a:pt x="739" y="191"/>
                    <a:pt x="761" y="171"/>
                    <a:pt x="761" y="171"/>
                  </a:cubicBezTo>
                  <a:cubicBezTo>
                    <a:pt x="804" y="185"/>
                    <a:pt x="786" y="176"/>
                    <a:pt x="815" y="195"/>
                  </a:cubicBezTo>
                  <a:cubicBezTo>
                    <a:pt x="822" y="206"/>
                    <a:pt x="826" y="220"/>
                    <a:pt x="833" y="231"/>
                  </a:cubicBezTo>
                  <a:cubicBezTo>
                    <a:pt x="850" y="257"/>
                    <a:pt x="870" y="248"/>
                    <a:pt x="893" y="261"/>
                  </a:cubicBezTo>
                  <a:cubicBezTo>
                    <a:pt x="919" y="275"/>
                    <a:pt x="949" y="313"/>
                    <a:pt x="977" y="285"/>
                  </a:cubicBezTo>
                  <a:close/>
                </a:path>
              </a:pathLst>
            </a:custGeom>
            <a:solidFill>
              <a:srgbClr val="FFCC00">
                <a:alpha val="50195"/>
              </a:srgbClr>
            </a:solidFill>
            <a:ln w="9525">
              <a:solidFill>
                <a:schemeClr val="tx1"/>
              </a:solidFill>
              <a:round/>
              <a:headEnd/>
              <a:tailEnd/>
            </a:ln>
          </p:spPr>
          <p:txBody>
            <a:bodyPr/>
            <a:lstStyle/>
            <a:p>
              <a:endParaRPr lang="en-US">
                <a:solidFill>
                  <a:srgbClr val="FF0000"/>
                </a:solidFill>
              </a:endParaRPr>
            </a:p>
          </p:txBody>
        </p:sp>
      </p:grpSp>
      <p:grpSp>
        <p:nvGrpSpPr>
          <p:cNvPr id="4" name="Group 13">
            <a:extLst>
              <a:ext uri="{FF2B5EF4-FFF2-40B4-BE49-F238E27FC236}">
                <a16:creationId xmlns:a16="http://schemas.microsoft.com/office/drawing/2014/main" id="{04A725F8-F2EB-44EF-B8BB-1D5FB7EACE4A}"/>
              </a:ext>
            </a:extLst>
          </p:cNvPr>
          <p:cNvGrpSpPr>
            <a:grpSpLocks/>
          </p:cNvGrpSpPr>
          <p:nvPr/>
        </p:nvGrpSpPr>
        <p:grpSpPr bwMode="auto">
          <a:xfrm>
            <a:off x="990600" y="3959225"/>
            <a:ext cx="3028950" cy="2081213"/>
            <a:chOff x="624" y="2376"/>
            <a:chExt cx="1908" cy="1311"/>
          </a:xfrm>
        </p:grpSpPr>
        <p:sp>
          <p:nvSpPr>
            <p:cNvPr id="69641" name="Freeform 14">
              <a:extLst>
                <a:ext uri="{FF2B5EF4-FFF2-40B4-BE49-F238E27FC236}">
                  <a16:creationId xmlns:a16="http://schemas.microsoft.com/office/drawing/2014/main" id="{715FAC5A-80B5-4371-9A89-B9E2EFEC67DA}"/>
                </a:ext>
              </a:extLst>
            </p:cNvPr>
            <p:cNvSpPr>
              <a:spLocks/>
            </p:cNvSpPr>
            <p:nvPr/>
          </p:nvSpPr>
          <p:spPr bwMode="auto">
            <a:xfrm>
              <a:off x="1084" y="2376"/>
              <a:ext cx="962" cy="370"/>
            </a:xfrm>
            <a:custGeom>
              <a:avLst/>
              <a:gdLst>
                <a:gd name="T0" fmla="*/ 962 w 962"/>
                <a:gd name="T1" fmla="*/ 294 h 370"/>
                <a:gd name="T2" fmla="*/ 692 w 962"/>
                <a:gd name="T3" fmla="*/ 366 h 370"/>
                <a:gd name="T4" fmla="*/ 620 w 962"/>
                <a:gd name="T5" fmla="*/ 360 h 370"/>
                <a:gd name="T6" fmla="*/ 578 w 962"/>
                <a:gd name="T7" fmla="*/ 312 h 370"/>
                <a:gd name="T8" fmla="*/ 488 w 962"/>
                <a:gd name="T9" fmla="*/ 276 h 370"/>
                <a:gd name="T10" fmla="*/ 434 w 962"/>
                <a:gd name="T11" fmla="*/ 240 h 370"/>
                <a:gd name="T12" fmla="*/ 404 w 962"/>
                <a:gd name="T13" fmla="*/ 204 h 370"/>
                <a:gd name="T14" fmla="*/ 332 w 962"/>
                <a:gd name="T15" fmla="*/ 180 h 370"/>
                <a:gd name="T16" fmla="*/ 176 w 962"/>
                <a:gd name="T17" fmla="*/ 138 h 370"/>
                <a:gd name="T18" fmla="*/ 20 w 962"/>
                <a:gd name="T19" fmla="*/ 144 h 370"/>
                <a:gd name="T20" fmla="*/ 8 w 962"/>
                <a:gd name="T21" fmla="*/ 126 h 370"/>
                <a:gd name="T22" fmla="*/ 158 w 962"/>
                <a:gd name="T23" fmla="*/ 36 h 370"/>
                <a:gd name="T24" fmla="*/ 260 w 962"/>
                <a:gd name="T25" fmla="*/ 0 h 370"/>
                <a:gd name="T26" fmla="*/ 278 w 962"/>
                <a:gd name="T27" fmla="*/ 12 h 370"/>
                <a:gd name="T28" fmla="*/ 290 w 962"/>
                <a:gd name="T29" fmla="*/ 30 h 370"/>
                <a:gd name="T30" fmla="*/ 326 w 962"/>
                <a:gd name="T31" fmla="*/ 48 h 370"/>
                <a:gd name="T32" fmla="*/ 392 w 962"/>
                <a:gd name="T33" fmla="*/ 102 h 370"/>
                <a:gd name="T34" fmla="*/ 428 w 962"/>
                <a:gd name="T35" fmla="*/ 114 h 370"/>
                <a:gd name="T36" fmla="*/ 530 w 962"/>
                <a:gd name="T37" fmla="*/ 108 h 370"/>
                <a:gd name="T38" fmla="*/ 566 w 962"/>
                <a:gd name="T39" fmla="*/ 114 h 370"/>
                <a:gd name="T40" fmla="*/ 572 w 962"/>
                <a:gd name="T41" fmla="*/ 162 h 370"/>
                <a:gd name="T42" fmla="*/ 680 w 962"/>
                <a:gd name="T43" fmla="*/ 246 h 370"/>
                <a:gd name="T44" fmla="*/ 734 w 962"/>
                <a:gd name="T45" fmla="*/ 234 h 370"/>
                <a:gd name="T46" fmla="*/ 770 w 962"/>
                <a:gd name="T47" fmla="*/ 222 h 370"/>
                <a:gd name="T48" fmla="*/ 788 w 962"/>
                <a:gd name="T49" fmla="*/ 216 h 370"/>
                <a:gd name="T50" fmla="*/ 860 w 962"/>
                <a:gd name="T51" fmla="*/ 210 h 370"/>
                <a:gd name="T52" fmla="*/ 878 w 962"/>
                <a:gd name="T53" fmla="*/ 228 h 370"/>
                <a:gd name="T54" fmla="*/ 914 w 962"/>
                <a:gd name="T55" fmla="*/ 252 h 370"/>
                <a:gd name="T56" fmla="*/ 926 w 962"/>
                <a:gd name="T57" fmla="*/ 270 h 370"/>
                <a:gd name="T58" fmla="*/ 962 w 962"/>
                <a:gd name="T59" fmla="*/ 294 h 3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62"/>
                <a:gd name="T91" fmla="*/ 0 h 370"/>
                <a:gd name="T92" fmla="*/ 962 w 962"/>
                <a:gd name="T93" fmla="*/ 370 h 3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62" h="370">
                  <a:moveTo>
                    <a:pt x="962" y="294"/>
                  </a:moveTo>
                  <a:cubicBezTo>
                    <a:pt x="852" y="368"/>
                    <a:pt x="840" y="357"/>
                    <a:pt x="692" y="366"/>
                  </a:cubicBezTo>
                  <a:cubicBezTo>
                    <a:pt x="668" y="364"/>
                    <a:pt x="642" y="370"/>
                    <a:pt x="620" y="360"/>
                  </a:cubicBezTo>
                  <a:cubicBezTo>
                    <a:pt x="601" y="351"/>
                    <a:pt x="597" y="322"/>
                    <a:pt x="578" y="312"/>
                  </a:cubicBezTo>
                  <a:cubicBezTo>
                    <a:pt x="550" y="298"/>
                    <a:pt x="513" y="293"/>
                    <a:pt x="488" y="276"/>
                  </a:cubicBezTo>
                  <a:cubicBezTo>
                    <a:pt x="470" y="264"/>
                    <a:pt x="449" y="255"/>
                    <a:pt x="434" y="240"/>
                  </a:cubicBezTo>
                  <a:cubicBezTo>
                    <a:pt x="423" y="229"/>
                    <a:pt x="417" y="212"/>
                    <a:pt x="404" y="204"/>
                  </a:cubicBezTo>
                  <a:cubicBezTo>
                    <a:pt x="387" y="193"/>
                    <a:pt x="353" y="187"/>
                    <a:pt x="332" y="180"/>
                  </a:cubicBezTo>
                  <a:cubicBezTo>
                    <a:pt x="279" y="162"/>
                    <a:pt x="231" y="145"/>
                    <a:pt x="176" y="138"/>
                  </a:cubicBezTo>
                  <a:cubicBezTo>
                    <a:pt x="60" y="152"/>
                    <a:pt x="112" y="153"/>
                    <a:pt x="20" y="144"/>
                  </a:cubicBezTo>
                  <a:cubicBezTo>
                    <a:pt x="16" y="138"/>
                    <a:pt x="9" y="133"/>
                    <a:pt x="8" y="126"/>
                  </a:cubicBezTo>
                  <a:cubicBezTo>
                    <a:pt x="0" y="17"/>
                    <a:pt x="77" y="40"/>
                    <a:pt x="158" y="36"/>
                  </a:cubicBezTo>
                  <a:cubicBezTo>
                    <a:pt x="198" y="29"/>
                    <a:pt x="221" y="8"/>
                    <a:pt x="260" y="0"/>
                  </a:cubicBezTo>
                  <a:cubicBezTo>
                    <a:pt x="266" y="4"/>
                    <a:pt x="273" y="7"/>
                    <a:pt x="278" y="12"/>
                  </a:cubicBezTo>
                  <a:cubicBezTo>
                    <a:pt x="283" y="17"/>
                    <a:pt x="284" y="25"/>
                    <a:pt x="290" y="30"/>
                  </a:cubicBezTo>
                  <a:cubicBezTo>
                    <a:pt x="300" y="38"/>
                    <a:pt x="315" y="41"/>
                    <a:pt x="326" y="48"/>
                  </a:cubicBezTo>
                  <a:cubicBezTo>
                    <a:pt x="341" y="70"/>
                    <a:pt x="366" y="93"/>
                    <a:pt x="392" y="102"/>
                  </a:cubicBezTo>
                  <a:cubicBezTo>
                    <a:pt x="404" y="106"/>
                    <a:pt x="428" y="114"/>
                    <a:pt x="428" y="114"/>
                  </a:cubicBezTo>
                  <a:cubicBezTo>
                    <a:pt x="462" y="112"/>
                    <a:pt x="496" y="108"/>
                    <a:pt x="530" y="108"/>
                  </a:cubicBezTo>
                  <a:cubicBezTo>
                    <a:pt x="542" y="108"/>
                    <a:pt x="559" y="104"/>
                    <a:pt x="566" y="114"/>
                  </a:cubicBezTo>
                  <a:cubicBezTo>
                    <a:pt x="576" y="127"/>
                    <a:pt x="569" y="146"/>
                    <a:pt x="572" y="162"/>
                  </a:cubicBezTo>
                  <a:cubicBezTo>
                    <a:pt x="583" y="220"/>
                    <a:pt x="630" y="239"/>
                    <a:pt x="680" y="246"/>
                  </a:cubicBezTo>
                  <a:cubicBezTo>
                    <a:pt x="697" y="243"/>
                    <a:pt x="717" y="239"/>
                    <a:pt x="734" y="234"/>
                  </a:cubicBezTo>
                  <a:cubicBezTo>
                    <a:pt x="746" y="230"/>
                    <a:pt x="758" y="226"/>
                    <a:pt x="770" y="222"/>
                  </a:cubicBezTo>
                  <a:cubicBezTo>
                    <a:pt x="776" y="220"/>
                    <a:pt x="788" y="216"/>
                    <a:pt x="788" y="216"/>
                  </a:cubicBezTo>
                  <a:cubicBezTo>
                    <a:pt x="817" y="187"/>
                    <a:pt x="824" y="198"/>
                    <a:pt x="860" y="210"/>
                  </a:cubicBezTo>
                  <a:cubicBezTo>
                    <a:pt x="866" y="216"/>
                    <a:pt x="871" y="223"/>
                    <a:pt x="878" y="228"/>
                  </a:cubicBezTo>
                  <a:cubicBezTo>
                    <a:pt x="889" y="237"/>
                    <a:pt x="914" y="252"/>
                    <a:pt x="914" y="252"/>
                  </a:cubicBezTo>
                  <a:cubicBezTo>
                    <a:pt x="918" y="258"/>
                    <a:pt x="920" y="265"/>
                    <a:pt x="926" y="270"/>
                  </a:cubicBezTo>
                  <a:cubicBezTo>
                    <a:pt x="937" y="279"/>
                    <a:pt x="962" y="274"/>
                    <a:pt x="962" y="294"/>
                  </a:cubicBezTo>
                  <a:close/>
                </a:path>
              </a:pathLst>
            </a:custGeom>
            <a:solidFill>
              <a:srgbClr val="FF9933">
                <a:alpha val="50195"/>
              </a:srgbClr>
            </a:solidFill>
            <a:ln w="9525">
              <a:solidFill>
                <a:schemeClr val="tx1"/>
              </a:solidFill>
              <a:round/>
              <a:headEnd/>
              <a:tailEnd/>
            </a:ln>
          </p:spPr>
          <p:txBody>
            <a:bodyPr/>
            <a:lstStyle/>
            <a:p>
              <a:endParaRPr lang="en-US">
                <a:solidFill>
                  <a:srgbClr val="FF0000"/>
                </a:solidFill>
              </a:endParaRPr>
            </a:p>
          </p:txBody>
        </p:sp>
        <p:sp>
          <p:nvSpPr>
            <p:cNvPr id="69642" name="Rectangle 15">
              <a:extLst>
                <a:ext uri="{FF2B5EF4-FFF2-40B4-BE49-F238E27FC236}">
                  <a16:creationId xmlns:a16="http://schemas.microsoft.com/office/drawing/2014/main" id="{3C78FD77-38EB-406B-8738-5DEB77FE9D41}"/>
                </a:ext>
              </a:extLst>
            </p:cNvPr>
            <p:cNvSpPr>
              <a:spLocks noChangeArrowheads="1"/>
            </p:cNvSpPr>
            <p:nvPr/>
          </p:nvSpPr>
          <p:spPr bwMode="auto">
            <a:xfrm>
              <a:off x="624" y="3456"/>
              <a:ext cx="19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1800" b="1" dirty="0">
                  <a:solidFill>
                    <a:srgbClr val="FF0000"/>
                  </a:solidFill>
                  <a:latin typeface="Arial" panose="020B0604020202020204" pitchFamily="34" charset="0"/>
                </a:rPr>
                <a:t>gyrus temporalis inferior</a:t>
              </a:r>
              <a:endParaRPr lang="en-US" altLang="sr-Latn-RS" sz="1800" b="1" dirty="0">
                <a:solidFill>
                  <a:srgbClr val="FF0000"/>
                </a:solidFill>
                <a:latin typeface="Arial" panose="020B0604020202020204" pitchFamily="34" charset="0"/>
              </a:endParaRPr>
            </a:p>
          </p:txBody>
        </p:sp>
      </p:grpSp>
      <p:cxnSp>
        <p:nvCxnSpPr>
          <p:cNvPr id="6" name="Straight Arrow Connector 5">
            <a:extLst>
              <a:ext uri="{FF2B5EF4-FFF2-40B4-BE49-F238E27FC236}">
                <a16:creationId xmlns:a16="http://schemas.microsoft.com/office/drawing/2014/main" id="{0953C05E-99A3-44BC-B59C-B698E68A4812}"/>
              </a:ext>
            </a:extLst>
          </p:cNvPr>
          <p:cNvCxnSpPr>
            <a:cxnSpLocks/>
            <a:endCxn id="69641" idx="5"/>
          </p:cNvCxnSpPr>
          <p:nvPr/>
        </p:nvCxnSpPr>
        <p:spPr>
          <a:xfrm flipV="1">
            <a:off x="1619672" y="4340225"/>
            <a:ext cx="790153" cy="1333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46EBFA5-9CA4-4862-9D06-80BB9DA868E3}"/>
              </a:ext>
            </a:extLst>
          </p:cNvPr>
          <p:cNvCxnSpPr/>
          <p:nvPr/>
        </p:nvCxnSpPr>
        <p:spPr>
          <a:xfrm flipH="1" flipV="1">
            <a:off x="3131840" y="4146550"/>
            <a:ext cx="2232248" cy="1527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5F6FD42-B59C-4944-BBF6-FAA9881C81FA}"/>
              </a:ext>
            </a:extLst>
          </p:cNvPr>
          <p:cNvCxnSpPr/>
          <p:nvPr/>
        </p:nvCxnSpPr>
        <p:spPr>
          <a:xfrm flipH="1">
            <a:off x="3131840" y="3861048"/>
            <a:ext cx="230425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Inferior hemisphere">
            <a:extLst>
              <a:ext uri="{FF2B5EF4-FFF2-40B4-BE49-F238E27FC236}">
                <a16:creationId xmlns:a16="http://schemas.microsoft.com/office/drawing/2014/main" id="{93189362-422E-4B08-A306-7024CB366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765175"/>
            <a:ext cx="4229100"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1971" name="Text Box 3">
            <a:extLst>
              <a:ext uri="{FF2B5EF4-FFF2-40B4-BE49-F238E27FC236}">
                <a16:creationId xmlns:a16="http://schemas.microsoft.com/office/drawing/2014/main" id="{45443B40-B6DC-4D75-8EC9-712F4021325B}"/>
              </a:ext>
            </a:extLst>
          </p:cNvPr>
          <p:cNvSpPr txBox="1">
            <a:spLocks noChangeArrowheads="1"/>
          </p:cNvSpPr>
          <p:nvPr/>
        </p:nvSpPr>
        <p:spPr bwMode="auto">
          <a:xfrm>
            <a:off x="0" y="2205038"/>
            <a:ext cx="23637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2000" b="1">
                <a:solidFill>
                  <a:srgbClr val="FF0000"/>
                </a:solidFill>
                <a:latin typeface="Times New Roman" panose="02020603050405020304" pitchFamily="18" charset="0"/>
              </a:rPr>
              <a:t>g</a:t>
            </a:r>
            <a:r>
              <a:rPr lang="sr-Latn-CS" altLang="sr-Latn-RS" sz="2000" b="1">
                <a:solidFill>
                  <a:srgbClr val="FF0000"/>
                </a:solidFill>
                <a:latin typeface="Times New Roman" panose="02020603050405020304" pitchFamily="18" charset="0"/>
              </a:rPr>
              <a:t>yrus p</a:t>
            </a:r>
            <a:r>
              <a:rPr lang="en-US" altLang="sr-Latn-RS" sz="2000" b="1">
                <a:solidFill>
                  <a:srgbClr val="FF0000"/>
                </a:solidFill>
                <a:latin typeface="Times New Roman" panose="02020603050405020304" pitchFamily="18" charset="0"/>
              </a:rPr>
              <a:t>arahippocampal</a:t>
            </a:r>
            <a:r>
              <a:rPr lang="sr-Latn-CS" altLang="sr-Latn-RS" sz="2000" b="1">
                <a:solidFill>
                  <a:srgbClr val="FF0000"/>
                </a:solidFill>
                <a:latin typeface="Times New Roman" panose="02020603050405020304" pitchFamily="18" charset="0"/>
              </a:rPr>
              <a:t>is</a:t>
            </a:r>
            <a:endParaRPr lang="en-US" altLang="sr-Latn-RS" sz="2000" b="1">
              <a:solidFill>
                <a:srgbClr val="FF0000"/>
              </a:solidFill>
              <a:latin typeface="Times New Roman" panose="02020603050405020304" pitchFamily="18" charset="0"/>
            </a:endParaRPr>
          </a:p>
        </p:txBody>
      </p:sp>
      <p:sp>
        <p:nvSpPr>
          <p:cNvPr id="851973" name="Text Box 5">
            <a:extLst>
              <a:ext uri="{FF2B5EF4-FFF2-40B4-BE49-F238E27FC236}">
                <a16:creationId xmlns:a16="http://schemas.microsoft.com/office/drawing/2014/main" id="{0A8F5737-CE6E-43B8-A369-1B1BFC2CBD1F}"/>
              </a:ext>
            </a:extLst>
          </p:cNvPr>
          <p:cNvSpPr txBox="1">
            <a:spLocks noChangeArrowheads="1"/>
          </p:cNvSpPr>
          <p:nvPr/>
        </p:nvSpPr>
        <p:spPr bwMode="auto">
          <a:xfrm>
            <a:off x="82550" y="752475"/>
            <a:ext cx="2363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2000" b="1" dirty="0">
                <a:solidFill>
                  <a:srgbClr val="FF0000"/>
                </a:solidFill>
                <a:latin typeface="Times New Roman" panose="02020603050405020304" pitchFamily="18" charset="0"/>
              </a:rPr>
              <a:t>Uncus</a:t>
            </a:r>
          </a:p>
        </p:txBody>
      </p:sp>
      <p:sp>
        <p:nvSpPr>
          <p:cNvPr id="851974" name="Text Box 6">
            <a:extLst>
              <a:ext uri="{FF2B5EF4-FFF2-40B4-BE49-F238E27FC236}">
                <a16:creationId xmlns:a16="http://schemas.microsoft.com/office/drawing/2014/main" id="{4CA7DF85-579C-4B4B-9CB2-3D2A80CE1DD1}"/>
              </a:ext>
            </a:extLst>
          </p:cNvPr>
          <p:cNvSpPr txBox="1">
            <a:spLocks noChangeArrowheads="1"/>
          </p:cNvSpPr>
          <p:nvPr/>
        </p:nvSpPr>
        <p:spPr bwMode="auto">
          <a:xfrm>
            <a:off x="82550" y="3429000"/>
            <a:ext cx="2363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2000" b="1">
                <a:solidFill>
                  <a:srgbClr val="FF0000"/>
                </a:solidFill>
                <a:latin typeface="Times New Roman" panose="02020603050405020304" pitchFamily="18" charset="0"/>
              </a:rPr>
              <a:t>s</a:t>
            </a:r>
            <a:r>
              <a:rPr lang="sr-Latn-CS" altLang="sr-Latn-RS" sz="2000" b="1">
                <a:solidFill>
                  <a:srgbClr val="FF0000"/>
                </a:solidFill>
                <a:latin typeface="Times New Roman" panose="02020603050405020304" pitchFamily="18" charset="0"/>
              </a:rPr>
              <a:t>ulcus c</a:t>
            </a:r>
            <a:r>
              <a:rPr lang="en-US" altLang="sr-Latn-RS" sz="2000" b="1">
                <a:solidFill>
                  <a:srgbClr val="FF0000"/>
                </a:solidFill>
                <a:latin typeface="Times New Roman" panose="02020603050405020304" pitchFamily="18" charset="0"/>
              </a:rPr>
              <a:t>ollateral</a:t>
            </a:r>
            <a:r>
              <a:rPr lang="sr-Latn-CS" altLang="sr-Latn-RS" sz="2000" b="1">
                <a:solidFill>
                  <a:srgbClr val="FF0000"/>
                </a:solidFill>
                <a:latin typeface="Times New Roman" panose="02020603050405020304" pitchFamily="18" charset="0"/>
              </a:rPr>
              <a:t>is</a:t>
            </a:r>
            <a:endParaRPr lang="en-US" altLang="sr-Latn-RS" sz="2000" b="1">
              <a:solidFill>
                <a:srgbClr val="FF0000"/>
              </a:solidFill>
              <a:latin typeface="Times New Roman" panose="02020603050405020304" pitchFamily="18" charset="0"/>
            </a:endParaRPr>
          </a:p>
        </p:txBody>
      </p:sp>
      <p:sp>
        <p:nvSpPr>
          <p:cNvPr id="851975" name="Text Box 7">
            <a:extLst>
              <a:ext uri="{FF2B5EF4-FFF2-40B4-BE49-F238E27FC236}">
                <a16:creationId xmlns:a16="http://schemas.microsoft.com/office/drawing/2014/main" id="{8CDB4315-FA03-4C33-8C7C-F8B4C394CD2B}"/>
              </a:ext>
            </a:extLst>
          </p:cNvPr>
          <p:cNvSpPr txBox="1">
            <a:spLocks noChangeArrowheads="1"/>
          </p:cNvSpPr>
          <p:nvPr/>
        </p:nvSpPr>
        <p:spPr bwMode="auto">
          <a:xfrm>
            <a:off x="82550" y="4468813"/>
            <a:ext cx="23637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sr-Latn-CS" altLang="sr-Latn-RS" sz="2000" b="1">
                <a:solidFill>
                  <a:srgbClr val="FF0000"/>
                </a:solidFill>
                <a:latin typeface="Times New Roman" panose="02020603050405020304" pitchFamily="18" charset="0"/>
              </a:rPr>
              <a:t>gyrus o</a:t>
            </a:r>
            <a:r>
              <a:rPr lang="en-US" altLang="sr-Latn-RS" sz="2000" b="1">
                <a:solidFill>
                  <a:srgbClr val="FF0000"/>
                </a:solidFill>
                <a:latin typeface="Times New Roman" panose="02020603050405020304" pitchFamily="18" charset="0"/>
              </a:rPr>
              <a:t>ccipitotemporal</a:t>
            </a:r>
            <a:r>
              <a:rPr lang="sr-Latn-CS" altLang="sr-Latn-RS" sz="2000" b="1">
                <a:solidFill>
                  <a:srgbClr val="FF0000"/>
                </a:solidFill>
                <a:latin typeface="Times New Roman" panose="02020603050405020304" pitchFamily="18" charset="0"/>
              </a:rPr>
              <a:t>is medialis</a:t>
            </a:r>
            <a:endParaRPr lang="en-US" altLang="sr-Latn-RS" sz="2000" b="1">
              <a:solidFill>
                <a:srgbClr val="FF0000"/>
              </a:solidFill>
              <a:latin typeface="Times New Roman" panose="02020603050405020304" pitchFamily="18" charset="0"/>
            </a:endParaRPr>
          </a:p>
        </p:txBody>
      </p:sp>
      <p:sp>
        <p:nvSpPr>
          <p:cNvPr id="851976" name="Text Box 8">
            <a:extLst>
              <a:ext uri="{FF2B5EF4-FFF2-40B4-BE49-F238E27FC236}">
                <a16:creationId xmlns:a16="http://schemas.microsoft.com/office/drawing/2014/main" id="{CC1A2C86-0456-4FFA-AED7-56C964F881E4}"/>
              </a:ext>
            </a:extLst>
          </p:cNvPr>
          <p:cNvSpPr txBox="1">
            <a:spLocks noChangeArrowheads="1"/>
          </p:cNvSpPr>
          <p:nvPr/>
        </p:nvSpPr>
        <p:spPr bwMode="auto">
          <a:xfrm>
            <a:off x="6948488" y="4843463"/>
            <a:ext cx="23637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sr-Latn-CS" altLang="sr-Latn-RS" sz="2000" b="1">
                <a:solidFill>
                  <a:srgbClr val="FF0000"/>
                </a:solidFill>
                <a:latin typeface="Times New Roman" panose="02020603050405020304" pitchFamily="18" charset="0"/>
              </a:rPr>
              <a:t>gyrus </a:t>
            </a:r>
            <a:r>
              <a:rPr lang="en-US" altLang="sr-Latn-RS" sz="2000" b="1">
                <a:solidFill>
                  <a:srgbClr val="FF0000"/>
                </a:solidFill>
                <a:latin typeface="Times New Roman" panose="02020603050405020304" pitchFamily="18" charset="0"/>
              </a:rPr>
              <a:t>temporal</a:t>
            </a:r>
            <a:r>
              <a:rPr lang="sr-Latn-CS" altLang="sr-Latn-RS" sz="2000" b="1">
                <a:solidFill>
                  <a:srgbClr val="FF0000"/>
                </a:solidFill>
                <a:latin typeface="Times New Roman" panose="02020603050405020304" pitchFamily="18" charset="0"/>
              </a:rPr>
              <a:t>is i</a:t>
            </a:r>
            <a:r>
              <a:rPr lang="en-US" altLang="sr-Latn-RS" sz="2000" b="1">
                <a:solidFill>
                  <a:srgbClr val="FF0000"/>
                </a:solidFill>
                <a:latin typeface="Times New Roman" panose="02020603050405020304" pitchFamily="18" charset="0"/>
              </a:rPr>
              <a:t>nferio</a:t>
            </a:r>
            <a:r>
              <a:rPr lang="sr-Latn-CS" altLang="sr-Latn-RS" sz="2000" b="1">
                <a:solidFill>
                  <a:srgbClr val="FF0000"/>
                </a:solidFill>
                <a:latin typeface="Times New Roman" panose="02020603050405020304" pitchFamily="18" charset="0"/>
              </a:rPr>
              <a:t>r</a:t>
            </a:r>
            <a:endParaRPr lang="en-US" altLang="sr-Latn-RS" sz="2000" b="1">
              <a:solidFill>
                <a:srgbClr val="FF0000"/>
              </a:solidFill>
              <a:latin typeface="Times New Roman" panose="02020603050405020304" pitchFamily="18" charset="0"/>
            </a:endParaRPr>
          </a:p>
        </p:txBody>
      </p:sp>
      <p:sp>
        <p:nvSpPr>
          <p:cNvPr id="851979" name="Line 11">
            <a:extLst>
              <a:ext uri="{FF2B5EF4-FFF2-40B4-BE49-F238E27FC236}">
                <a16:creationId xmlns:a16="http://schemas.microsoft.com/office/drawing/2014/main" id="{6B8B0D6F-75F0-4522-B30F-9921F36FC5A1}"/>
              </a:ext>
            </a:extLst>
          </p:cNvPr>
          <p:cNvSpPr>
            <a:spLocks noChangeShapeType="1"/>
          </p:cNvSpPr>
          <p:nvPr/>
        </p:nvSpPr>
        <p:spPr bwMode="auto">
          <a:xfrm>
            <a:off x="917575" y="976313"/>
            <a:ext cx="3327400" cy="19748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51981" name="Line 13">
            <a:extLst>
              <a:ext uri="{FF2B5EF4-FFF2-40B4-BE49-F238E27FC236}">
                <a16:creationId xmlns:a16="http://schemas.microsoft.com/office/drawing/2014/main" id="{3218F470-F413-4A30-B7BF-67215376E7F8}"/>
              </a:ext>
            </a:extLst>
          </p:cNvPr>
          <p:cNvSpPr>
            <a:spLocks noChangeShapeType="1"/>
          </p:cNvSpPr>
          <p:nvPr/>
        </p:nvSpPr>
        <p:spPr bwMode="auto">
          <a:xfrm>
            <a:off x="2222500" y="2598738"/>
            <a:ext cx="1787525" cy="83026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51982" name="Line 14">
            <a:extLst>
              <a:ext uri="{FF2B5EF4-FFF2-40B4-BE49-F238E27FC236}">
                <a16:creationId xmlns:a16="http://schemas.microsoft.com/office/drawing/2014/main" id="{F9676DA7-1881-4D37-934A-604591D083E4}"/>
              </a:ext>
            </a:extLst>
          </p:cNvPr>
          <p:cNvSpPr>
            <a:spLocks noChangeShapeType="1"/>
          </p:cNvSpPr>
          <p:nvPr/>
        </p:nvSpPr>
        <p:spPr bwMode="auto">
          <a:xfrm flipV="1">
            <a:off x="2268538" y="3716338"/>
            <a:ext cx="1649412" cy="2381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51983" name="Line 15">
            <a:extLst>
              <a:ext uri="{FF2B5EF4-FFF2-40B4-BE49-F238E27FC236}">
                <a16:creationId xmlns:a16="http://schemas.microsoft.com/office/drawing/2014/main" id="{25122589-F90D-44B9-937D-617A8F956077}"/>
              </a:ext>
            </a:extLst>
          </p:cNvPr>
          <p:cNvSpPr>
            <a:spLocks noChangeShapeType="1"/>
          </p:cNvSpPr>
          <p:nvPr/>
        </p:nvSpPr>
        <p:spPr bwMode="auto">
          <a:xfrm flipV="1">
            <a:off x="2316163" y="3903663"/>
            <a:ext cx="1363662" cy="7302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51986" name="Line 18">
            <a:extLst>
              <a:ext uri="{FF2B5EF4-FFF2-40B4-BE49-F238E27FC236}">
                <a16:creationId xmlns:a16="http://schemas.microsoft.com/office/drawing/2014/main" id="{E4989DB8-AB3E-4F77-A1AD-140C4F0BD600}"/>
              </a:ext>
            </a:extLst>
          </p:cNvPr>
          <p:cNvSpPr>
            <a:spLocks noChangeShapeType="1"/>
          </p:cNvSpPr>
          <p:nvPr/>
        </p:nvSpPr>
        <p:spPr bwMode="auto">
          <a:xfrm flipH="1" flipV="1">
            <a:off x="6227763" y="4005263"/>
            <a:ext cx="733425" cy="1028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0669" name="Text Box 20">
            <a:extLst>
              <a:ext uri="{FF2B5EF4-FFF2-40B4-BE49-F238E27FC236}">
                <a16:creationId xmlns:a16="http://schemas.microsoft.com/office/drawing/2014/main" id="{73C22592-0AE1-47EA-B52C-7D83E13430FF}"/>
              </a:ext>
            </a:extLst>
          </p:cNvPr>
          <p:cNvSpPr txBox="1">
            <a:spLocks noChangeArrowheads="1"/>
          </p:cNvSpPr>
          <p:nvPr/>
        </p:nvSpPr>
        <p:spPr bwMode="auto">
          <a:xfrm>
            <a:off x="1619250" y="6092825"/>
            <a:ext cx="6121400" cy="81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60000"/>
              </a:lnSpc>
              <a:spcBef>
                <a:spcPct val="50000"/>
              </a:spcBef>
              <a:buSzTx/>
              <a:buFontTx/>
              <a:buNone/>
            </a:pPr>
            <a:r>
              <a:rPr lang="sr-Latn-CS" altLang="sr-Latn-RS">
                <a:solidFill>
                  <a:srgbClr val="FF0000"/>
                </a:solidFill>
              </a:rPr>
              <a:t>Lobus temporalis </a:t>
            </a:r>
          </a:p>
          <a:p>
            <a:pPr algn="ctr" eaLnBrk="1" hangingPunct="1">
              <a:lnSpc>
                <a:spcPct val="60000"/>
              </a:lnSpc>
              <a:spcBef>
                <a:spcPct val="50000"/>
              </a:spcBef>
              <a:buSzTx/>
              <a:buFontTx/>
              <a:buNone/>
            </a:pPr>
            <a:r>
              <a:rPr lang="sr-Latn-CS" altLang="sr-Latn-RS" sz="2400">
                <a:solidFill>
                  <a:srgbClr val="FF0000"/>
                </a:solidFill>
              </a:rPr>
              <a:t>доња страна</a:t>
            </a:r>
            <a:endParaRPr lang="en-US" altLang="sr-Latn-RS" sz="2400">
              <a:solidFill>
                <a:srgbClr val="FF0000"/>
              </a:solidFill>
            </a:endParaRPr>
          </a:p>
        </p:txBody>
      </p:sp>
      <p:sp>
        <p:nvSpPr>
          <p:cNvPr id="70670" name="Line 22">
            <a:extLst>
              <a:ext uri="{FF2B5EF4-FFF2-40B4-BE49-F238E27FC236}">
                <a16:creationId xmlns:a16="http://schemas.microsoft.com/office/drawing/2014/main" id="{2079912B-A07F-4643-A885-93D508FBE7F4}"/>
              </a:ext>
            </a:extLst>
          </p:cNvPr>
          <p:cNvSpPr>
            <a:spLocks noChangeShapeType="1"/>
          </p:cNvSpPr>
          <p:nvPr/>
        </p:nvSpPr>
        <p:spPr bwMode="auto">
          <a:xfrm flipV="1">
            <a:off x="3276600" y="3789363"/>
            <a:ext cx="1008063" cy="12954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0671" name="Line 24">
            <a:extLst>
              <a:ext uri="{FF2B5EF4-FFF2-40B4-BE49-F238E27FC236}">
                <a16:creationId xmlns:a16="http://schemas.microsoft.com/office/drawing/2014/main" id="{908FA152-ABDD-4058-B284-7949C7E95479}"/>
              </a:ext>
            </a:extLst>
          </p:cNvPr>
          <p:cNvSpPr>
            <a:spLocks noChangeShapeType="1"/>
          </p:cNvSpPr>
          <p:nvPr/>
        </p:nvSpPr>
        <p:spPr bwMode="auto">
          <a:xfrm flipV="1">
            <a:off x="2916238" y="3716338"/>
            <a:ext cx="1295400" cy="720725"/>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70672" name="Line 25">
            <a:extLst>
              <a:ext uri="{FF2B5EF4-FFF2-40B4-BE49-F238E27FC236}">
                <a16:creationId xmlns:a16="http://schemas.microsoft.com/office/drawing/2014/main" id="{D34D6087-B2D2-4B2C-80E0-687E3F48170F}"/>
              </a:ext>
            </a:extLst>
          </p:cNvPr>
          <p:cNvSpPr>
            <a:spLocks noChangeShapeType="1"/>
          </p:cNvSpPr>
          <p:nvPr/>
        </p:nvSpPr>
        <p:spPr bwMode="auto">
          <a:xfrm>
            <a:off x="5076825" y="3860800"/>
            <a:ext cx="1079500" cy="10810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0673" name="Line 27">
            <a:extLst>
              <a:ext uri="{FF2B5EF4-FFF2-40B4-BE49-F238E27FC236}">
                <a16:creationId xmlns:a16="http://schemas.microsoft.com/office/drawing/2014/main" id="{B5ECC163-109C-4368-8F82-69E0D3791E6F}"/>
              </a:ext>
            </a:extLst>
          </p:cNvPr>
          <p:cNvSpPr>
            <a:spLocks noChangeShapeType="1"/>
          </p:cNvSpPr>
          <p:nvPr/>
        </p:nvSpPr>
        <p:spPr bwMode="auto">
          <a:xfrm>
            <a:off x="5148263" y="3716338"/>
            <a:ext cx="1295400" cy="649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0674" name="Text Box 28">
            <a:extLst>
              <a:ext uri="{FF2B5EF4-FFF2-40B4-BE49-F238E27FC236}">
                <a16:creationId xmlns:a16="http://schemas.microsoft.com/office/drawing/2014/main" id="{EDF10906-3EB8-40B6-A487-261B136DE60A}"/>
              </a:ext>
            </a:extLst>
          </p:cNvPr>
          <p:cNvSpPr txBox="1">
            <a:spLocks noChangeArrowheads="1"/>
          </p:cNvSpPr>
          <p:nvPr/>
        </p:nvSpPr>
        <p:spPr bwMode="auto">
          <a:xfrm rot="-2385558">
            <a:off x="2841625" y="4114800"/>
            <a:ext cx="1690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chemeClr val="tx1"/>
                </a:solidFill>
              </a:rPr>
              <a:t>pars petrosa</a:t>
            </a:r>
            <a:endParaRPr lang="en-US" altLang="sr-Latn-RS" sz="1800">
              <a:solidFill>
                <a:schemeClr val="tx1"/>
              </a:solidFill>
            </a:endParaRPr>
          </a:p>
        </p:txBody>
      </p:sp>
      <p:sp>
        <p:nvSpPr>
          <p:cNvPr id="70675" name="Text Box 29">
            <a:extLst>
              <a:ext uri="{FF2B5EF4-FFF2-40B4-BE49-F238E27FC236}">
                <a16:creationId xmlns:a16="http://schemas.microsoft.com/office/drawing/2014/main" id="{F6EFE2F2-E8DA-4347-AD5B-9DDE9152480D}"/>
              </a:ext>
            </a:extLst>
          </p:cNvPr>
          <p:cNvSpPr txBox="1">
            <a:spLocks noChangeArrowheads="1"/>
          </p:cNvSpPr>
          <p:nvPr/>
        </p:nvSpPr>
        <p:spPr bwMode="auto">
          <a:xfrm rot="13149911" flipV="1">
            <a:off x="4876800" y="3984625"/>
            <a:ext cx="1690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chemeClr val="tx1"/>
                </a:solidFill>
              </a:rPr>
              <a:t>pars petrosa</a:t>
            </a:r>
            <a:endParaRPr lang="en-US" altLang="sr-Latn-RS" sz="1800">
              <a:solidFill>
                <a:schemeClr val="tx1"/>
              </a:solidFill>
            </a:endParaRPr>
          </a:p>
        </p:txBody>
      </p:sp>
      <p:sp>
        <p:nvSpPr>
          <p:cNvPr id="70676" name="Freeform 30">
            <a:extLst>
              <a:ext uri="{FF2B5EF4-FFF2-40B4-BE49-F238E27FC236}">
                <a16:creationId xmlns:a16="http://schemas.microsoft.com/office/drawing/2014/main" id="{4301C9C1-8EE1-4C5B-A970-19206B075E78}"/>
              </a:ext>
            </a:extLst>
          </p:cNvPr>
          <p:cNvSpPr>
            <a:spLocks/>
          </p:cNvSpPr>
          <p:nvPr/>
        </p:nvSpPr>
        <p:spPr bwMode="auto">
          <a:xfrm>
            <a:off x="2771775" y="2205038"/>
            <a:ext cx="1743075" cy="2894012"/>
          </a:xfrm>
          <a:custGeom>
            <a:avLst/>
            <a:gdLst>
              <a:gd name="T0" fmla="*/ 2147483646 w 1098"/>
              <a:gd name="T1" fmla="*/ 2147483646 h 1710"/>
              <a:gd name="T2" fmla="*/ 2147483646 w 1098"/>
              <a:gd name="T3" fmla="*/ 2147483646 h 1710"/>
              <a:gd name="T4" fmla="*/ 2147483646 w 1098"/>
              <a:gd name="T5" fmla="*/ 2147483646 h 1710"/>
              <a:gd name="T6" fmla="*/ 2147483646 w 1098"/>
              <a:gd name="T7" fmla="*/ 2147483646 h 1710"/>
              <a:gd name="T8" fmla="*/ 2147483646 w 1098"/>
              <a:gd name="T9" fmla="*/ 2147483646 h 1710"/>
              <a:gd name="T10" fmla="*/ 2147483646 w 1098"/>
              <a:gd name="T11" fmla="*/ 2147483646 h 1710"/>
              <a:gd name="T12" fmla="*/ 2147483646 w 1098"/>
              <a:gd name="T13" fmla="*/ 2147483646 h 1710"/>
              <a:gd name="T14" fmla="*/ 2147483646 w 1098"/>
              <a:gd name="T15" fmla="*/ 2147483646 h 1710"/>
              <a:gd name="T16" fmla="*/ 2147483646 w 1098"/>
              <a:gd name="T17" fmla="*/ 2147483646 h 1710"/>
              <a:gd name="T18" fmla="*/ 2147483646 w 1098"/>
              <a:gd name="T19" fmla="*/ 2147483646 h 1710"/>
              <a:gd name="T20" fmla="*/ 2147483646 w 1098"/>
              <a:gd name="T21" fmla="*/ 2147483646 h 1710"/>
              <a:gd name="T22" fmla="*/ 2147483646 w 1098"/>
              <a:gd name="T23" fmla="*/ 2147483646 h 1710"/>
              <a:gd name="T24" fmla="*/ 2147483646 w 1098"/>
              <a:gd name="T25" fmla="*/ 2147483646 h 1710"/>
              <a:gd name="T26" fmla="*/ 2147483646 w 1098"/>
              <a:gd name="T27" fmla="*/ 2147483646 h 1710"/>
              <a:gd name="T28" fmla="*/ 2147483646 w 1098"/>
              <a:gd name="T29" fmla="*/ 2147483646 h 1710"/>
              <a:gd name="T30" fmla="*/ 2147483646 w 1098"/>
              <a:gd name="T31" fmla="*/ 0 h 1710"/>
              <a:gd name="T32" fmla="*/ 2147483646 w 1098"/>
              <a:gd name="T33" fmla="*/ 2147483646 h 1710"/>
              <a:gd name="T34" fmla="*/ 2147483646 w 1098"/>
              <a:gd name="T35" fmla="*/ 2147483646 h 1710"/>
              <a:gd name="T36" fmla="*/ 2147483646 w 1098"/>
              <a:gd name="T37" fmla="*/ 2147483646 h 1710"/>
              <a:gd name="T38" fmla="*/ 2147483646 w 1098"/>
              <a:gd name="T39" fmla="*/ 2147483646 h 1710"/>
              <a:gd name="T40" fmla="*/ 0 w 1098"/>
              <a:gd name="T41" fmla="*/ 2147483646 h 1710"/>
              <a:gd name="T42" fmla="*/ 2147483646 w 1098"/>
              <a:gd name="T43" fmla="*/ 2147483646 h 1710"/>
              <a:gd name="T44" fmla="*/ 2147483646 w 1098"/>
              <a:gd name="T45" fmla="*/ 2147483646 h 1710"/>
              <a:gd name="T46" fmla="*/ 2147483646 w 1098"/>
              <a:gd name="T47" fmla="*/ 2147483646 h 1710"/>
              <a:gd name="T48" fmla="*/ 2147483646 w 1098"/>
              <a:gd name="T49" fmla="*/ 2147483646 h 1710"/>
              <a:gd name="T50" fmla="*/ 2147483646 w 1098"/>
              <a:gd name="T51" fmla="*/ 2147483646 h 1710"/>
              <a:gd name="T52" fmla="*/ 2147483646 w 1098"/>
              <a:gd name="T53" fmla="*/ 2147483646 h 1710"/>
              <a:gd name="T54" fmla="*/ 2147483646 w 1098"/>
              <a:gd name="T55" fmla="*/ 2147483646 h 1710"/>
              <a:gd name="T56" fmla="*/ 2147483646 w 1098"/>
              <a:gd name="T57" fmla="*/ 2147483646 h 1710"/>
              <a:gd name="T58" fmla="*/ 2147483646 w 1098"/>
              <a:gd name="T59" fmla="*/ 2147483646 h 1710"/>
              <a:gd name="T60" fmla="*/ 2147483646 w 1098"/>
              <a:gd name="T61" fmla="*/ 2147483646 h 1710"/>
              <a:gd name="T62" fmla="*/ 2147483646 w 1098"/>
              <a:gd name="T63" fmla="*/ 2147483646 h 1710"/>
              <a:gd name="T64" fmla="*/ 2147483646 w 1098"/>
              <a:gd name="T65" fmla="*/ 2147483646 h 1710"/>
              <a:gd name="T66" fmla="*/ 2147483646 w 1098"/>
              <a:gd name="T67" fmla="*/ 2147483646 h 1710"/>
              <a:gd name="T68" fmla="*/ 2147483646 w 1098"/>
              <a:gd name="T69" fmla="*/ 2147483646 h 1710"/>
              <a:gd name="T70" fmla="*/ 2147483646 w 1098"/>
              <a:gd name="T71" fmla="*/ 2147483646 h 1710"/>
              <a:gd name="T72" fmla="*/ 2147483646 w 1098"/>
              <a:gd name="T73" fmla="*/ 2147483646 h 1710"/>
              <a:gd name="T74" fmla="*/ 2147483646 w 1098"/>
              <a:gd name="T75" fmla="*/ 2147483646 h 1710"/>
              <a:gd name="T76" fmla="*/ 2147483646 w 1098"/>
              <a:gd name="T77" fmla="*/ 2147483646 h 1710"/>
              <a:gd name="T78" fmla="*/ 2147483646 w 1098"/>
              <a:gd name="T79" fmla="*/ 2147483646 h 1710"/>
              <a:gd name="T80" fmla="*/ 2147483646 w 1098"/>
              <a:gd name="T81" fmla="*/ 2147483646 h 1710"/>
              <a:gd name="T82" fmla="*/ 2147483646 w 1098"/>
              <a:gd name="T83" fmla="*/ 2147483646 h 1710"/>
              <a:gd name="T84" fmla="*/ 2147483646 w 1098"/>
              <a:gd name="T85" fmla="*/ 2147483646 h 1710"/>
              <a:gd name="T86" fmla="*/ 2147483646 w 1098"/>
              <a:gd name="T87" fmla="*/ 2147483646 h 1710"/>
              <a:gd name="T88" fmla="*/ 2147483646 w 1098"/>
              <a:gd name="T89" fmla="*/ 2147483646 h 1710"/>
              <a:gd name="T90" fmla="*/ 2147483646 w 1098"/>
              <a:gd name="T91" fmla="*/ 2147483646 h 17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98"/>
              <a:gd name="T139" fmla="*/ 0 h 1710"/>
              <a:gd name="T140" fmla="*/ 1098 w 1098"/>
              <a:gd name="T141" fmla="*/ 1710 h 17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98" h="1710">
                <a:moveTo>
                  <a:pt x="988" y="942"/>
                </a:moveTo>
                <a:cubicBezTo>
                  <a:pt x="924" y="921"/>
                  <a:pt x="914" y="905"/>
                  <a:pt x="860" y="869"/>
                </a:cubicBezTo>
                <a:cubicBezTo>
                  <a:pt x="841" y="813"/>
                  <a:pt x="836" y="749"/>
                  <a:pt x="878" y="704"/>
                </a:cubicBezTo>
                <a:cubicBezTo>
                  <a:pt x="904" y="625"/>
                  <a:pt x="867" y="723"/>
                  <a:pt x="906" y="659"/>
                </a:cubicBezTo>
                <a:cubicBezTo>
                  <a:pt x="911" y="651"/>
                  <a:pt x="910" y="640"/>
                  <a:pt x="915" y="631"/>
                </a:cubicBezTo>
                <a:cubicBezTo>
                  <a:pt x="925" y="612"/>
                  <a:pt x="939" y="594"/>
                  <a:pt x="951" y="576"/>
                </a:cubicBezTo>
                <a:cubicBezTo>
                  <a:pt x="957" y="567"/>
                  <a:pt x="964" y="558"/>
                  <a:pt x="970" y="549"/>
                </a:cubicBezTo>
                <a:cubicBezTo>
                  <a:pt x="976" y="540"/>
                  <a:pt x="988" y="522"/>
                  <a:pt x="988" y="522"/>
                </a:cubicBezTo>
                <a:cubicBezTo>
                  <a:pt x="1000" y="484"/>
                  <a:pt x="1020" y="450"/>
                  <a:pt x="1034" y="412"/>
                </a:cubicBezTo>
                <a:cubicBezTo>
                  <a:pt x="1029" y="378"/>
                  <a:pt x="1039" y="335"/>
                  <a:pt x="1015" y="311"/>
                </a:cubicBezTo>
                <a:cubicBezTo>
                  <a:pt x="1000" y="296"/>
                  <a:pt x="975" y="291"/>
                  <a:pt x="960" y="275"/>
                </a:cubicBezTo>
                <a:cubicBezTo>
                  <a:pt x="947" y="261"/>
                  <a:pt x="939" y="241"/>
                  <a:pt x="924" y="229"/>
                </a:cubicBezTo>
                <a:cubicBezTo>
                  <a:pt x="916" y="223"/>
                  <a:pt x="905" y="223"/>
                  <a:pt x="896" y="220"/>
                </a:cubicBezTo>
                <a:cubicBezTo>
                  <a:pt x="879" y="166"/>
                  <a:pt x="901" y="215"/>
                  <a:pt x="860" y="174"/>
                </a:cubicBezTo>
                <a:cubicBezTo>
                  <a:pt x="835" y="149"/>
                  <a:pt x="827" y="130"/>
                  <a:pt x="796" y="110"/>
                </a:cubicBezTo>
                <a:cubicBezTo>
                  <a:pt x="761" y="58"/>
                  <a:pt x="708" y="22"/>
                  <a:pt x="650" y="0"/>
                </a:cubicBezTo>
                <a:cubicBezTo>
                  <a:pt x="549" y="10"/>
                  <a:pt x="457" y="41"/>
                  <a:pt x="357" y="55"/>
                </a:cubicBezTo>
                <a:cubicBezTo>
                  <a:pt x="327" y="65"/>
                  <a:pt x="314" y="82"/>
                  <a:pt x="284" y="92"/>
                </a:cubicBezTo>
                <a:cubicBezTo>
                  <a:pt x="243" y="153"/>
                  <a:pt x="220" y="196"/>
                  <a:pt x="147" y="220"/>
                </a:cubicBezTo>
                <a:cubicBezTo>
                  <a:pt x="116" y="250"/>
                  <a:pt x="106" y="285"/>
                  <a:pt x="83" y="320"/>
                </a:cubicBezTo>
                <a:cubicBezTo>
                  <a:pt x="61" y="409"/>
                  <a:pt x="31" y="500"/>
                  <a:pt x="0" y="586"/>
                </a:cubicBezTo>
                <a:cubicBezTo>
                  <a:pt x="3" y="811"/>
                  <a:pt x="1" y="1037"/>
                  <a:pt x="10" y="1262"/>
                </a:cubicBezTo>
                <a:cubicBezTo>
                  <a:pt x="12" y="1316"/>
                  <a:pt x="62" y="1377"/>
                  <a:pt x="92" y="1418"/>
                </a:cubicBezTo>
                <a:cubicBezTo>
                  <a:pt x="105" y="1435"/>
                  <a:pt x="116" y="1454"/>
                  <a:pt x="128" y="1472"/>
                </a:cubicBezTo>
                <a:cubicBezTo>
                  <a:pt x="134" y="1481"/>
                  <a:pt x="147" y="1500"/>
                  <a:pt x="147" y="1500"/>
                </a:cubicBezTo>
                <a:cubicBezTo>
                  <a:pt x="153" y="1518"/>
                  <a:pt x="154" y="1539"/>
                  <a:pt x="165" y="1555"/>
                </a:cubicBezTo>
                <a:cubicBezTo>
                  <a:pt x="183" y="1582"/>
                  <a:pt x="210" y="1606"/>
                  <a:pt x="220" y="1637"/>
                </a:cubicBezTo>
                <a:cubicBezTo>
                  <a:pt x="226" y="1655"/>
                  <a:pt x="228" y="1673"/>
                  <a:pt x="247" y="1683"/>
                </a:cubicBezTo>
                <a:cubicBezTo>
                  <a:pt x="264" y="1692"/>
                  <a:pt x="284" y="1695"/>
                  <a:pt x="302" y="1701"/>
                </a:cubicBezTo>
                <a:cubicBezTo>
                  <a:pt x="311" y="1704"/>
                  <a:pt x="330" y="1710"/>
                  <a:pt x="330" y="1710"/>
                </a:cubicBezTo>
                <a:cubicBezTo>
                  <a:pt x="410" y="1699"/>
                  <a:pt x="414" y="1687"/>
                  <a:pt x="467" y="1637"/>
                </a:cubicBezTo>
                <a:cubicBezTo>
                  <a:pt x="476" y="1609"/>
                  <a:pt x="501" y="1566"/>
                  <a:pt x="522" y="1546"/>
                </a:cubicBezTo>
                <a:cubicBezTo>
                  <a:pt x="540" y="1491"/>
                  <a:pt x="558" y="1478"/>
                  <a:pt x="595" y="1445"/>
                </a:cubicBezTo>
                <a:cubicBezTo>
                  <a:pt x="611" y="1431"/>
                  <a:pt x="640" y="1399"/>
                  <a:pt x="640" y="1399"/>
                </a:cubicBezTo>
                <a:cubicBezTo>
                  <a:pt x="667" y="1326"/>
                  <a:pt x="627" y="1418"/>
                  <a:pt x="677" y="1354"/>
                </a:cubicBezTo>
                <a:cubicBezTo>
                  <a:pt x="725" y="1292"/>
                  <a:pt x="637" y="1357"/>
                  <a:pt x="714" y="1308"/>
                </a:cubicBezTo>
                <a:cubicBezTo>
                  <a:pt x="720" y="1290"/>
                  <a:pt x="716" y="1264"/>
                  <a:pt x="732" y="1253"/>
                </a:cubicBezTo>
                <a:cubicBezTo>
                  <a:pt x="751" y="1241"/>
                  <a:pt x="765" y="1234"/>
                  <a:pt x="778" y="1216"/>
                </a:cubicBezTo>
                <a:cubicBezTo>
                  <a:pt x="814" y="1169"/>
                  <a:pt x="846" y="1122"/>
                  <a:pt x="887" y="1079"/>
                </a:cubicBezTo>
                <a:cubicBezTo>
                  <a:pt x="893" y="1061"/>
                  <a:pt x="900" y="1042"/>
                  <a:pt x="906" y="1024"/>
                </a:cubicBezTo>
                <a:cubicBezTo>
                  <a:pt x="909" y="1015"/>
                  <a:pt x="907" y="1002"/>
                  <a:pt x="915" y="997"/>
                </a:cubicBezTo>
                <a:cubicBezTo>
                  <a:pt x="949" y="974"/>
                  <a:pt x="935" y="987"/>
                  <a:pt x="960" y="960"/>
                </a:cubicBezTo>
                <a:cubicBezTo>
                  <a:pt x="991" y="963"/>
                  <a:pt x="1023" y="960"/>
                  <a:pt x="1052" y="970"/>
                </a:cubicBezTo>
                <a:cubicBezTo>
                  <a:pt x="1062" y="973"/>
                  <a:pt x="1061" y="990"/>
                  <a:pt x="1070" y="997"/>
                </a:cubicBezTo>
                <a:cubicBezTo>
                  <a:pt x="1078" y="1003"/>
                  <a:pt x="1089" y="1003"/>
                  <a:pt x="1098" y="1006"/>
                </a:cubicBezTo>
                <a:cubicBezTo>
                  <a:pt x="1063" y="973"/>
                  <a:pt x="1034" y="962"/>
                  <a:pt x="988" y="942"/>
                </a:cubicBezTo>
                <a:close/>
              </a:path>
            </a:pathLst>
          </a:custGeom>
          <a:solidFill>
            <a:srgbClr val="FF99CC">
              <a:alpha val="2784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677" name="Freeform 31">
            <a:extLst>
              <a:ext uri="{FF2B5EF4-FFF2-40B4-BE49-F238E27FC236}">
                <a16:creationId xmlns:a16="http://schemas.microsoft.com/office/drawing/2014/main" id="{2540779C-2A81-425E-9FB9-7BE4478CB53E}"/>
              </a:ext>
            </a:extLst>
          </p:cNvPr>
          <p:cNvSpPr>
            <a:spLocks/>
          </p:cNvSpPr>
          <p:nvPr/>
        </p:nvSpPr>
        <p:spPr bwMode="auto">
          <a:xfrm>
            <a:off x="4929188" y="2220913"/>
            <a:ext cx="1660525" cy="2670175"/>
          </a:xfrm>
          <a:custGeom>
            <a:avLst/>
            <a:gdLst>
              <a:gd name="T0" fmla="*/ 2147483646 w 1046"/>
              <a:gd name="T1" fmla="*/ 2147483646 h 1682"/>
              <a:gd name="T2" fmla="*/ 2147483646 w 1046"/>
              <a:gd name="T3" fmla="*/ 2147483646 h 1682"/>
              <a:gd name="T4" fmla="*/ 2147483646 w 1046"/>
              <a:gd name="T5" fmla="*/ 2147483646 h 1682"/>
              <a:gd name="T6" fmla="*/ 2147483646 w 1046"/>
              <a:gd name="T7" fmla="*/ 2147483646 h 1682"/>
              <a:gd name="T8" fmla="*/ 2147483646 w 1046"/>
              <a:gd name="T9" fmla="*/ 2147483646 h 1682"/>
              <a:gd name="T10" fmla="*/ 2147483646 w 1046"/>
              <a:gd name="T11" fmla="*/ 2147483646 h 1682"/>
              <a:gd name="T12" fmla="*/ 2147483646 w 1046"/>
              <a:gd name="T13" fmla="*/ 2147483646 h 1682"/>
              <a:gd name="T14" fmla="*/ 2147483646 w 1046"/>
              <a:gd name="T15" fmla="*/ 2147483646 h 1682"/>
              <a:gd name="T16" fmla="*/ 2147483646 w 1046"/>
              <a:gd name="T17" fmla="*/ 2147483646 h 1682"/>
              <a:gd name="T18" fmla="*/ 2147483646 w 1046"/>
              <a:gd name="T19" fmla="*/ 2147483646 h 1682"/>
              <a:gd name="T20" fmla="*/ 2147483646 w 1046"/>
              <a:gd name="T21" fmla="*/ 2147483646 h 1682"/>
              <a:gd name="T22" fmla="*/ 2147483646 w 1046"/>
              <a:gd name="T23" fmla="*/ 2147483646 h 1682"/>
              <a:gd name="T24" fmla="*/ 2147483646 w 1046"/>
              <a:gd name="T25" fmla="*/ 2147483646 h 1682"/>
              <a:gd name="T26" fmla="*/ 2147483646 w 1046"/>
              <a:gd name="T27" fmla="*/ 2147483646 h 1682"/>
              <a:gd name="T28" fmla="*/ 2147483646 w 1046"/>
              <a:gd name="T29" fmla="*/ 2147483646 h 1682"/>
              <a:gd name="T30" fmla="*/ 2147483646 w 1046"/>
              <a:gd name="T31" fmla="*/ 0 h 1682"/>
              <a:gd name="T32" fmla="*/ 2147483646 w 1046"/>
              <a:gd name="T33" fmla="*/ 2147483646 h 1682"/>
              <a:gd name="T34" fmla="*/ 2147483646 w 1046"/>
              <a:gd name="T35" fmla="*/ 2147483646 h 1682"/>
              <a:gd name="T36" fmla="*/ 2147483646 w 1046"/>
              <a:gd name="T37" fmla="*/ 2147483646 h 1682"/>
              <a:gd name="T38" fmla="*/ 2147483646 w 1046"/>
              <a:gd name="T39" fmla="*/ 2147483646 h 1682"/>
              <a:gd name="T40" fmla="*/ 2147483646 w 1046"/>
              <a:gd name="T41" fmla="*/ 2147483646 h 1682"/>
              <a:gd name="T42" fmla="*/ 2147483646 w 1046"/>
              <a:gd name="T43" fmla="*/ 2147483646 h 1682"/>
              <a:gd name="T44" fmla="*/ 2147483646 w 1046"/>
              <a:gd name="T45" fmla="*/ 2147483646 h 1682"/>
              <a:gd name="T46" fmla="*/ 2147483646 w 1046"/>
              <a:gd name="T47" fmla="*/ 2147483646 h 1682"/>
              <a:gd name="T48" fmla="*/ 2147483646 w 1046"/>
              <a:gd name="T49" fmla="*/ 2147483646 h 1682"/>
              <a:gd name="T50" fmla="*/ 2147483646 w 1046"/>
              <a:gd name="T51" fmla="*/ 2147483646 h 1682"/>
              <a:gd name="T52" fmla="*/ 2147483646 w 1046"/>
              <a:gd name="T53" fmla="*/ 2147483646 h 1682"/>
              <a:gd name="T54" fmla="*/ 2147483646 w 1046"/>
              <a:gd name="T55" fmla="*/ 2147483646 h 1682"/>
              <a:gd name="T56" fmla="*/ 2147483646 w 1046"/>
              <a:gd name="T57" fmla="*/ 2147483646 h 1682"/>
              <a:gd name="T58" fmla="*/ 2147483646 w 1046"/>
              <a:gd name="T59" fmla="*/ 2147483646 h 1682"/>
              <a:gd name="T60" fmla="*/ 2147483646 w 1046"/>
              <a:gd name="T61" fmla="*/ 2147483646 h 1682"/>
              <a:gd name="T62" fmla="*/ 2147483646 w 1046"/>
              <a:gd name="T63" fmla="*/ 2147483646 h 1682"/>
              <a:gd name="T64" fmla="*/ 2147483646 w 1046"/>
              <a:gd name="T65" fmla="*/ 2147483646 h 1682"/>
              <a:gd name="T66" fmla="*/ 2147483646 w 1046"/>
              <a:gd name="T67" fmla="*/ 2147483646 h 1682"/>
              <a:gd name="T68" fmla="*/ 2147483646 w 1046"/>
              <a:gd name="T69" fmla="*/ 2147483646 h 1682"/>
              <a:gd name="T70" fmla="*/ 2147483646 w 1046"/>
              <a:gd name="T71" fmla="*/ 2147483646 h 1682"/>
              <a:gd name="T72" fmla="*/ 2147483646 w 1046"/>
              <a:gd name="T73" fmla="*/ 2147483646 h 1682"/>
              <a:gd name="T74" fmla="*/ 2147483646 w 1046"/>
              <a:gd name="T75" fmla="*/ 2147483646 h 1682"/>
              <a:gd name="T76" fmla="*/ 2147483646 w 1046"/>
              <a:gd name="T77" fmla="*/ 2147483646 h 1682"/>
              <a:gd name="T78" fmla="*/ 2147483646 w 1046"/>
              <a:gd name="T79" fmla="*/ 2147483646 h 1682"/>
              <a:gd name="T80" fmla="*/ 2147483646 w 1046"/>
              <a:gd name="T81" fmla="*/ 2147483646 h 1682"/>
              <a:gd name="T82" fmla="*/ 2147483646 w 1046"/>
              <a:gd name="T83" fmla="*/ 2147483646 h 1682"/>
              <a:gd name="T84" fmla="*/ 2147483646 w 1046"/>
              <a:gd name="T85" fmla="*/ 2147483646 h 1682"/>
              <a:gd name="T86" fmla="*/ 2147483646 w 1046"/>
              <a:gd name="T87" fmla="*/ 2147483646 h 1682"/>
              <a:gd name="T88" fmla="*/ 2147483646 w 1046"/>
              <a:gd name="T89" fmla="*/ 2147483646 h 1682"/>
              <a:gd name="T90" fmla="*/ 2147483646 w 1046"/>
              <a:gd name="T91" fmla="*/ 2147483646 h 1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46"/>
              <a:gd name="T139" fmla="*/ 0 h 1682"/>
              <a:gd name="T140" fmla="*/ 1046 w 1046"/>
              <a:gd name="T141" fmla="*/ 1682 h 1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46" h="1682">
                <a:moveTo>
                  <a:pt x="95" y="969"/>
                </a:moveTo>
                <a:cubicBezTo>
                  <a:pt x="113" y="957"/>
                  <a:pt x="132" y="944"/>
                  <a:pt x="150" y="932"/>
                </a:cubicBezTo>
                <a:cubicBezTo>
                  <a:pt x="159" y="926"/>
                  <a:pt x="177" y="914"/>
                  <a:pt x="177" y="914"/>
                </a:cubicBezTo>
                <a:cubicBezTo>
                  <a:pt x="180" y="905"/>
                  <a:pt x="181" y="895"/>
                  <a:pt x="186" y="887"/>
                </a:cubicBezTo>
                <a:cubicBezTo>
                  <a:pt x="191" y="879"/>
                  <a:pt x="204" y="877"/>
                  <a:pt x="205" y="868"/>
                </a:cubicBezTo>
                <a:cubicBezTo>
                  <a:pt x="211" y="801"/>
                  <a:pt x="195" y="740"/>
                  <a:pt x="159" y="686"/>
                </a:cubicBezTo>
                <a:cubicBezTo>
                  <a:pt x="136" y="613"/>
                  <a:pt x="171" y="696"/>
                  <a:pt x="122" y="649"/>
                </a:cubicBezTo>
                <a:cubicBezTo>
                  <a:pt x="115" y="642"/>
                  <a:pt x="118" y="630"/>
                  <a:pt x="113" y="622"/>
                </a:cubicBezTo>
                <a:cubicBezTo>
                  <a:pt x="89" y="581"/>
                  <a:pt x="48" y="551"/>
                  <a:pt x="22" y="512"/>
                </a:cubicBezTo>
                <a:cubicBezTo>
                  <a:pt x="5" y="459"/>
                  <a:pt x="0" y="399"/>
                  <a:pt x="40" y="356"/>
                </a:cubicBezTo>
                <a:cubicBezTo>
                  <a:pt x="43" y="347"/>
                  <a:pt x="45" y="337"/>
                  <a:pt x="49" y="329"/>
                </a:cubicBezTo>
                <a:cubicBezTo>
                  <a:pt x="54" y="319"/>
                  <a:pt x="63" y="312"/>
                  <a:pt x="68" y="302"/>
                </a:cubicBezTo>
                <a:cubicBezTo>
                  <a:pt x="104" y="223"/>
                  <a:pt x="66" y="268"/>
                  <a:pt x="104" y="228"/>
                </a:cubicBezTo>
                <a:cubicBezTo>
                  <a:pt x="126" y="163"/>
                  <a:pt x="111" y="190"/>
                  <a:pt x="141" y="146"/>
                </a:cubicBezTo>
                <a:cubicBezTo>
                  <a:pt x="161" y="86"/>
                  <a:pt x="184" y="57"/>
                  <a:pt x="241" y="36"/>
                </a:cubicBezTo>
                <a:cubicBezTo>
                  <a:pt x="265" y="13"/>
                  <a:pt x="333" y="0"/>
                  <a:pt x="333" y="0"/>
                </a:cubicBezTo>
                <a:cubicBezTo>
                  <a:pt x="415" y="3"/>
                  <a:pt x="498" y="4"/>
                  <a:pt x="580" y="9"/>
                </a:cubicBezTo>
                <a:cubicBezTo>
                  <a:pt x="625" y="12"/>
                  <a:pt x="633" y="67"/>
                  <a:pt x="644" y="100"/>
                </a:cubicBezTo>
                <a:cubicBezTo>
                  <a:pt x="661" y="151"/>
                  <a:pt x="663" y="201"/>
                  <a:pt x="717" y="219"/>
                </a:cubicBezTo>
                <a:cubicBezTo>
                  <a:pt x="723" y="225"/>
                  <a:pt x="731" y="230"/>
                  <a:pt x="735" y="238"/>
                </a:cubicBezTo>
                <a:cubicBezTo>
                  <a:pt x="740" y="246"/>
                  <a:pt x="736" y="260"/>
                  <a:pt x="744" y="265"/>
                </a:cubicBezTo>
                <a:cubicBezTo>
                  <a:pt x="777" y="288"/>
                  <a:pt x="835" y="288"/>
                  <a:pt x="872" y="302"/>
                </a:cubicBezTo>
                <a:cubicBezTo>
                  <a:pt x="883" y="334"/>
                  <a:pt x="893" y="388"/>
                  <a:pt x="909" y="420"/>
                </a:cubicBezTo>
                <a:cubicBezTo>
                  <a:pt x="918" y="437"/>
                  <a:pt x="934" y="450"/>
                  <a:pt x="945" y="466"/>
                </a:cubicBezTo>
                <a:cubicBezTo>
                  <a:pt x="968" y="537"/>
                  <a:pt x="968" y="633"/>
                  <a:pt x="1018" y="686"/>
                </a:cubicBezTo>
                <a:cubicBezTo>
                  <a:pt x="1032" y="724"/>
                  <a:pt x="1039" y="754"/>
                  <a:pt x="1046" y="795"/>
                </a:cubicBezTo>
                <a:cubicBezTo>
                  <a:pt x="1043" y="938"/>
                  <a:pt x="1046" y="1082"/>
                  <a:pt x="1037" y="1225"/>
                </a:cubicBezTo>
                <a:cubicBezTo>
                  <a:pt x="1036" y="1236"/>
                  <a:pt x="1022" y="1242"/>
                  <a:pt x="1018" y="1252"/>
                </a:cubicBezTo>
                <a:cubicBezTo>
                  <a:pt x="1008" y="1274"/>
                  <a:pt x="1007" y="1328"/>
                  <a:pt x="991" y="1344"/>
                </a:cubicBezTo>
                <a:cubicBezTo>
                  <a:pt x="966" y="1369"/>
                  <a:pt x="956" y="1407"/>
                  <a:pt x="927" y="1426"/>
                </a:cubicBezTo>
                <a:cubicBezTo>
                  <a:pt x="893" y="1449"/>
                  <a:pt x="908" y="1436"/>
                  <a:pt x="881" y="1463"/>
                </a:cubicBezTo>
                <a:cubicBezTo>
                  <a:pt x="864" y="1514"/>
                  <a:pt x="840" y="1532"/>
                  <a:pt x="799" y="1572"/>
                </a:cubicBezTo>
                <a:cubicBezTo>
                  <a:pt x="771" y="1599"/>
                  <a:pt x="748" y="1644"/>
                  <a:pt x="735" y="1682"/>
                </a:cubicBezTo>
                <a:cubicBezTo>
                  <a:pt x="703" y="1660"/>
                  <a:pt x="699" y="1637"/>
                  <a:pt x="671" y="1609"/>
                </a:cubicBezTo>
                <a:cubicBezTo>
                  <a:pt x="668" y="1600"/>
                  <a:pt x="669" y="1589"/>
                  <a:pt x="662" y="1582"/>
                </a:cubicBezTo>
                <a:cubicBezTo>
                  <a:pt x="661" y="1581"/>
                  <a:pt x="595" y="1537"/>
                  <a:pt x="580" y="1527"/>
                </a:cubicBezTo>
                <a:cubicBezTo>
                  <a:pt x="573" y="1522"/>
                  <a:pt x="569" y="1512"/>
                  <a:pt x="561" y="1508"/>
                </a:cubicBezTo>
                <a:cubicBezTo>
                  <a:pt x="544" y="1499"/>
                  <a:pt x="506" y="1490"/>
                  <a:pt x="506" y="1490"/>
                </a:cubicBezTo>
                <a:cubicBezTo>
                  <a:pt x="457" y="1440"/>
                  <a:pt x="412" y="1389"/>
                  <a:pt x="369" y="1335"/>
                </a:cubicBezTo>
                <a:cubicBezTo>
                  <a:pt x="339" y="1298"/>
                  <a:pt x="362" y="1286"/>
                  <a:pt x="314" y="1271"/>
                </a:cubicBezTo>
                <a:cubicBezTo>
                  <a:pt x="297" y="1217"/>
                  <a:pt x="319" y="1266"/>
                  <a:pt x="278" y="1225"/>
                </a:cubicBezTo>
                <a:cubicBezTo>
                  <a:pt x="253" y="1200"/>
                  <a:pt x="245" y="1181"/>
                  <a:pt x="214" y="1161"/>
                </a:cubicBezTo>
                <a:cubicBezTo>
                  <a:pt x="195" y="1105"/>
                  <a:pt x="143" y="1065"/>
                  <a:pt x="95" y="1033"/>
                </a:cubicBezTo>
                <a:cubicBezTo>
                  <a:pt x="87" y="1009"/>
                  <a:pt x="79" y="1003"/>
                  <a:pt x="95" y="978"/>
                </a:cubicBezTo>
                <a:cubicBezTo>
                  <a:pt x="102" y="967"/>
                  <a:pt x="122" y="964"/>
                  <a:pt x="122" y="951"/>
                </a:cubicBezTo>
                <a:cubicBezTo>
                  <a:pt x="122" y="940"/>
                  <a:pt x="104" y="963"/>
                  <a:pt x="95" y="969"/>
                </a:cubicBezTo>
                <a:close/>
              </a:path>
            </a:pathLst>
          </a:custGeom>
          <a:solidFill>
            <a:srgbClr val="FF99CC">
              <a:alpha val="2784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19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519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519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519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519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5198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5197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85198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85197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851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71" grpId="0" autoUpdateAnimBg="0"/>
      <p:bldP spid="851973" grpId="0" autoUpdateAnimBg="0"/>
      <p:bldP spid="851974" grpId="0" autoUpdateAnimBg="0"/>
      <p:bldP spid="851975" grpId="0" autoUpdateAnimBg="0"/>
      <p:bldP spid="8519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813E9A13-1C54-431F-AC3E-579C68C544BD}"/>
              </a:ext>
            </a:extLst>
          </p:cNvPr>
          <p:cNvSpPr>
            <a:spLocks noGrp="1" noChangeArrowheads="1"/>
          </p:cNvSpPr>
          <p:nvPr>
            <p:ph type="title"/>
          </p:nvPr>
        </p:nvSpPr>
        <p:spPr/>
        <p:txBody>
          <a:bodyPr/>
          <a:lstStyle/>
          <a:p>
            <a:pPr eaLnBrk="1" hangingPunct="1"/>
            <a:r>
              <a:rPr lang="sr-Latn-CS" altLang="sr-Latn-RS"/>
              <a:t>Insula</a:t>
            </a:r>
            <a:endParaRPr lang="en-US" altLang="sr-Latn-RS"/>
          </a:p>
        </p:txBody>
      </p:sp>
      <p:sp>
        <p:nvSpPr>
          <p:cNvPr id="71683" name="Rectangle 3">
            <a:extLst>
              <a:ext uri="{FF2B5EF4-FFF2-40B4-BE49-F238E27FC236}">
                <a16:creationId xmlns:a16="http://schemas.microsoft.com/office/drawing/2014/main" id="{D9E6CE38-518A-493C-9489-6965FDE106EA}"/>
              </a:ext>
            </a:extLst>
          </p:cNvPr>
          <p:cNvSpPr>
            <a:spLocks noGrp="1" noChangeArrowheads="1"/>
          </p:cNvSpPr>
          <p:nvPr>
            <p:ph type="body" sz="half" idx="2"/>
          </p:nvPr>
        </p:nvSpPr>
        <p:spPr>
          <a:xfrm>
            <a:off x="6011863" y="1125538"/>
            <a:ext cx="2952750" cy="5472112"/>
          </a:xfrm>
        </p:spPr>
        <p:txBody>
          <a:bodyPr/>
          <a:lstStyle/>
          <a:p>
            <a:pPr eaLnBrk="1" hangingPunct="1">
              <a:lnSpc>
                <a:spcPct val="90000"/>
              </a:lnSpc>
            </a:pPr>
            <a:r>
              <a:rPr lang="en-US" altLang="sr-Latn-RS" sz="2400"/>
              <a:t>1.Gyri breves insulae </a:t>
            </a:r>
            <a:br>
              <a:rPr lang="en-US" altLang="sr-Latn-RS" sz="2400"/>
            </a:br>
            <a:r>
              <a:rPr lang="en-US" altLang="sr-Latn-RS" sz="2400"/>
              <a:t>2.Gyrus longus insulae </a:t>
            </a:r>
            <a:br>
              <a:rPr lang="en-US" altLang="sr-Latn-RS" sz="2400"/>
            </a:br>
            <a:r>
              <a:rPr lang="en-US" altLang="sr-Latn-RS" sz="2400"/>
              <a:t>3.Limen insulae </a:t>
            </a:r>
            <a:br>
              <a:rPr lang="en-US" altLang="sr-Latn-RS" sz="2400"/>
            </a:br>
            <a:r>
              <a:rPr lang="en-US" altLang="sr-Latn-RS" sz="2400"/>
              <a:t>4.Sulcus centralis insulae </a:t>
            </a:r>
            <a:br>
              <a:rPr lang="en-US" altLang="sr-Latn-RS" sz="2400"/>
            </a:br>
            <a:r>
              <a:rPr lang="en-US" altLang="sr-Latn-RS" sz="2400"/>
              <a:t>5.Sulcus circularis insulae</a:t>
            </a:r>
            <a:r>
              <a:rPr lang="sr-Cyrl-CS" altLang="sr-Latn-RS" sz="2400"/>
              <a:t> </a:t>
            </a:r>
          </a:p>
          <a:p>
            <a:pPr lvl="1" eaLnBrk="1" hangingPunct="1">
              <a:lnSpc>
                <a:spcPct val="90000"/>
              </a:lnSpc>
            </a:pPr>
            <a:r>
              <a:rPr lang="sr-Cyrl-CS" altLang="sr-Latn-RS" sz="2000"/>
              <a:t>одваја је од суседних делова</a:t>
            </a:r>
          </a:p>
          <a:p>
            <a:pPr lvl="1" eaLnBrk="1" hangingPunct="1">
              <a:lnSpc>
                <a:spcPct val="90000"/>
              </a:lnSpc>
            </a:pPr>
            <a:r>
              <a:rPr lang="sr-Cyrl-CS" altLang="sr-Latn-RS" sz="2000"/>
              <a:t>облика троугла, са врхом ка </a:t>
            </a:r>
            <a:r>
              <a:rPr lang="en-US" altLang="sr-Latn-RS" sz="2000"/>
              <a:t>Limen insulae</a:t>
            </a:r>
            <a:r>
              <a:rPr lang="sr-Cyrl-CS" altLang="sr-Latn-RS" sz="2000"/>
              <a:t>, који је напред</a:t>
            </a:r>
            <a:endParaRPr lang="en-US" altLang="sr-Latn-RS" sz="2000"/>
          </a:p>
        </p:txBody>
      </p:sp>
      <p:pic>
        <p:nvPicPr>
          <p:cNvPr id="71684" name="Picture 4" descr="insula-text">
            <a:extLst>
              <a:ext uri="{FF2B5EF4-FFF2-40B4-BE49-F238E27FC236}">
                <a16:creationId xmlns:a16="http://schemas.microsoft.com/office/drawing/2014/main" id="{DE302B3F-3796-4BE5-A14A-19DD8F120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57150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lobes of cerebrum">
            <a:extLst>
              <a:ext uri="{FF2B5EF4-FFF2-40B4-BE49-F238E27FC236}">
                <a16:creationId xmlns:a16="http://schemas.microsoft.com/office/drawing/2014/main" id="{6E5CF17F-8686-478E-AB18-2B6F0A9D7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09800"/>
            <a:ext cx="5497513"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a:extLst>
              <a:ext uri="{FF2B5EF4-FFF2-40B4-BE49-F238E27FC236}">
                <a16:creationId xmlns:a16="http://schemas.microsoft.com/office/drawing/2014/main" id="{12BB6F90-08EB-4789-8DB9-6A8EFCB1BDFB}"/>
              </a:ext>
            </a:extLst>
          </p:cNvPr>
          <p:cNvSpPr txBox="1">
            <a:spLocks noChangeArrowheads="1"/>
          </p:cNvSpPr>
          <p:nvPr/>
        </p:nvSpPr>
        <p:spPr bwMode="auto">
          <a:xfrm>
            <a:off x="2667000" y="3282950"/>
            <a:ext cx="2300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solidFill>
                  <a:schemeClr val="tx1"/>
                </a:solidFill>
              </a:rPr>
              <a:t>lobus frontalis</a:t>
            </a:r>
          </a:p>
        </p:txBody>
      </p:sp>
      <p:sp>
        <p:nvSpPr>
          <p:cNvPr id="72708" name="Text Box 4">
            <a:extLst>
              <a:ext uri="{FF2B5EF4-FFF2-40B4-BE49-F238E27FC236}">
                <a16:creationId xmlns:a16="http://schemas.microsoft.com/office/drawing/2014/main" id="{A52E925E-AB8A-4FF1-9E73-B2B3D06C7364}"/>
              </a:ext>
            </a:extLst>
          </p:cNvPr>
          <p:cNvSpPr txBox="1">
            <a:spLocks noChangeArrowheads="1"/>
          </p:cNvSpPr>
          <p:nvPr/>
        </p:nvSpPr>
        <p:spPr bwMode="auto">
          <a:xfrm>
            <a:off x="4800600" y="3359150"/>
            <a:ext cx="241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solidFill>
                  <a:schemeClr val="bg1"/>
                </a:solidFill>
              </a:rPr>
              <a:t>lobus parietalis</a:t>
            </a:r>
          </a:p>
        </p:txBody>
      </p:sp>
      <p:sp>
        <p:nvSpPr>
          <p:cNvPr id="72709" name="Text Box 5">
            <a:extLst>
              <a:ext uri="{FF2B5EF4-FFF2-40B4-BE49-F238E27FC236}">
                <a16:creationId xmlns:a16="http://schemas.microsoft.com/office/drawing/2014/main" id="{FA05BF97-71A9-4793-A7F0-D18C680D3949}"/>
              </a:ext>
            </a:extLst>
          </p:cNvPr>
          <p:cNvSpPr txBox="1">
            <a:spLocks noChangeArrowheads="1"/>
          </p:cNvSpPr>
          <p:nvPr/>
        </p:nvSpPr>
        <p:spPr bwMode="auto">
          <a:xfrm>
            <a:off x="3886200" y="4959350"/>
            <a:ext cx="255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solidFill>
                  <a:schemeClr val="tx1"/>
                </a:solidFill>
              </a:rPr>
              <a:t>lobus temporalis</a:t>
            </a:r>
          </a:p>
        </p:txBody>
      </p:sp>
      <p:sp>
        <p:nvSpPr>
          <p:cNvPr id="72710" name="Text Box 6">
            <a:extLst>
              <a:ext uri="{FF2B5EF4-FFF2-40B4-BE49-F238E27FC236}">
                <a16:creationId xmlns:a16="http://schemas.microsoft.com/office/drawing/2014/main" id="{F2BB8293-8687-4228-9094-7AFE5E16EE10}"/>
              </a:ext>
            </a:extLst>
          </p:cNvPr>
          <p:cNvSpPr txBox="1">
            <a:spLocks noChangeArrowheads="1"/>
          </p:cNvSpPr>
          <p:nvPr/>
        </p:nvSpPr>
        <p:spPr bwMode="auto">
          <a:xfrm>
            <a:off x="6705600" y="4365625"/>
            <a:ext cx="2568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dirty="0" err="1">
                <a:solidFill>
                  <a:srgbClr val="FF0000"/>
                </a:solidFill>
              </a:rPr>
              <a:t>lobus</a:t>
            </a:r>
            <a:r>
              <a:rPr lang="en-US" altLang="sr-Latn-RS" sz="2400" b="1" dirty="0">
                <a:solidFill>
                  <a:srgbClr val="FF0000"/>
                </a:solidFill>
              </a:rPr>
              <a:t> occipitalis</a:t>
            </a:r>
          </a:p>
        </p:txBody>
      </p:sp>
      <p:grpSp>
        <p:nvGrpSpPr>
          <p:cNvPr id="2" name="Group 7">
            <a:extLst>
              <a:ext uri="{FF2B5EF4-FFF2-40B4-BE49-F238E27FC236}">
                <a16:creationId xmlns:a16="http://schemas.microsoft.com/office/drawing/2014/main" id="{591C1896-1E21-4B3D-A341-9C0B1F6F7F59}"/>
              </a:ext>
            </a:extLst>
          </p:cNvPr>
          <p:cNvGrpSpPr>
            <a:grpSpLocks/>
          </p:cNvGrpSpPr>
          <p:nvPr/>
        </p:nvGrpSpPr>
        <p:grpSpPr bwMode="auto">
          <a:xfrm>
            <a:off x="755650" y="2708275"/>
            <a:ext cx="7559675" cy="3154363"/>
            <a:chOff x="518" y="1709"/>
            <a:chExt cx="4762" cy="1987"/>
          </a:xfrm>
        </p:grpSpPr>
        <p:sp>
          <p:nvSpPr>
            <p:cNvPr id="72716" name="Text Box 8">
              <a:extLst>
                <a:ext uri="{FF2B5EF4-FFF2-40B4-BE49-F238E27FC236}">
                  <a16:creationId xmlns:a16="http://schemas.microsoft.com/office/drawing/2014/main" id="{8EF0A484-AFEE-481B-86D1-283FB9AAC660}"/>
                </a:ext>
              </a:extLst>
            </p:cNvPr>
            <p:cNvSpPr txBox="1">
              <a:spLocks noChangeArrowheads="1"/>
            </p:cNvSpPr>
            <p:nvPr/>
          </p:nvSpPr>
          <p:spPr bwMode="auto">
            <a:xfrm>
              <a:off x="518" y="1709"/>
              <a:ext cx="8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400" b="1">
                  <a:solidFill>
                    <a:schemeClr val="accent1"/>
                  </a:solidFill>
                </a:rPr>
                <a:t>полови</a:t>
              </a:r>
              <a:endParaRPr lang="en-US" altLang="sr-Latn-RS" sz="2400" b="1">
                <a:solidFill>
                  <a:schemeClr val="accent1"/>
                </a:solidFill>
              </a:endParaRPr>
            </a:p>
          </p:txBody>
        </p:sp>
        <p:sp>
          <p:nvSpPr>
            <p:cNvPr id="72717" name="AutoShape 9">
              <a:extLst>
                <a:ext uri="{FF2B5EF4-FFF2-40B4-BE49-F238E27FC236}">
                  <a16:creationId xmlns:a16="http://schemas.microsoft.com/office/drawing/2014/main" id="{EC821878-F80E-497E-8077-750500F33E84}"/>
                </a:ext>
              </a:extLst>
            </p:cNvPr>
            <p:cNvSpPr>
              <a:spLocks noChangeArrowheads="1"/>
            </p:cNvSpPr>
            <p:nvPr/>
          </p:nvSpPr>
          <p:spPr bwMode="auto">
            <a:xfrm>
              <a:off x="816" y="2976"/>
              <a:ext cx="528" cy="288"/>
            </a:xfrm>
            <a:prstGeom prst="rightArrow">
              <a:avLst>
                <a:gd name="adj1" fmla="val 50000"/>
                <a:gd name="adj2" fmla="val 45833"/>
              </a:avLst>
            </a:prstGeom>
            <a:solidFill>
              <a:schemeClr val="accent1"/>
            </a:solidFill>
            <a:ln w="9525">
              <a:solidFill>
                <a:schemeClr val="tx1"/>
              </a:solidFill>
              <a:miter lim="800000"/>
              <a:headEnd/>
              <a:tailEnd/>
            </a:ln>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2718" name="AutoShape 10">
              <a:extLst>
                <a:ext uri="{FF2B5EF4-FFF2-40B4-BE49-F238E27FC236}">
                  <a16:creationId xmlns:a16="http://schemas.microsoft.com/office/drawing/2014/main" id="{CD437D9D-6BC0-4291-BCB7-527390CACF49}"/>
                </a:ext>
              </a:extLst>
            </p:cNvPr>
            <p:cNvSpPr>
              <a:spLocks noChangeArrowheads="1"/>
            </p:cNvSpPr>
            <p:nvPr/>
          </p:nvSpPr>
          <p:spPr bwMode="auto">
            <a:xfrm>
              <a:off x="1728" y="3408"/>
              <a:ext cx="528" cy="288"/>
            </a:xfrm>
            <a:prstGeom prst="rightArrow">
              <a:avLst>
                <a:gd name="adj1" fmla="val 50000"/>
                <a:gd name="adj2" fmla="val 45833"/>
              </a:avLst>
            </a:prstGeom>
            <a:solidFill>
              <a:schemeClr val="accent1"/>
            </a:solidFill>
            <a:ln w="9525">
              <a:solidFill>
                <a:schemeClr val="tx1"/>
              </a:solidFill>
              <a:miter lim="800000"/>
              <a:headEnd/>
              <a:tailEnd/>
            </a:ln>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2719" name="AutoShape 11">
              <a:extLst>
                <a:ext uri="{FF2B5EF4-FFF2-40B4-BE49-F238E27FC236}">
                  <a16:creationId xmlns:a16="http://schemas.microsoft.com/office/drawing/2014/main" id="{EBA4B817-ACF3-4728-A781-6175C5144C4D}"/>
                </a:ext>
              </a:extLst>
            </p:cNvPr>
            <p:cNvSpPr>
              <a:spLocks noChangeArrowheads="1"/>
            </p:cNvSpPr>
            <p:nvPr/>
          </p:nvSpPr>
          <p:spPr bwMode="auto">
            <a:xfrm flipH="1">
              <a:off x="4752" y="2928"/>
              <a:ext cx="528" cy="288"/>
            </a:xfrm>
            <a:prstGeom prst="rightArrow">
              <a:avLst>
                <a:gd name="adj1" fmla="val 50000"/>
                <a:gd name="adj2" fmla="val 45833"/>
              </a:avLst>
            </a:prstGeom>
            <a:solidFill>
              <a:schemeClr val="accent1"/>
            </a:solidFill>
            <a:ln w="9525">
              <a:solidFill>
                <a:schemeClr val="tx1"/>
              </a:solidFill>
              <a:miter lim="800000"/>
              <a:headEnd/>
              <a:tailEnd/>
            </a:ln>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grpSp>
      <p:grpSp>
        <p:nvGrpSpPr>
          <p:cNvPr id="3" name="Group 12">
            <a:extLst>
              <a:ext uri="{FF2B5EF4-FFF2-40B4-BE49-F238E27FC236}">
                <a16:creationId xmlns:a16="http://schemas.microsoft.com/office/drawing/2014/main" id="{A1A8DECA-18C9-43C0-9346-924E9E793214}"/>
              </a:ext>
            </a:extLst>
          </p:cNvPr>
          <p:cNvGrpSpPr>
            <a:grpSpLocks/>
          </p:cNvGrpSpPr>
          <p:nvPr/>
        </p:nvGrpSpPr>
        <p:grpSpPr bwMode="auto">
          <a:xfrm>
            <a:off x="4038600" y="3810000"/>
            <a:ext cx="2686050" cy="1143000"/>
            <a:chOff x="2544" y="2400"/>
            <a:chExt cx="1692" cy="720"/>
          </a:xfrm>
        </p:grpSpPr>
        <p:sp>
          <p:nvSpPr>
            <p:cNvPr id="72714" name="Oval 13">
              <a:extLst>
                <a:ext uri="{FF2B5EF4-FFF2-40B4-BE49-F238E27FC236}">
                  <a16:creationId xmlns:a16="http://schemas.microsoft.com/office/drawing/2014/main" id="{67B5B3A7-DB95-41AB-A502-556835910137}"/>
                </a:ext>
              </a:extLst>
            </p:cNvPr>
            <p:cNvSpPr>
              <a:spLocks noChangeArrowheads="1"/>
            </p:cNvSpPr>
            <p:nvPr/>
          </p:nvSpPr>
          <p:spPr bwMode="auto">
            <a:xfrm>
              <a:off x="2544" y="2400"/>
              <a:ext cx="672" cy="720"/>
            </a:xfrm>
            <a:prstGeom prst="ellipse">
              <a:avLst/>
            </a:prstGeom>
            <a:noFill/>
            <a:ln w="762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2715" name="Text Box 14">
              <a:extLst>
                <a:ext uri="{FF2B5EF4-FFF2-40B4-BE49-F238E27FC236}">
                  <a16:creationId xmlns:a16="http://schemas.microsoft.com/office/drawing/2014/main" id="{5B69529D-F424-4992-8E2F-D8E8880F8138}"/>
                </a:ext>
              </a:extLst>
            </p:cNvPr>
            <p:cNvSpPr txBox="1">
              <a:spLocks noChangeArrowheads="1"/>
            </p:cNvSpPr>
            <p:nvPr/>
          </p:nvSpPr>
          <p:spPr bwMode="auto">
            <a:xfrm>
              <a:off x="3216" y="2548"/>
              <a:ext cx="10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solidFill>
                    <a:srgbClr val="000000"/>
                  </a:solidFill>
                </a:rPr>
                <a:t>operculum</a:t>
              </a:r>
            </a:p>
          </p:txBody>
        </p:sp>
      </p:grpSp>
      <p:sp>
        <p:nvSpPr>
          <p:cNvPr id="72713" name="Rectangle 15">
            <a:extLst>
              <a:ext uri="{FF2B5EF4-FFF2-40B4-BE49-F238E27FC236}">
                <a16:creationId xmlns:a16="http://schemas.microsoft.com/office/drawing/2014/main" id="{161D59ED-F81D-4FA9-A9F5-9D41E1947BBD}"/>
              </a:ext>
            </a:extLst>
          </p:cNvPr>
          <p:cNvSpPr>
            <a:spLocks noGrp="1" noChangeArrowheads="1"/>
          </p:cNvSpPr>
          <p:nvPr>
            <p:ph type="title"/>
          </p:nvPr>
        </p:nvSpPr>
        <p:spPr/>
        <p:txBody>
          <a:bodyPr/>
          <a:lstStyle/>
          <a:p>
            <a:pPr eaLnBrk="1" hangingPunct="1"/>
            <a:r>
              <a:rPr lang="en-US" altLang="sr-Latn-RS"/>
              <a:t>Operculum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A0510B09-53F8-4253-961C-038FB47CBB49}"/>
              </a:ext>
            </a:extLst>
          </p:cNvPr>
          <p:cNvSpPr>
            <a:spLocks noChangeArrowheads="1"/>
          </p:cNvSpPr>
          <p:nvPr/>
        </p:nvSpPr>
        <p:spPr bwMode="auto">
          <a:xfrm>
            <a:off x="0" y="1052513"/>
            <a:ext cx="9144000" cy="580548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3731" name="Rectangle 5">
            <a:extLst>
              <a:ext uri="{FF2B5EF4-FFF2-40B4-BE49-F238E27FC236}">
                <a16:creationId xmlns:a16="http://schemas.microsoft.com/office/drawing/2014/main" id="{8A76E66D-250D-49FB-82FE-F6A9F5F3A730}"/>
              </a:ext>
            </a:extLst>
          </p:cNvPr>
          <p:cNvSpPr>
            <a:spLocks noChangeArrowheads="1"/>
          </p:cNvSpPr>
          <p:nvPr/>
        </p:nvSpPr>
        <p:spPr bwMode="auto">
          <a:xfrm>
            <a:off x="14288" y="0"/>
            <a:ext cx="9129712"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b="1" dirty="0">
                <a:solidFill>
                  <a:srgbClr val="FF0000"/>
                </a:solidFill>
              </a:rPr>
              <a:t>Operculum</a:t>
            </a:r>
            <a:r>
              <a:rPr lang="sr-Cyrl-CS" altLang="sr-Latn-RS" b="1" dirty="0">
                <a:solidFill>
                  <a:srgbClr val="FF0000"/>
                </a:solidFill>
              </a:rPr>
              <a:t> </a:t>
            </a:r>
            <a:r>
              <a:rPr lang="sr-Latn-CS" altLang="sr-Latn-RS" b="1" dirty="0">
                <a:solidFill>
                  <a:srgbClr val="FF0000"/>
                </a:solidFill>
              </a:rPr>
              <a:t> frontale et parietale</a:t>
            </a:r>
            <a:br>
              <a:rPr lang="en-CA" altLang="sr-Latn-RS" b="1" dirty="0">
                <a:solidFill>
                  <a:srgbClr val="FF0000"/>
                </a:solidFill>
              </a:rPr>
            </a:br>
            <a:endParaRPr lang="en-US" altLang="sr-Latn-RS" sz="2400" b="1" dirty="0">
              <a:solidFill>
                <a:srgbClr val="FF0000"/>
              </a:solidFill>
            </a:endParaRPr>
          </a:p>
        </p:txBody>
      </p:sp>
      <p:pic>
        <p:nvPicPr>
          <p:cNvPr id="891910" name="Picture 6" descr="superior_lateral_surface">
            <a:extLst>
              <a:ext uri="{FF2B5EF4-FFF2-40B4-BE49-F238E27FC236}">
                <a16:creationId xmlns:a16="http://schemas.microsoft.com/office/drawing/2014/main" id="{5D0AE051-BCAB-4229-BE84-8E405B8B34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6088" y="1125538"/>
            <a:ext cx="180975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911" name="Picture 7" descr="coronol_heschl's gyrus">
            <a:extLst>
              <a:ext uri="{FF2B5EF4-FFF2-40B4-BE49-F238E27FC236}">
                <a16:creationId xmlns:a16="http://schemas.microsoft.com/office/drawing/2014/main" id="{FCFBFA14-100B-48E7-9633-DE47327045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588" y="2565400"/>
            <a:ext cx="21526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912" name="Oval 8">
            <a:extLst>
              <a:ext uri="{FF2B5EF4-FFF2-40B4-BE49-F238E27FC236}">
                <a16:creationId xmlns:a16="http://schemas.microsoft.com/office/drawing/2014/main" id="{B9493C52-A496-49AB-9A37-E17FF9841EDA}"/>
              </a:ext>
            </a:extLst>
          </p:cNvPr>
          <p:cNvSpPr>
            <a:spLocks noChangeArrowheads="1"/>
          </p:cNvSpPr>
          <p:nvPr/>
        </p:nvSpPr>
        <p:spPr bwMode="auto">
          <a:xfrm>
            <a:off x="7970838" y="1819275"/>
            <a:ext cx="288925" cy="288925"/>
          </a:xfrm>
          <a:prstGeom prst="ellipse">
            <a:avLst/>
          </a:prstGeom>
          <a:noFill/>
          <a:ln w="38100" algn="ctr">
            <a:solidFill>
              <a:srgbClr val="D52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91913" name="Oval 9">
            <a:extLst>
              <a:ext uri="{FF2B5EF4-FFF2-40B4-BE49-F238E27FC236}">
                <a16:creationId xmlns:a16="http://schemas.microsoft.com/office/drawing/2014/main" id="{8EF3AC84-A106-492C-A8C8-C69A79C71906}"/>
              </a:ext>
            </a:extLst>
          </p:cNvPr>
          <p:cNvSpPr>
            <a:spLocks noChangeArrowheads="1"/>
          </p:cNvSpPr>
          <p:nvPr/>
        </p:nvSpPr>
        <p:spPr bwMode="auto">
          <a:xfrm>
            <a:off x="6805613" y="3151188"/>
            <a:ext cx="360362" cy="360362"/>
          </a:xfrm>
          <a:prstGeom prst="ellipse">
            <a:avLst/>
          </a:prstGeom>
          <a:noFill/>
          <a:ln w="38100" algn="ctr">
            <a:solidFill>
              <a:srgbClr val="D52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pic>
        <p:nvPicPr>
          <p:cNvPr id="891914" name="Picture 10" descr="insula_exposed_netter">
            <a:extLst>
              <a:ext uri="{FF2B5EF4-FFF2-40B4-BE49-F238E27FC236}">
                <a16:creationId xmlns:a16="http://schemas.microsoft.com/office/drawing/2014/main" id="{0081E14E-8DA5-4A99-8624-35D9723ED6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7338" y="4292600"/>
            <a:ext cx="2471737"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915" name="Oval 11">
            <a:extLst>
              <a:ext uri="{FF2B5EF4-FFF2-40B4-BE49-F238E27FC236}">
                <a16:creationId xmlns:a16="http://schemas.microsoft.com/office/drawing/2014/main" id="{D588CBD2-8E1F-4EC2-97A4-F26119D6336C}"/>
              </a:ext>
            </a:extLst>
          </p:cNvPr>
          <p:cNvSpPr>
            <a:spLocks noChangeArrowheads="1"/>
          </p:cNvSpPr>
          <p:nvPr/>
        </p:nvSpPr>
        <p:spPr bwMode="auto">
          <a:xfrm>
            <a:off x="7524750" y="5411788"/>
            <a:ext cx="360363" cy="360362"/>
          </a:xfrm>
          <a:prstGeom prst="ellipse">
            <a:avLst/>
          </a:prstGeom>
          <a:noFill/>
          <a:ln w="38100" algn="ctr">
            <a:solidFill>
              <a:srgbClr val="D52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91916" name="Rectangle 12">
            <a:extLst>
              <a:ext uri="{FF2B5EF4-FFF2-40B4-BE49-F238E27FC236}">
                <a16:creationId xmlns:a16="http://schemas.microsoft.com/office/drawing/2014/main" id="{FC415606-1FA7-40A7-BF8B-37A405036D0C}"/>
              </a:ext>
            </a:extLst>
          </p:cNvPr>
          <p:cNvSpPr>
            <a:spLocks noChangeArrowheads="1"/>
          </p:cNvSpPr>
          <p:nvPr/>
        </p:nvSpPr>
        <p:spPr bwMode="auto">
          <a:xfrm>
            <a:off x="34925" y="1125538"/>
            <a:ext cx="583406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r>
              <a:rPr lang="en-CA" altLang="sr-Latn-RS" sz="2800">
                <a:solidFill>
                  <a:srgbClr val="66FF33"/>
                </a:solidFill>
              </a:rPr>
              <a:t>Opercu</a:t>
            </a:r>
            <a:r>
              <a:rPr lang="sr-Latn-CS" altLang="sr-Latn-RS" sz="2800">
                <a:solidFill>
                  <a:srgbClr val="66FF33"/>
                </a:solidFill>
              </a:rPr>
              <a:t>um</a:t>
            </a:r>
            <a:r>
              <a:rPr lang="en-CA" altLang="sr-Latn-RS" sz="2800">
                <a:solidFill>
                  <a:srgbClr val="66FF33"/>
                </a:solidFill>
              </a:rPr>
              <a:t> = </a:t>
            </a:r>
            <a:r>
              <a:rPr lang="sr-Cyrl-CS" altLang="sr-Latn-RS" sz="2800">
                <a:solidFill>
                  <a:srgbClr val="66FF33"/>
                </a:solidFill>
              </a:rPr>
              <a:t>прекрива </a:t>
            </a:r>
            <a:r>
              <a:rPr lang="en-CA" altLang="sr-Latn-RS" sz="2800">
                <a:solidFill>
                  <a:srgbClr val="66FF33"/>
                </a:solidFill>
              </a:rPr>
              <a:t>insula</a:t>
            </a:r>
            <a:r>
              <a:rPr lang="sr-Cyrl-CS" altLang="sr-Latn-RS" sz="2800">
                <a:solidFill>
                  <a:srgbClr val="66FF33"/>
                </a:solidFill>
              </a:rPr>
              <a:t>-у</a:t>
            </a:r>
            <a:endParaRPr lang="en-US" altLang="sr-Latn-RS" sz="2800">
              <a:solidFill>
                <a:srgbClr val="66FF33"/>
              </a:solidFill>
            </a:endParaRPr>
          </a:p>
          <a:p>
            <a:pPr lvl="1" eaLnBrk="1" hangingPunct="1"/>
            <a:r>
              <a:rPr lang="en-CA" altLang="sr-Latn-RS" sz="2400">
                <a:solidFill>
                  <a:srgbClr val="66FF33"/>
                </a:solidFill>
              </a:rPr>
              <a:t>operculum frontal</a:t>
            </a:r>
            <a:r>
              <a:rPr lang="sr-Latn-CS" altLang="sr-Latn-RS" sz="2400">
                <a:solidFill>
                  <a:srgbClr val="66FF33"/>
                </a:solidFill>
              </a:rPr>
              <a:t>e</a:t>
            </a:r>
            <a:r>
              <a:rPr lang="en-CA" altLang="sr-Latn-RS" sz="2400">
                <a:solidFill>
                  <a:srgbClr val="66FF33"/>
                </a:solidFill>
              </a:rPr>
              <a:t> </a:t>
            </a:r>
            <a:r>
              <a:rPr lang="sr-Latn-CS" altLang="sr-Latn-RS" sz="2400">
                <a:solidFill>
                  <a:srgbClr val="66FF33"/>
                </a:solidFill>
              </a:rPr>
              <a:t>je </a:t>
            </a:r>
            <a:r>
              <a:rPr lang="sr-Cyrl-CS" altLang="sr-Latn-RS" sz="2400">
                <a:solidFill>
                  <a:srgbClr val="66FF33"/>
                </a:solidFill>
              </a:rPr>
              <a:t>испред </a:t>
            </a:r>
            <a:r>
              <a:rPr lang="en-CA" altLang="sr-Latn-RS" sz="2400">
                <a:solidFill>
                  <a:srgbClr val="66FF33"/>
                </a:solidFill>
              </a:rPr>
              <a:t>sulcus central</a:t>
            </a:r>
            <a:r>
              <a:rPr lang="sr-Latn-CS" altLang="sr-Latn-RS" sz="2400">
                <a:solidFill>
                  <a:srgbClr val="66FF33"/>
                </a:solidFill>
              </a:rPr>
              <a:t>is-a</a:t>
            </a:r>
            <a:endParaRPr lang="en-US" altLang="sr-Latn-RS" sz="2400">
              <a:solidFill>
                <a:srgbClr val="66FF33"/>
              </a:solidFill>
            </a:endParaRPr>
          </a:p>
          <a:p>
            <a:pPr lvl="1" eaLnBrk="1" hangingPunct="1"/>
            <a:r>
              <a:rPr lang="en-CA" altLang="sr-Latn-RS" sz="2400">
                <a:solidFill>
                  <a:srgbClr val="66FF33"/>
                </a:solidFill>
              </a:rPr>
              <a:t>operculum parietal</a:t>
            </a:r>
            <a:r>
              <a:rPr lang="sr-Cyrl-CS" altLang="sr-Latn-RS" sz="2400">
                <a:solidFill>
                  <a:srgbClr val="66FF33"/>
                </a:solidFill>
              </a:rPr>
              <a:t>е је иза </a:t>
            </a:r>
            <a:r>
              <a:rPr lang="en-CA" altLang="sr-Latn-RS" sz="2400">
                <a:solidFill>
                  <a:srgbClr val="66FF33"/>
                </a:solidFill>
              </a:rPr>
              <a:t>sulcus central</a:t>
            </a:r>
            <a:r>
              <a:rPr lang="sr-Latn-CS" altLang="sr-Latn-RS" sz="2400">
                <a:solidFill>
                  <a:srgbClr val="66FF33"/>
                </a:solidFill>
              </a:rPr>
              <a:t>is-a</a:t>
            </a:r>
            <a:endParaRPr lang="en-US" altLang="sr-Latn-RS" sz="2400">
              <a:solidFill>
                <a:srgbClr val="66FF33"/>
              </a:solidFill>
            </a:endParaRPr>
          </a:p>
        </p:txBody>
      </p:sp>
      <p:sp>
        <p:nvSpPr>
          <p:cNvPr id="891917" name="Oval 13">
            <a:extLst>
              <a:ext uri="{FF2B5EF4-FFF2-40B4-BE49-F238E27FC236}">
                <a16:creationId xmlns:a16="http://schemas.microsoft.com/office/drawing/2014/main" id="{44B58BB0-A063-4BED-948D-9C1B4AB91FDA}"/>
              </a:ext>
            </a:extLst>
          </p:cNvPr>
          <p:cNvSpPr>
            <a:spLocks noChangeArrowheads="1"/>
          </p:cNvSpPr>
          <p:nvPr/>
        </p:nvSpPr>
        <p:spPr bwMode="auto">
          <a:xfrm>
            <a:off x="8388350" y="5122863"/>
            <a:ext cx="360363" cy="360362"/>
          </a:xfrm>
          <a:prstGeom prst="ellipse">
            <a:avLst/>
          </a:prstGeom>
          <a:noFill/>
          <a:ln w="38100" algn="ctr">
            <a:solidFill>
              <a:srgbClr val="D52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pic>
        <p:nvPicPr>
          <p:cNvPr id="891918" name="Picture 14" descr="atlas-photos-052">
            <a:extLst>
              <a:ext uri="{FF2B5EF4-FFF2-40B4-BE49-F238E27FC236}">
                <a16:creationId xmlns:a16="http://schemas.microsoft.com/office/drawing/2014/main" id="{965EC6C2-9691-47DA-A3D1-0035A97172B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05188" y="4275138"/>
            <a:ext cx="2895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a:extLst>
              <a:ext uri="{FF2B5EF4-FFF2-40B4-BE49-F238E27FC236}">
                <a16:creationId xmlns:a16="http://schemas.microsoft.com/office/drawing/2014/main" id="{A5B6C93E-300F-49EC-B048-FD0BF824FD9B}"/>
              </a:ext>
            </a:extLst>
          </p:cNvPr>
          <p:cNvGrpSpPr>
            <a:grpSpLocks/>
          </p:cNvGrpSpPr>
          <p:nvPr/>
        </p:nvGrpSpPr>
        <p:grpSpPr bwMode="auto">
          <a:xfrm>
            <a:off x="468313" y="4292600"/>
            <a:ext cx="3382962" cy="1008063"/>
            <a:chOff x="295" y="2704"/>
            <a:chExt cx="2131" cy="635"/>
          </a:xfrm>
        </p:grpSpPr>
        <p:sp>
          <p:nvSpPr>
            <p:cNvPr id="73748" name="Text Box 16">
              <a:extLst>
                <a:ext uri="{FF2B5EF4-FFF2-40B4-BE49-F238E27FC236}">
                  <a16:creationId xmlns:a16="http://schemas.microsoft.com/office/drawing/2014/main" id="{F89FE840-7EE8-4EE1-B467-11D0C37EF12C}"/>
                </a:ext>
              </a:extLst>
            </p:cNvPr>
            <p:cNvSpPr txBox="1">
              <a:spLocks noChangeArrowheads="1"/>
            </p:cNvSpPr>
            <p:nvPr/>
          </p:nvSpPr>
          <p:spPr bwMode="auto">
            <a:xfrm>
              <a:off x="295" y="2704"/>
              <a:ext cx="181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400">
                  <a:solidFill>
                    <a:srgbClr val="66FF33"/>
                  </a:solidFill>
                </a:rPr>
                <a:t>operculum parietal</a:t>
              </a:r>
              <a:r>
                <a:rPr lang="sr-Cyrl-CS" altLang="sr-Latn-RS" sz="2400">
                  <a:solidFill>
                    <a:srgbClr val="66FF33"/>
                  </a:solidFill>
                </a:rPr>
                <a:t>е</a:t>
              </a:r>
              <a:endParaRPr lang="en-US" altLang="sr-Latn-RS" sz="2400">
                <a:solidFill>
                  <a:srgbClr val="66FF33"/>
                </a:solidFill>
              </a:endParaRPr>
            </a:p>
          </p:txBody>
        </p:sp>
        <p:sp>
          <p:nvSpPr>
            <p:cNvPr id="73749" name="Line 17">
              <a:extLst>
                <a:ext uri="{FF2B5EF4-FFF2-40B4-BE49-F238E27FC236}">
                  <a16:creationId xmlns:a16="http://schemas.microsoft.com/office/drawing/2014/main" id="{1A35FC4F-5DA9-4B35-ADD9-71D6616633B7}"/>
                </a:ext>
              </a:extLst>
            </p:cNvPr>
            <p:cNvSpPr>
              <a:spLocks noChangeShapeType="1"/>
            </p:cNvSpPr>
            <p:nvPr/>
          </p:nvSpPr>
          <p:spPr bwMode="auto">
            <a:xfrm>
              <a:off x="1973" y="2886"/>
              <a:ext cx="453" cy="453"/>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8">
            <a:extLst>
              <a:ext uri="{FF2B5EF4-FFF2-40B4-BE49-F238E27FC236}">
                <a16:creationId xmlns:a16="http://schemas.microsoft.com/office/drawing/2014/main" id="{789B2548-74F5-4061-962B-7B8A95B0D237}"/>
              </a:ext>
            </a:extLst>
          </p:cNvPr>
          <p:cNvGrpSpPr>
            <a:grpSpLocks/>
          </p:cNvGrpSpPr>
          <p:nvPr/>
        </p:nvGrpSpPr>
        <p:grpSpPr bwMode="auto">
          <a:xfrm>
            <a:off x="1189038" y="5084763"/>
            <a:ext cx="2951162" cy="457200"/>
            <a:chOff x="749" y="3203"/>
            <a:chExt cx="1859" cy="288"/>
          </a:xfrm>
        </p:grpSpPr>
        <p:sp>
          <p:nvSpPr>
            <p:cNvPr id="73746" name="Text Box 19">
              <a:extLst>
                <a:ext uri="{FF2B5EF4-FFF2-40B4-BE49-F238E27FC236}">
                  <a16:creationId xmlns:a16="http://schemas.microsoft.com/office/drawing/2014/main" id="{4B0EE278-C6AE-4EDF-9530-60BD65D4E871}"/>
                </a:ext>
              </a:extLst>
            </p:cNvPr>
            <p:cNvSpPr txBox="1">
              <a:spLocks noChangeArrowheads="1"/>
            </p:cNvSpPr>
            <p:nvPr/>
          </p:nvSpPr>
          <p:spPr bwMode="auto">
            <a:xfrm>
              <a:off x="749" y="3203"/>
              <a:ext cx="8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400">
                  <a:solidFill>
                    <a:srgbClr val="66FF33"/>
                  </a:solidFill>
                </a:rPr>
                <a:t>insula</a:t>
              </a:r>
              <a:endParaRPr lang="en-US" altLang="sr-Latn-RS" sz="2400">
                <a:solidFill>
                  <a:srgbClr val="66FF33"/>
                </a:solidFill>
              </a:endParaRPr>
            </a:p>
          </p:txBody>
        </p:sp>
        <p:sp>
          <p:nvSpPr>
            <p:cNvPr id="73747" name="Line 20">
              <a:extLst>
                <a:ext uri="{FF2B5EF4-FFF2-40B4-BE49-F238E27FC236}">
                  <a16:creationId xmlns:a16="http://schemas.microsoft.com/office/drawing/2014/main" id="{4AAECA68-8412-487E-8083-B72912EB2B7D}"/>
                </a:ext>
              </a:extLst>
            </p:cNvPr>
            <p:cNvSpPr>
              <a:spLocks noChangeShapeType="1"/>
            </p:cNvSpPr>
            <p:nvPr/>
          </p:nvSpPr>
          <p:spPr bwMode="auto">
            <a:xfrm>
              <a:off x="1429" y="3385"/>
              <a:ext cx="1179" cy="0"/>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21">
            <a:extLst>
              <a:ext uri="{FF2B5EF4-FFF2-40B4-BE49-F238E27FC236}">
                <a16:creationId xmlns:a16="http://schemas.microsoft.com/office/drawing/2014/main" id="{0F02F995-4012-4CED-9278-BF7421BCF42F}"/>
              </a:ext>
            </a:extLst>
          </p:cNvPr>
          <p:cNvGrpSpPr>
            <a:grpSpLocks/>
          </p:cNvGrpSpPr>
          <p:nvPr/>
        </p:nvGrpSpPr>
        <p:grpSpPr bwMode="auto">
          <a:xfrm>
            <a:off x="1187450" y="5516563"/>
            <a:ext cx="2736850" cy="1050925"/>
            <a:chOff x="748" y="3475"/>
            <a:chExt cx="1724" cy="662"/>
          </a:xfrm>
        </p:grpSpPr>
        <p:sp>
          <p:nvSpPr>
            <p:cNvPr id="73744" name="Text Box 22">
              <a:extLst>
                <a:ext uri="{FF2B5EF4-FFF2-40B4-BE49-F238E27FC236}">
                  <a16:creationId xmlns:a16="http://schemas.microsoft.com/office/drawing/2014/main" id="{FE89589D-2F19-4441-986C-50C9C54045AC}"/>
                </a:ext>
              </a:extLst>
            </p:cNvPr>
            <p:cNvSpPr txBox="1">
              <a:spLocks noChangeArrowheads="1"/>
            </p:cNvSpPr>
            <p:nvPr/>
          </p:nvSpPr>
          <p:spPr bwMode="auto">
            <a:xfrm>
              <a:off x="748" y="3619"/>
              <a:ext cx="86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400">
                  <a:solidFill>
                    <a:srgbClr val="66FF33"/>
                  </a:solidFill>
                </a:rPr>
                <a:t>Heschl</a:t>
              </a:r>
              <a:r>
                <a:rPr lang="en-US" altLang="sr-Latn-RS" sz="2400">
                  <a:solidFill>
                    <a:srgbClr val="66FF33"/>
                  </a:solidFill>
                </a:rPr>
                <a:t>’</a:t>
              </a:r>
              <a:r>
                <a:rPr lang="sr-Latn-CS" altLang="sr-Latn-RS" sz="2400">
                  <a:solidFill>
                    <a:srgbClr val="66FF33"/>
                  </a:solidFill>
                </a:rPr>
                <a:t> ov</a:t>
              </a:r>
              <a:r>
                <a:rPr lang="en-US" altLang="sr-Latn-RS" sz="2400">
                  <a:solidFill>
                    <a:srgbClr val="66FF33"/>
                  </a:solidFill>
                </a:rPr>
                <a:t> gyrus</a:t>
              </a:r>
            </a:p>
          </p:txBody>
        </p:sp>
        <p:sp>
          <p:nvSpPr>
            <p:cNvPr id="73745" name="Line 23">
              <a:extLst>
                <a:ext uri="{FF2B5EF4-FFF2-40B4-BE49-F238E27FC236}">
                  <a16:creationId xmlns:a16="http://schemas.microsoft.com/office/drawing/2014/main" id="{F3ED9780-36F7-4912-92B2-929585C72A4E}"/>
                </a:ext>
              </a:extLst>
            </p:cNvPr>
            <p:cNvSpPr>
              <a:spLocks noChangeShapeType="1"/>
            </p:cNvSpPr>
            <p:nvPr/>
          </p:nvSpPr>
          <p:spPr bwMode="auto">
            <a:xfrm flipV="1">
              <a:off x="1519" y="3475"/>
              <a:ext cx="953" cy="318"/>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19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919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919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919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919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919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919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919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89191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12" grpId="0" animBg="1"/>
      <p:bldP spid="891913" grpId="0" animBg="1"/>
      <p:bldP spid="891915" grpId="0" animBg="1"/>
      <p:bldP spid="891916" grpId="0" autoUpdateAnimBg="0"/>
      <p:bldP spid="8919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5112F77F-0ED2-492A-AF93-31264A6F2C16}"/>
              </a:ext>
            </a:extLst>
          </p:cNvPr>
          <p:cNvSpPr>
            <a:spLocks noChangeArrowheads="1"/>
          </p:cNvSpPr>
          <p:nvPr/>
        </p:nvSpPr>
        <p:spPr bwMode="auto">
          <a:xfrm>
            <a:off x="0" y="1052513"/>
            <a:ext cx="9144000" cy="580548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5779" name="Rectangle 5">
            <a:extLst>
              <a:ext uri="{FF2B5EF4-FFF2-40B4-BE49-F238E27FC236}">
                <a16:creationId xmlns:a16="http://schemas.microsoft.com/office/drawing/2014/main" id="{4F3FECD0-9862-4B43-B1FB-6798CE045CF4}"/>
              </a:ext>
            </a:extLst>
          </p:cNvPr>
          <p:cNvSpPr>
            <a:spLocks noChangeArrowheads="1"/>
          </p:cNvSpPr>
          <p:nvPr/>
        </p:nvSpPr>
        <p:spPr bwMode="auto">
          <a:xfrm>
            <a:off x="14288" y="0"/>
            <a:ext cx="86614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br>
              <a:rPr lang="en-CA" altLang="sr-Latn-RS" b="1" dirty="0">
                <a:solidFill>
                  <a:srgbClr val="FFFF00"/>
                </a:solidFill>
              </a:rPr>
            </a:br>
            <a:r>
              <a:rPr lang="sr-Latn-CS" altLang="sr-Latn-RS" b="1" dirty="0">
                <a:solidFill>
                  <a:srgbClr val="FF0000"/>
                </a:solidFill>
              </a:rPr>
              <a:t>Operculum parietale</a:t>
            </a:r>
            <a:endParaRPr lang="en-US" altLang="sr-Latn-RS" sz="2400" b="1" dirty="0">
              <a:solidFill>
                <a:srgbClr val="FF0000"/>
              </a:solidFill>
            </a:endParaRPr>
          </a:p>
        </p:txBody>
      </p:sp>
      <p:pic>
        <p:nvPicPr>
          <p:cNvPr id="75780" name="Picture 6" descr="superior_lateral_surface">
            <a:extLst>
              <a:ext uri="{FF2B5EF4-FFF2-40B4-BE49-F238E27FC236}">
                <a16:creationId xmlns:a16="http://schemas.microsoft.com/office/drawing/2014/main" id="{325BB5F3-B556-490C-86BD-BAE35AF86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1844675"/>
            <a:ext cx="507365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id="{17DE2B73-3544-468B-BA7C-BEF905AAC68B}"/>
              </a:ext>
            </a:extLst>
          </p:cNvPr>
          <p:cNvGrpSpPr>
            <a:grpSpLocks/>
          </p:cNvGrpSpPr>
          <p:nvPr/>
        </p:nvGrpSpPr>
        <p:grpSpPr bwMode="auto">
          <a:xfrm>
            <a:off x="684213" y="4005263"/>
            <a:ext cx="3743325" cy="2406650"/>
            <a:chOff x="431" y="2523"/>
            <a:chExt cx="2358" cy="1516"/>
          </a:xfrm>
        </p:grpSpPr>
        <p:sp>
          <p:nvSpPr>
            <p:cNvPr id="75800" name="Text Box 8">
              <a:extLst>
                <a:ext uri="{FF2B5EF4-FFF2-40B4-BE49-F238E27FC236}">
                  <a16:creationId xmlns:a16="http://schemas.microsoft.com/office/drawing/2014/main" id="{76050C33-A921-49C1-BAC1-01143C0D5CEC}"/>
                </a:ext>
              </a:extLst>
            </p:cNvPr>
            <p:cNvSpPr txBox="1">
              <a:spLocks noChangeArrowheads="1"/>
            </p:cNvSpPr>
            <p:nvPr/>
          </p:nvSpPr>
          <p:spPr bwMode="auto">
            <a:xfrm>
              <a:off x="431" y="3521"/>
              <a:ext cx="13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solidFill>
                    <a:srgbClr val="660066"/>
                  </a:solidFill>
                  <a:latin typeface="Arial" panose="020B0604020202020204" pitchFamily="34" charset="0"/>
                </a:rPr>
                <a:t>sulcus lateralis</a:t>
              </a:r>
              <a:endParaRPr lang="en-US" altLang="sr-Latn-RS" sz="2400">
                <a:solidFill>
                  <a:srgbClr val="660066"/>
                </a:solidFill>
                <a:latin typeface="Arial" panose="020B0604020202020204" pitchFamily="34" charset="0"/>
              </a:endParaRPr>
            </a:p>
          </p:txBody>
        </p:sp>
        <p:sp>
          <p:nvSpPr>
            <p:cNvPr id="75801" name="Line 9">
              <a:extLst>
                <a:ext uri="{FF2B5EF4-FFF2-40B4-BE49-F238E27FC236}">
                  <a16:creationId xmlns:a16="http://schemas.microsoft.com/office/drawing/2014/main" id="{92E9842F-7C3A-42F2-8EF4-8D78CEE0D5C4}"/>
                </a:ext>
              </a:extLst>
            </p:cNvPr>
            <p:cNvSpPr>
              <a:spLocks noChangeShapeType="1"/>
            </p:cNvSpPr>
            <p:nvPr/>
          </p:nvSpPr>
          <p:spPr bwMode="auto">
            <a:xfrm flipV="1">
              <a:off x="1157" y="2523"/>
              <a:ext cx="1632" cy="998"/>
            </a:xfrm>
            <a:prstGeom prst="line">
              <a:avLst/>
            </a:prstGeom>
            <a:noFill/>
            <a:ln w="38100">
              <a:solidFill>
                <a:srgbClr val="66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10">
            <a:extLst>
              <a:ext uri="{FF2B5EF4-FFF2-40B4-BE49-F238E27FC236}">
                <a16:creationId xmlns:a16="http://schemas.microsoft.com/office/drawing/2014/main" id="{512B5A95-FF6F-48D6-B834-A7B8083C1C00}"/>
              </a:ext>
            </a:extLst>
          </p:cNvPr>
          <p:cNvGrpSpPr>
            <a:grpSpLocks/>
          </p:cNvGrpSpPr>
          <p:nvPr/>
        </p:nvGrpSpPr>
        <p:grpSpPr bwMode="auto">
          <a:xfrm>
            <a:off x="3348038" y="1125538"/>
            <a:ext cx="2519362" cy="1258887"/>
            <a:chOff x="2290" y="732"/>
            <a:chExt cx="1587" cy="1065"/>
          </a:xfrm>
        </p:grpSpPr>
        <p:sp>
          <p:nvSpPr>
            <p:cNvPr id="75798" name="Line 11">
              <a:extLst>
                <a:ext uri="{FF2B5EF4-FFF2-40B4-BE49-F238E27FC236}">
                  <a16:creationId xmlns:a16="http://schemas.microsoft.com/office/drawing/2014/main" id="{AC57D11C-DCE9-4FFB-8F7E-7F04D13461D6}"/>
                </a:ext>
              </a:extLst>
            </p:cNvPr>
            <p:cNvSpPr>
              <a:spLocks noChangeShapeType="1"/>
            </p:cNvSpPr>
            <p:nvPr/>
          </p:nvSpPr>
          <p:spPr bwMode="auto">
            <a:xfrm>
              <a:off x="2472" y="1026"/>
              <a:ext cx="363" cy="771"/>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5799" name="Text Box 12">
              <a:extLst>
                <a:ext uri="{FF2B5EF4-FFF2-40B4-BE49-F238E27FC236}">
                  <a16:creationId xmlns:a16="http://schemas.microsoft.com/office/drawing/2014/main" id="{D810ECE4-FA61-4375-B781-4A7AE76057A9}"/>
                </a:ext>
              </a:extLst>
            </p:cNvPr>
            <p:cNvSpPr txBox="1">
              <a:spLocks noChangeArrowheads="1"/>
            </p:cNvSpPr>
            <p:nvPr/>
          </p:nvSpPr>
          <p:spPr bwMode="auto">
            <a:xfrm>
              <a:off x="2290" y="732"/>
              <a:ext cx="1587" cy="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solidFill>
                    <a:srgbClr val="FF3300"/>
                  </a:solidFill>
                  <a:latin typeface="Arial" panose="020B0604020202020204" pitchFamily="34" charset="0"/>
                </a:rPr>
                <a:t>sulcus</a:t>
              </a:r>
              <a:r>
                <a:rPr lang="sr-Cyrl-CS" altLang="sr-Latn-RS" sz="2400">
                  <a:solidFill>
                    <a:srgbClr val="FF3300"/>
                  </a:solidFill>
                  <a:latin typeface="Arial" panose="020B0604020202020204" pitchFamily="34" charset="0"/>
                </a:rPr>
                <a:t> </a:t>
              </a:r>
              <a:r>
                <a:rPr lang="sr-Latn-CS" altLang="sr-Latn-RS" sz="2400">
                  <a:solidFill>
                    <a:srgbClr val="FF3300"/>
                  </a:solidFill>
                  <a:latin typeface="Arial" panose="020B0604020202020204" pitchFamily="34" charset="0"/>
                </a:rPr>
                <a:t>c</a:t>
              </a:r>
              <a:r>
                <a:rPr lang="en-CA" altLang="sr-Latn-RS" sz="2400">
                  <a:solidFill>
                    <a:srgbClr val="FF3300"/>
                  </a:solidFill>
                  <a:latin typeface="Arial" panose="020B0604020202020204" pitchFamily="34" charset="0"/>
                </a:rPr>
                <a:t>entral</a:t>
              </a:r>
              <a:r>
                <a:rPr lang="sr-Latn-CS" altLang="sr-Latn-RS" sz="2400">
                  <a:solidFill>
                    <a:srgbClr val="FF3300"/>
                  </a:solidFill>
                  <a:latin typeface="Arial" panose="020B0604020202020204" pitchFamily="34" charset="0"/>
                </a:rPr>
                <a:t>is</a:t>
              </a:r>
              <a:endParaRPr lang="en-US" altLang="sr-Latn-RS" sz="2400">
                <a:solidFill>
                  <a:srgbClr val="FF3300"/>
                </a:solidFill>
                <a:latin typeface="Arial" panose="020B0604020202020204" pitchFamily="34" charset="0"/>
              </a:endParaRPr>
            </a:p>
            <a:p>
              <a:pPr eaLnBrk="1" hangingPunct="1">
                <a:spcBef>
                  <a:spcPct val="50000"/>
                </a:spcBef>
                <a:buSzTx/>
                <a:buFontTx/>
                <a:buNone/>
              </a:pPr>
              <a:endParaRPr lang="en-US" altLang="sr-Latn-RS" sz="2400">
                <a:solidFill>
                  <a:srgbClr val="FF3300"/>
                </a:solidFill>
                <a:latin typeface="Arial" panose="020B0604020202020204" pitchFamily="34" charset="0"/>
              </a:endParaRPr>
            </a:p>
          </p:txBody>
        </p:sp>
      </p:grpSp>
      <p:grpSp>
        <p:nvGrpSpPr>
          <p:cNvPr id="4" name="Group 13">
            <a:extLst>
              <a:ext uri="{FF2B5EF4-FFF2-40B4-BE49-F238E27FC236}">
                <a16:creationId xmlns:a16="http://schemas.microsoft.com/office/drawing/2014/main" id="{D84A0DAA-8813-40C0-85DF-EA18ED385363}"/>
              </a:ext>
            </a:extLst>
          </p:cNvPr>
          <p:cNvGrpSpPr>
            <a:grpSpLocks/>
          </p:cNvGrpSpPr>
          <p:nvPr/>
        </p:nvGrpSpPr>
        <p:grpSpPr bwMode="auto">
          <a:xfrm>
            <a:off x="250825" y="2636838"/>
            <a:ext cx="4103688" cy="1079500"/>
            <a:chOff x="204" y="1752"/>
            <a:chExt cx="2585" cy="680"/>
          </a:xfrm>
        </p:grpSpPr>
        <p:sp>
          <p:nvSpPr>
            <p:cNvPr id="75796" name="Line 14">
              <a:extLst>
                <a:ext uri="{FF2B5EF4-FFF2-40B4-BE49-F238E27FC236}">
                  <a16:creationId xmlns:a16="http://schemas.microsoft.com/office/drawing/2014/main" id="{CE61A6D9-40C8-4A48-8EED-60D412B94CBF}"/>
                </a:ext>
              </a:extLst>
            </p:cNvPr>
            <p:cNvSpPr>
              <a:spLocks noChangeShapeType="1"/>
            </p:cNvSpPr>
            <p:nvPr/>
          </p:nvSpPr>
          <p:spPr bwMode="auto">
            <a:xfrm>
              <a:off x="1293" y="1843"/>
              <a:ext cx="1496" cy="58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a:p>
          </p:txBody>
        </p:sp>
        <p:sp>
          <p:nvSpPr>
            <p:cNvPr id="75797" name="Text Box 15">
              <a:extLst>
                <a:ext uri="{FF2B5EF4-FFF2-40B4-BE49-F238E27FC236}">
                  <a16:creationId xmlns:a16="http://schemas.microsoft.com/office/drawing/2014/main" id="{C2F05F2B-39E6-4C7E-9EEF-6C4EE97CCDFE}"/>
                </a:ext>
              </a:extLst>
            </p:cNvPr>
            <p:cNvSpPr txBox="1">
              <a:spLocks noChangeArrowheads="1"/>
            </p:cNvSpPr>
            <p:nvPr/>
          </p:nvSpPr>
          <p:spPr bwMode="auto">
            <a:xfrm>
              <a:off x="204" y="1752"/>
              <a:ext cx="1542"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rgbClr val="FF3300"/>
                  </a:solidFill>
                  <a:latin typeface="Arial" panose="020B0604020202020204" pitchFamily="34" charset="0"/>
                </a:rPr>
                <a:t>opercul</a:t>
              </a:r>
              <a:r>
                <a:rPr lang="sr-Latn-CS" altLang="sr-Latn-RS" sz="1800" b="1">
                  <a:solidFill>
                    <a:srgbClr val="FF3300"/>
                  </a:solidFill>
                  <a:latin typeface="Arial" panose="020B0604020202020204" pitchFamily="34" charset="0"/>
                </a:rPr>
                <a:t>um</a:t>
              </a:r>
              <a:endParaRPr lang="en-US" altLang="sr-Latn-RS" sz="1800" b="1">
                <a:solidFill>
                  <a:srgbClr val="FF3300"/>
                </a:solidFill>
                <a:latin typeface="Arial" panose="020B0604020202020204" pitchFamily="34" charset="0"/>
              </a:endParaRPr>
            </a:p>
            <a:p>
              <a:pPr algn="ctr" eaLnBrk="1" hangingPunct="1">
                <a:spcBef>
                  <a:spcPct val="50000"/>
                </a:spcBef>
                <a:buSzTx/>
                <a:buFontTx/>
                <a:buNone/>
              </a:pPr>
              <a:r>
                <a:rPr lang="sr-Latn-CS" altLang="sr-Latn-RS" sz="1800" b="1">
                  <a:solidFill>
                    <a:srgbClr val="FF3300"/>
                  </a:solidFill>
                  <a:latin typeface="Arial" panose="020B0604020202020204" pitchFamily="34" charset="0"/>
                </a:rPr>
                <a:t>p</a:t>
              </a:r>
              <a:r>
                <a:rPr lang="en-CA" altLang="sr-Latn-RS" sz="1800" b="1">
                  <a:solidFill>
                    <a:srgbClr val="FF3300"/>
                  </a:solidFill>
                  <a:latin typeface="Arial" panose="020B0604020202020204" pitchFamily="34" charset="0"/>
                </a:rPr>
                <a:t>arietal</a:t>
              </a:r>
              <a:r>
                <a:rPr lang="sr-Latn-CS" altLang="sr-Latn-RS" sz="1800" b="1">
                  <a:solidFill>
                    <a:srgbClr val="FF3300"/>
                  </a:solidFill>
                  <a:latin typeface="Arial" panose="020B0604020202020204" pitchFamily="34" charset="0"/>
                </a:rPr>
                <a:t>e</a:t>
              </a:r>
              <a:endParaRPr lang="en-US" altLang="sr-Latn-RS" sz="1800" b="1">
                <a:solidFill>
                  <a:srgbClr val="FF3300"/>
                </a:solidFill>
                <a:latin typeface="Arial" panose="020B0604020202020204" pitchFamily="34" charset="0"/>
              </a:endParaRPr>
            </a:p>
          </p:txBody>
        </p:sp>
      </p:grpSp>
      <p:grpSp>
        <p:nvGrpSpPr>
          <p:cNvPr id="5" name="Group 16">
            <a:extLst>
              <a:ext uri="{FF2B5EF4-FFF2-40B4-BE49-F238E27FC236}">
                <a16:creationId xmlns:a16="http://schemas.microsoft.com/office/drawing/2014/main" id="{926F0EDE-A48B-4CE4-820D-C0638178367D}"/>
              </a:ext>
            </a:extLst>
          </p:cNvPr>
          <p:cNvGrpSpPr>
            <a:grpSpLocks/>
          </p:cNvGrpSpPr>
          <p:nvPr/>
        </p:nvGrpSpPr>
        <p:grpSpPr bwMode="auto">
          <a:xfrm>
            <a:off x="5292725" y="4573588"/>
            <a:ext cx="2951163" cy="785812"/>
            <a:chOff x="3606" y="2704"/>
            <a:chExt cx="1859" cy="495"/>
          </a:xfrm>
        </p:grpSpPr>
        <p:sp>
          <p:nvSpPr>
            <p:cNvPr id="75794" name="Line 17">
              <a:extLst>
                <a:ext uri="{FF2B5EF4-FFF2-40B4-BE49-F238E27FC236}">
                  <a16:creationId xmlns:a16="http://schemas.microsoft.com/office/drawing/2014/main" id="{7A22F897-565D-4CE6-A719-C917D94F40BF}"/>
                </a:ext>
              </a:extLst>
            </p:cNvPr>
            <p:cNvSpPr>
              <a:spLocks noChangeShapeType="1"/>
            </p:cNvSpPr>
            <p:nvPr/>
          </p:nvSpPr>
          <p:spPr bwMode="auto">
            <a:xfrm flipH="1" flipV="1">
              <a:off x="3606" y="2704"/>
              <a:ext cx="680" cy="318"/>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5795" name="Text Box 18">
              <a:extLst>
                <a:ext uri="{FF2B5EF4-FFF2-40B4-BE49-F238E27FC236}">
                  <a16:creationId xmlns:a16="http://schemas.microsoft.com/office/drawing/2014/main" id="{822FBDD2-37E0-41D7-8DA3-A2B6591DE6B1}"/>
                </a:ext>
              </a:extLst>
            </p:cNvPr>
            <p:cNvSpPr txBox="1">
              <a:spLocks noChangeArrowheads="1"/>
            </p:cNvSpPr>
            <p:nvPr/>
          </p:nvSpPr>
          <p:spPr bwMode="auto">
            <a:xfrm>
              <a:off x="4286" y="2795"/>
              <a:ext cx="11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rgbClr val="FF3300"/>
                  </a:solidFill>
                  <a:latin typeface="Arial" panose="020B0604020202020204" pitchFamily="34" charset="0"/>
                </a:rPr>
                <a:t>operculum frontale</a:t>
              </a:r>
              <a:endParaRPr lang="en-US" altLang="sr-Latn-RS" sz="1800" b="1">
                <a:solidFill>
                  <a:srgbClr val="FF3300"/>
                </a:solidFill>
                <a:latin typeface="Arial" panose="020B0604020202020204" pitchFamily="34" charset="0"/>
              </a:endParaRPr>
            </a:p>
          </p:txBody>
        </p:sp>
      </p:grpSp>
      <p:pic>
        <p:nvPicPr>
          <p:cNvPr id="887827" name="Picture 19" descr="heschl's gyrus">
            <a:extLst>
              <a:ext uri="{FF2B5EF4-FFF2-40B4-BE49-F238E27FC236}">
                <a16:creationId xmlns:a16="http://schemas.microsoft.com/office/drawing/2014/main" id="{0E74DE6D-59AA-43FA-9032-AA0D2687E2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3635375"/>
            <a:ext cx="3679825"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0">
            <a:extLst>
              <a:ext uri="{FF2B5EF4-FFF2-40B4-BE49-F238E27FC236}">
                <a16:creationId xmlns:a16="http://schemas.microsoft.com/office/drawing/2014/main" id="{D17D0F6B-37F7-49D9-B909-B79D0C2F82D3}"/>
              </a:ext>
            </a:extLst>
          </p:cNvPr>
          <p:cNvGrpSpPr>
            <a:grpSpLocks/>
          </p:cNvGrpSpPr>
          <p:nvPr/>
        </p:nvGrpSpPr>
        <p:grpSpPr bwMode="auto">
          <a:xfrm>
            <a:off x="4356100" y="4365625"/>
            <a:ext cx="2376488" cy="1936750"/>
            <a:chOff x="2744" y="2750"/>
            <a:chExt cx="1497" cy="1220"/>
          </a:xfrm>
        </p:grpSpPr>
        <p:sp>
          <p:nvSpPr>
            <p:cNvPr id="75792" name="Line 21">
              <a:extLst>
                <a:ext uri="{FF2B5EF4-FFF2-40B4-BE49-F238E27FC236}">
                  <a16:creationId xmlns:a16="http://schemas.microsoft.com/office/drawing/2014/main" id="{501E78CB-5AE1-498A-80C8-9D8D91455067}"/>
                </a:ext>
              </a:extLst>
            </p:cNvPr>
            <p:cNvSpPr>
              <a:spLocks noChangeShapeType="1"/>
            </p:cNvSpPr>
            <p:nvPr/>
          </p:nvSpPr>
          <p:spPr bwMode="auto">
            <a:xfrm flipH="1" flipV="1">
              <a:off x="2744" y="2750"/>
              <a:ext cx="363" cy="862"/>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5793" name="Text Box 22">
              <a:extLst>
                <a:ext uri="{FF2B5EF4-FFF2-40B4-BE49-F238E27FC236}">
                  <a16:creationId xmlns:a16="http://schemas.microsoft.com/office/drawing/2014/main" id="{10925C26-A78B-480C-A575-BB23E07EDFDB}"/>
                </a:ext>
              </a:extLst>
            </p:cNvPr>
            <p:cNvSpPr txBox="1">
              <a:spLocks noChangeArrowheads="1"/>
            </p:cNvSpPr>
            <p:nvPr/>
          </p:nvSpPr>
          <p:spPr bwMode="auto">
            <a:xfrm>
              <a:off x="3091" y="3566"/>
              <a:ext cx="115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rgbClr val="FF3300"/>
                  </a:solidFill>
                  <a:latin typeface="Arial" panose="020B0604020202020204" pitchFamily="34" charset="0"/>
                </a:rPr>
                <a:t>Heschl</a:t>
              </a:r>
              <a:r>
                <a:rPr lang="en-US" altLang="sr-Latn-RS" sz="1800" b="1">
                  <a:solidFill>
                    <a:srgbClr val="FF3300"/>
                  </a:solidFill>
                  <a:latin typeface="Arial" panose="020B0604020202020204" pitchFamily="34" charset="0"/>
                </a:rPr>
                <a:t>’</a:t>
              </a:r>
              <a:r>
                <a:rPr lang="sr-Latn-CS" altLang="sr-Latn-RS" sz="1800" b="1">
                  <a:solidFill>
                    <a:srgbClr val="FF3300"/>
                  </a:solidFill>
                  <a:latin typeface="Arial" panose="020B0604020202020204" pitchFamily="34" charset="0"/>
                </a:rPr>
                <a:t>ov</a:t>
              </a:r>
              <a:r>
                <a:rPr lang="en-CA" altLang="sr-Latn-RS" sz="1800" b="1">
                  <a:solidFill>
                    <a:srgbClr val="FF3300"/>
                  </a:solidFill>
                  <a:latin typeface="Arial" panose="020B0604020202020204" pitchFamily="34" charset="0"/>
                </a:rPr>
                <a:t> gyrus</a:t>
              </a:r>
              <a:endParaRPr lang="en-US" altLang="sr-Latn-RS" sz="1800" b="1">
                <a:solidFill>
                  <a:srgbClr val="FF3300"/>
                </a:solidFill>
                <a:latin typeface="Arial" panose="020B0604020202020204" pitchFamily="34" charset="0"/>
              </a:endParaRPr>
            </a:p>
          </p:txBody>
        </p:sp>
      </p:grpSp>
      <p:sp>
        <p:nvSpPr>
          <p:cNvPr id="887831" name="Line 23">
            <a:extLst>
              <a:ext uri="{FF2B5EF4-FFF2-40B4-BE49-F238E27FC236}">
                <a16:creationId xmlns:a16="http://schemas.microsoft.com/office/drawing/2014/main" id="{0681E46E-02EC-4450-AD12-CCCAD6143591}"/>
              </a:ext>
            </a:extLst>
          </p:cNvPr>
          <p:cNvSpPr>
            <a:spLocks noChangeShapeType="1"/>
          </p:cNvSpPr>
          <p:nvPr/>
        </p:nvSpPr>
        <p:spPr bwMode="auto">
          <a:xfrm flipV="1">
            <a:off x="5867400" y="5084763"/>
            <a:ext cx="217488" cy="576262"/>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887832" name="Picture 24" descr="coronol_heschl's gyrus">
            <a:extLst>
              <a:ext uri="{FF2B5EF4-FFF2-40B4-BE49-F238E27FC236}">
                <a16:creationId xmlns:a16="http://schemas.microsoft.com/office/drawing/2014/main" id="{A991AB41-2D97-40BF-9698-DC6CF48DD5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429000"/>
            <a:ext cx="3665538"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33" name="Line 25">
            <a:extLst>
              <a:ext uri="{FF2B5EF4-FFF2-40B4-BE49-F238E27FC236}">
                <a16:creationId xmlns:a16="http://schemas.microsoft.com/office/drawing/2014/main" id="{C62843D9-31C8-4E33-BA23-D1587EA7B552}"/>
              </a:ext>
            </a:extLst>
          </p:cNvPr>
          <p:cNvSpPr>
            <a:spLocks noChangeShapeType="1"/>
          </p:cNvSpPr>
          <p:nvPr/>
        </p:nvSpPr>
        <p:spPr bwMode="auto">
          <a:xfrm flipH="1" flipV="1">
            <a:off x="3059113" y="5229225"/>
            <a:ext cx="1873250" cy="431800"/>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7834" name="Line 26">
            <a:extLst>
              <a:ext uri="{FF2B5EF4-FFF2-40B4-BE49-F238E27FC236}">
                <a16:creationId xmlns:a16="http://schemas.microsoft.com/office/drawing/2014/main" id="{2DA9A65A-ABE0-406A-9CEF-850D98437476}"/>
              </a:ext>
            </a:extLst>
          </p:cNvPr>
          <p:cNvSpPr>
            <a:spLocks noChangeShapeType="1"/>
          </p:cNvSpPr>
          <p:nvPr/>
        </p:nvSpPr>
        <p:spPr bwMode="auto">
          <a:xfrm>
            <a:off x="1979613" y="2924175"/>
            <a:ext cx="1152525" cy="2087563"/>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7835" name="Line 27">
            <a:extLst>
              <a:ext uri="{FF2B5EF4-FFF2-40B4-BE49-F238E27FC236}">
                <a16:creationId xmlns:a16="http://schemas.microsoft.com/office/drawing/2014/main" id="{6BF2FBA2-F458-4937-857A-372413C0506F}"/>
              </a:ext>
            </a:extLst>
          </p:cNvPr>
          <p:cNvSpPr>
            <a:spLocks noChangeShapeType="1"/>
          </p:cNvSpPr>
          <p:nvPr/>
        </p:nvSpPr>
        <p:spPr bwMode="auto">
          <a:xfrm>
            <a:off x="2124075" y="3213100"/>
            <a:ext cx="2232025" cy="287338"/>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par>
                                <p:cTn id="19" presetID="3" presetClass="entr" presetSubtype="10" fill="hold" nodeType="withEffect">
                                  <p:stCondLst>
                                    <p:cond delay="0"/>
                                  </p:stCondLst>
                                  <p:childTnLst>
                                    <p:set>
                                      <p:cBhvr>
                                        <p:cTn id="20" dur="1" fill="hold">
                                          <p:stCondLst>
                                            <p:cond delay="0"/>
                                          </p:stCondLst>
                                        </p:cTn>
                                        <p:tgtEl>
                                          <p:spTgt spid="887835"/>
                                        </p:tgtEl>
                                        <p:attrNameLst>
                                          <p:attrName>style.visibility</p:attrName>
                                        </p:attrNameLst>
                                      </p:cBhvr>
                                      <p:to>
                                        <p:strVal val="visible"/>
                                      </p:to>
                                    </p:set>
                                    <p:animEffect transition="in" filter="blinds(horizontal)">
                                      <p:cBhvr>
                                        <p:cTn id="21" dur="500"/>
                                        <p:tgtEl>
                                          <p:spTgt spid="88783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6"/>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499"/>
                                          </p:stCondLst>
                                        </p:cTn>
                                        <p:tgtEl>
                                          <p:spTgt spid="887827"/>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499"/>
                                          </p:stCondLst>
                                        </p:cTn>
                                        <p:tgtEl>
                                          <p:spTgt spid="887831"/>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88783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499"/>
                                          </p:stCondLst>
                                        </p:cTn>
                                        <p:tgtEl>
                                          <p:spTgt spid="887833"/>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499"/>
                                          </p:stCondLst>
                                        </p:cTn>
                                        <p:tgtEl>
                                          <p:spTgt spid="887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EDD1BF2-9CA8-45AB-95FF-8BBCF543ACEE}"/>
              </a:ext>
            </a:extLst>
          </p:cNvPr>
          <p:cNvSpPr>
            <a:spLocks noChangeArrowheads="1"/>
          </p:cNvSpPr>
          <p:nvPr/>
        </p:nvSpPr>
        <p:spPr bwMode="auto">
          <a:xfrm>
            <a:off x="0" y="1052513"/>
            <a:ext cx="9144000" cy="580548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7827" name="Rectangle 5">
            <a:extLst>
              <a:ext uri="{FF2B5EF4-FFF2-40B4-BE49-F238E27FC236}">
                <a16:creationId xmlns:a16="http://schemas.microsoft.com/office/drawing/2014/main" id="{007AF34A-90E0-447D-9C41-6B7517CAE9CE}"/>
              </a:ext>
            </a:extLst>
          </p:cNvPr>
          <p:cNvSpPr>
            <a:spLocks noChangeArrowheads="1"/>
          </p:cNvSpPr>
          <p:nvPr/>
        </p:nvSpPr>
        <p:spPr bwMode="auto">
          <a:xfrm>
            <a:off x="14288" y="492125"/>
            <a:ext cx="82296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sz="2400" b="1" dirty="0">
                <a:solidFill>
                  <a:srgbClr val="FFFF00"/>
                </a:solidFill>
              </a:rPr>
              <a:t> </a:t>
            </a:r>
            <a:r>
              <a:rPr lang="sr-Latn-CS" altLang="sr-Latn-RS" b="1" dirty="0">
                <a:solidFill>
                  <a:srgbClr val="FF0000"/>
                </a:solidFill>
              </a:rPr>
              <a:t>Operculum  temporale</a:t>
            </a:r>
            <a:endParaRPr lang="en-US" altLang="sr-Latn-RS" b="1" dirty="0">
              <a:solidFill>
                <a:srgbClr val="FF0000"/>
              </a:solidFill>
            </a:endParaRPr>
          </a:p>
        </p:txBody>
      </p:sp>
      <p:pic>
        <p:nvPicPr>
          <p:cNvPr id="889862" name="Picture 6" descr="superior_lateral_surface">
            <a:extLst>
              <a:ext uri="{FF2B5EF4-FFF2-40B4-BE49-F238E27FC236}">
                <a16:creationId xmlns:a16="http://schemas.microsoft.com/office/drawing/2014/main" id="{E19145B9-86F0-46A5-BF22-F749A9D857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3063" y="1341438"/>
            <a:ext cx="180975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9863" name="Picture 7" descr="heschl's gyrus">
            <a:extLst>
              <a:ext uri="{FF2B5EF4-FFF2-40B4-BE49-F238E27FC236}">
                <a16:creationId xmlns:a16="http://schemas.microsoft.com/office/drawing/2014/main" id="{9B3521D3-393A-431F-B0C8-5C8617BBC6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2781300"/>
            <a:ext cx="20955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9864" name="Picture 8" descr="coronol_heschl's gyrus">
            <a:extLst>
              <a:ext uri="{FF2B5EF4-FFF2-40B4-BE49-F238E27FC236}">
                <a16:creationId xmlns:a16="http://schemas.microsoft.com/office/drawing/2014/main" id="{2322FB9C-2D38-488A-892F-AAF46DFE07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9563" y="4714875"/>
            <a:ext cx="21526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Rectangle 9">
            <a:extLst>
              <a:ext uri="{FF2B5EF4-FFF2-40B4-BE49-F238E27FC236}">
                <a16:creationId xmlns:a16="http://schemas.microsoft.com/office/drawing/2014/main" id="{BDFE83B7-05CE-4130-AF81-1D24EE487B05}"/>
              </a:ext>
            </a:extLst>
          </p:cNvPr>
          <p:cNvSpPr>
            <a:spLocks noChangeArrowheads="1"/>
          </p:cNvSpPr>
          <p:nvPr/>
        </p:nvSpPr>
        <p:spPr bwMode="auto">
          <a:xfrm>
            <a:off x="250825" y="1341438"/>
            <a:ext cx="583406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r>
              <a:rPr lang="en-US" altLang="sr-Latn-RS" sz="2800" dirty="0" err="1">
                <a:solidFill>
                  <a:srgbClr val="FF0000"/>
                </a:solidFill>
              </a:rPr>
              <a:t>Heschl</a:t>
            </a:r>
            <a:r>
              <a:rPr lang="sr-Latn-CS" altLang="sr-Latn-RS" sz="2800" dirty="0">
                <a:solidFill>
                  <a:srgbClr val="FF0000"/>
                </a:solidFill>
              </a:rPr>
              <a:t> – ove o</a:t>
            </a:r>
            <a:r>
              <a:rPr lang="sr-Cyrl-CS" altLang="sr-Latn-RS" sz="2800" dirty="0">
                <a:solidFill>
                  <a:srgbClr val="FF0000"/>
                </a:solidFill>
              </a:rPr>
              <a:t>ве вијуге (</a:t>
            </a:r>
            <a:r>
              <a:rPr lang="sr-Latn-CS" altLang="sr-Latn-RS" sz="2800" dirty="0">
                <a:solidFill>
                  <a:srgbClr val="FF0000"/>
                </a:solidFill>
              </a:rPr>
              <a:t>gyri temporales transversi)</a:t>
            </a:r>
            <a:endParaRPr lang="en-US" altLang="sr-Latn-RS" sz="2800" dirty="0">
              <a:solidFill>
                <a:srgbClr val="FF0000"/>
              </a:solidFill>
            </a:endParaRPr>
          </a:p>
          <a:p>
            <a:pPr lvl="1" eaLnBrk="1" hangingPunct="1"/>
            <a:r>
              <a:rPr lang="sr-Cyrl-CS" altLang="sr-Latn-RS" sz="2400" dirty="0">
                <a:solidFill>
                  <a:srgbClr val="FF0000"/>
                </a:solidFill>
              </a:rPr>
              <a:t>задњи део </a:t>
            </a:r>
            <a:r>
              <a:rPr lang="en-US" altLang="sr-Latn-RS" sz="2400" dirty="0">
                <a:solidFill>
                  <a:srgbClr val="FF0000"/>
                </a:solidFill>
              </a:rPr>
              <a:t> gyrus temporal</a:t>
            </a:r>
            <a:r>
              <a:rPr lang="sr-Latn-CS" altLang="sr-Latn-RS" sz="2400" dirty="0">
                <a:solidFill>
                  <a:srgbClr val="FF0000"/>
                </a:solidFill>
              </a:rPr>
              <a:t>is</a:t>
            </a:r>
            <a:r>
              <a:rPr lang="en-US" altLang="sr-Latn-RS" sz="2400" dirty="0">
                <a:solidFill>
                  <a:srgbClr val="FF0000"/>
                </a:solidFill>
              </a:rPr>
              <a:t> superior</a:t>
            </a:r>
          </a:p>
          <a:p>
            <a:pPr lvl="1" eaLnBrk="1" hangingPunct="1"/>
            <a:r>
              <a:rPr lang="sr-Cyrl-CS" altLang="sr-Latn-RS" sz="2400" dirty="0">
                <a:solidFill>
                  <a:srgbClr val="FF0000"/>
                </a:solidFill>
              </a:rPr>
              <a:t>налаз</a:t>
            </a:r>
            <a:r>
              <a:rPr lang="sr-Latn-CS" altLang="sr-Latn-RS" sz="2400" dirty="0">
                <a:solidFill>
                  <a:srgbClr val="FF0000"/>
                </a:solidFill>
              </a:rPr>
              <a:t>e</a:t>
            </a:r>
            <a:r>
              <a:rPr lang="sr-Cyrl-CS" altLang="sr-Latn-RS" sz="2400" dirty="0">
                <a:solidFill>
                  <a:srgbClr val="FF0000"/>
                </a:solidFill>
              </a:rPr>
              <a:t> се уз </a:t>
            </a:r>
            <a:r>
              <a:rPr lang="en-US" altLang="sr-Latn-RS" sz="2400" dirty="0">
                <a:solidFill>
                  <a:srgbClr val="FF0000"/>
                </a:solidFill>
              </a:rPr>
              <a:t> </a:t>
            </a:r>
            <a:r>
              <a:rPr lang="en-US" altLang="sr-Latn-RS" sz="2400" dirty="0" err="1">
                <a:solidFill>
                  <a:srgbClr val="FF0000"/>
                </a:solidFill>
              </a:rPr>
              <a:t>sulcu</a:t>
            </a:r>
            <a:r>
              <a:rPr lang="sr-Latn-CS" altLang="sr-Latn-RS" sz="2400" dirty="0">
                <a:solidFill>
                  <a:srgbClr val="FF0000"/>
                </a:solidFill>
              </a:rPr>
              <a:t>s </a:t>
            </a:r>
            <a:r>
              <a:rPr lang="en-US" altLang="sr-Latn-RS" sz="2400" dirty="0">
                <a:solidFill>
                  <a:srgbClr val="FF0000"/>
                </a:solidFill>
              </a:rPr>
              <a:t>lateral</a:t>
            </a:r>
            <a:r>
              <a:rPr lang="sr-Latn-CS" altLang="sr-Latn-RS" sz="2400" dirty="0">
                <a:solidFill>
                  <a:srgbClr val="FF0000"/>
                </a:solidFill>
              </a:rPr>
              <a:t>is</a:t>
            </a:r>
          </a:p>
          <a:p>
            <a:pPr lvl="1" eaLnBrk="1" hangingPunct="1">
              <a:buFontTx/>
              <a:buNone/>
            </a:pPr>
            <a:endParaRPr lang="en-US" altLang="sr-Latn-RS" sz="2400" dirty="0">
              <a:solidFill>
                <a:schemeClr val="bg1"/>
              </a:solidFill>
            </a:endParaRPr>
          </a:p>
        </p:txBody>
      </p:sp>
      <p:sp>
        <p:nvSpPr>
          <p:cNvPr id="889866" name="Oval 10">
            <a:extLst>
              <a:ext uri="{FF2B5EF4-FFF2-40B4-BE49-F238E27FC236}">
                <a16:creationId xmlns:a16="http://schemas.microsoft.com/office/drawing/2014/main" id="{051C0C19-BC51-4244-A0C0-43FF6D20F6E8}"/>
              </a:ext>
            </a:extLst>
          </p:cNvPr>
          <p:cNvSpPr>
            <a:spLocks noChangeArrowheads="1"/>
          </p:cNvSpPr>
          <p:nvPr/>
        </p:nvSpPr>
        <p:spPr bwMode="auto">
          <a:xfrm>
            <a:off x="7524750" y="2060575"/>
            <a:ext cx="288925" cy="288925"/>
          </a:xfrm>
          <a:prstGeom prst="ellipse">
            <a:avLst/>
          </a:prstGeom>
          <a:noFill/>
          <a:ln w="38100" algn="ctr">
            <a:solidFill>
              <a:srgbClr val="D52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89867" name="Oval 11">
            <a:extLst>
              <a:ext uri="{FF2B5EF4-FFF2-40B4-BE49-F238E27FC236}">
                <a16:creationId xmlns:a16="http://schemas.microsoft.com/office/drawing/2014/main" id="{E1BA20BD-84D5-418F-9C95-D4AFA695CBD8}"/>
              </a:ext>
            </a:extLst>
          </p:cNvPr>
          <p:cNvSpPr>
            <a:spLocks noChangeArrowheads="1"/>
          </p:cNvSpPr>
          <p:nvPr/>
        </p:nvSpPr>
        <p:spPr bwMode="auto">
          <a:xfrm>
            <a:off x="6804025" y="3429000"/>
            <a:ext cx="360363" cy="360363"/>
          </a:xfrm>
          <a:prstGeom prst="ellipse">
            <a:avLst/>
          </a:prstGeom>
          <a:noFill/>
          <a:ln w="38100" algn="ctr">
            <a:solidFill>
              <a:srgbClr val="D52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89868" name="Oval 12">
            <a:extLst>
              <a:ext uri="{FF2B5EF4-FFF2-40B4-BE49-F238E27FC236}">
                <a16:creationId xmlns:a16="http://schemas.microsoft.com/office/drawing/2014/main" id="{ABCB8F69-C1A8-4F32-A2D8-64F9241F7175}"/>
              </a:ext>
            </a:extLst>
          </p:cNvPr>
          <p:cNvSpPr>
            <a:spLocks noChangeArrowheads="1"/>
          </p:cNvSpPr>
          <p:nvPr/>
        </p:nvSpPr>
        <p:spPr bwMode="auto">
          <a:xfrm>
            <a:off x="7053263" y="5648325"/>
            <a:ext cx="255587" cy="215900"/>
          </a:xfrm>
          <a:prstGeom prst="ellipse">
            <a:avLst/>
          </a:prstGeom>
          <a:noFill/>
          <a:ln w="38100" algn="ctr">
            <a:solidFill>
              <a:srgbClr val="D52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pic>
        <p:nvPicPr>
          <p:cNvPr id="889869" name="Picture 13" descr="insula_exposed_netter">
            <a:extLst>
              <a:ext uri="{FF2B5EF4-FFF2-40B4-BE49-F238E27FC236}">
                <a16:creationId xmlns:a16="http://schemas.microsoft.com/office/drawing/2014/main" id="{33054D62-522F-49CF-8D0E-2BECE914E1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6025" y="4254500"/>
            <a:ext cx="2471738"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9870" name="Oval 14">
            <a:extLst>
              <a:ext uri="{FF2B5EF4-FFF2-40B4-BE49-F238E27FC236}">
                <a16:creationId xmlns:a16="http://schemas.microsoft.com/office/drawing/2014/main" id="{430D2CD3-D458-4035-92BA-093727671393}"/>
              </a:ext>
            </a:extLst>
          </p:cNvPr>
          <p:cNvSpPr>
            <a:spLocks noChangeArrowheads="1"/>
          </p:cNvSpPr>
          <p:nvPr/>
        </p:nvSpPr>
        <p:spPr bwMode="auto">
          <a:xfrm>
            <a:off x="5772150" y="5551488"/>
            <a:ext cx="360363" cy="360362"/>
          </a:xfrm>
          <a:prstGeom prst="ellipse">
            <a:avLst/>
          </a:prstGeom>
          <a:noFill/>
          <a:ln w="38100" algn="ctr">
            <a:solidFill>
              <a:srgbClr val="D52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898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89866"/>
                                        </p:tgtEl>
                                        <p:attrNameLst>
                                          <p:attrName>style.visibility</p:attrName>
                                        </p:attrNameLst>
                                      </p:cBhvr>
                                      <p:to>
                                        <p:strVal val="visible"/>
                                      </p:to>
                                    </p:set>
                                    <p:anim calcmode="lin" valueType="num">
                                      <p:cBhvr additive="base">
                                        <p:cTn id="11" dur="500" fill="hold"/>
                                        <p:tgtEl>
                                          <p:spTgt spid="889866"/>
                                        </p:tgtEl>
                                        <p:attrNameLst>
                                          <p:attrName>ppt_x</p:attrName>
                                        </p:attrNameLst>
                                      </p:cBhvr>
                                      <p:tavLst>
                                        <p:tav tm="0">
                                          <p:val>
                                            <p:strVal val="0-#ppt_w/2"/>
                                          </p:val>
                                        </p:tav>
                                        <p:tav tm="100000">
                                          <p:val>
                                            <p:strVal val="#ppt_x"/>
                                          </p:val>
                                        </p:tav>
                                      </p:tavLst>
                                    </p:anim>
                                    <p:anim calcmode="lin" valueType="num">
                                      <p:cBhvr additive="base">
                                        <p:cTn id="12" dur="500" fill="hold"/>
                                        <p:tgtEl>
                                          <p:spTgt spid="88986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88986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89867"/>
                                        </p:tgtEl>
                                        <p:attrNameLst>
                                          <p:attrName>style.visibility</p:attrName>
                                        </p:attrNameLst>
                                      </p:cBhvr>
                                      <p:to>
                                        <p:strVal val="visible"/>
                                      </p:to>
                                    </p:set>
                                    <p:anim calcmode="lin" valueType="num">
                                      <p:cBhvr additive="base">
                                        <p:cTn id="21" dur="500" fill="hold"/>
                                        <p:tgtEl>
                                          <p:spTgt spid="889867"/>
                                        </p:tgtEl>
                                        <p:attrNameLst>
                                          <p:attrName>ppt_x</p:attrName>
                                        </p:attrNameLst>
                                      </p:cBhvr>
                                      <p:tavLst>
                                        <p:tav tm="0">
                                          <p:val>
                                            <p:strVal val="0-#ppt_w/2"/>
                                          </p:val>
                                        </p:tav>
                                        <p:tav tm="100000">
                                          <p:val>
                                            <p:strVal val="#ppt_x"/>
                                          </p:val>
                                        </p:tav>
                                      </p:tavLst>
                                    </p:anim>
                                    <p:anim calcmode="lin" valueType="num">
                                      <p:cBhvr additive="base">
                                        <p:cTn id="22" dur="500" fill="hold"/>
                                        <p:tgtEl>
                                          <p:spTgt spid="889867"/>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8986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89868"/>
                                        </p:tgtEl>
                                        <p:attrNameLst>
                                          <p:attrName>style.visibility</p:attrName>
                                        </p:attrNameLst>
                                      </p:cBhvr>
                                      <p:to>
                                        <p:strVal val="visible"/>
                                      </p:to>
                                    </p:set>
                                    <p:anim calcmode="lin" valueType="num">
                                      <p:cBhvr additive="base">
                                        <p:cTn id="31" dur="500" fill="hold"/>
                                        <p:tgtEl>
                                          <p:spTgt spid="889868"/>
                                        </p:tgtEl>
                                        <p:attrNameLst>
                                          <p:attrName>ppt_x</p:attrName>
                                        </p:attrNameLst>
                                      </p:cBhvr>
                                      <p:tavLst>
                                        <p:tav tm="0">
                                          <p:val>
                                            <p:strVal val="0-#ppt_w/2"/>
                                          </p:val>
                                        </p:tav>
                                        <p:tav tm="100000">
                                          <p:val>
                                            <p:strVal val="#ppt_x"/>
                                          </p:val>
                                        </p:tav>
                                      </p:tavLst>
                                    </p:anim>
                                    <p:anim calcmode="lin" valueType="num">
                                      <p:cBhvr additive="base">
                                        <p:cTn id="32" dur="500" fill="hold"/>
                                        <p:tgtEl>
                                          <p:spTgt spid="88986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889869"/>
                                        </p:tgtEl>
                                        <p:attrNameLst>
                                          <p:attrName>style.visibility</p:attrName>
                                        </p:attrNameLst>
                                      </p:cBhvr>
                                      <p:to>
                                        <p:strVal val="visible"/>
                                      </p:to>
                                    </p:set>
                                    <p:anim calcmode="lin" valueType="num">
                                      <p:cBhvr additive="base">
                                        <p:cTn id="37" dur="500" fill="hold"/>
                                        <p:tgtEl>
                                          <p:spTgt spid="889869"/>
                                        </p:tgtEl>
                                        <p:attrNameLst>
                                          <p:attrName>ppt_x</p:attrName>
                                        </p:attrNameLst>
                                      </p:cBhvr>
                                      <p:tavLst>
                                        <p:tav tm="0">
                                          <p:val>
                                            <p:strVal val="0-#ppt_w/2"/>
                                          </p:val>
                                        </p:tav>
                                        <p:tav tm="100000">
                                          <p:val>
                                            <p:strVal val="#ppt_x"/>
                                          </p:val>
                                        </p:tav>
                                      </p:tavLst>
                                    </p:anim>
                                    <p:anim calcmode="lin" valueType="num">
                                      <p:cBhvr additive="base">
                                        <p:cTn id="38" dur="500" fill="hold"/>
                                        <p:tgtEl>
                                          <p:spTgt spid="88986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89870"/>
                                        </p:tgtEl>
                                        <p:attrNameLst>
                                          <p:attrName>style.visibility</p:attrName>
                                        </p:attrNameLst>
                                      </p:cBhvr>
                                      <p:to>
                                        <p:strVal val="visible"/>
                                      </p:to>
                                    </p:set>
                                    <p:anim calcmode="lin" valueType="num">
                                      <p:cBhvr additive="base">
                                        <p:cTn id="43" dur="500" fill="hold"/>
                                        <p:tgtEl>
                                          <p:spTgt spid="889870"/>
                                        </p:tgtEl>
                                        <p:attrNameLst>
                                          <p:attrName>ppt_x</p:attrName>
                                        </p:attrNameLst>
                                      </p:cBhvr>
                                      <p:tavLst>
                                        <p:tav tm="0">
                                          <p:val>
                                            <p:strVal val="0-#ppt_w/2"/>
                                          </p:val>
                                        </p:tav>
                                        <p:tav tm="100000">
                                          <p:val>
                                            <p:strVal val="#ppt_x"/>
                                          </p:val>
                                        </p:tav>
                                      </p:tavLst>
                                    </p:anim>
                                    <p:anim calcmode="lin" valueType="num">
                                      <p:cBhvr additive="base">
                                        <p:cTn id="44" dur="500" fill="hold"/>
                                        <p:tgtEl>
                                          <p:spTgt spid="8898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6" grpId="0" animBg="1"/>
      <p:bldP spid="889867" grpId="0" animBg="1"/>
      <p:bldP spid="889868" grpId="0" animBg="1"/>
      <p:bldP spid="88987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616879B-2952-4437-AA19-9101DA675D18}"/>
              </a:ext>
            </a:extLst>
          </p:cNvPr>
          <p:cNvSpPr>
            <a:spLocks noGrp="1" noChangeArrowheads="1"/>
          </p:cNvSpPr>
          <p:nvPr>
            <p:ph type="title"/>
          </p:nvPr>
        </p:nvSpPr>
        <p:spPr/>
        <p:txBody>
          <a:bodyPr/>
          <a:lstStyle/>
          <a:p>
            <a:pPr eaLnBrk="1" hangingPunct="1"/>
            <a:r>
              <a:rPr lang="en-US" altLang="sr-Latn-RS"/>
              <a:t>Telencephalon</a:t>
            </a:r>
          </a:p>
        </p:txBody>
      </p:sp>
      <p:sp>
        <p:nvSpPr>
          <p:cNvPr id="11267" name="Rectangle 3">
            <a:extLst>
              <a:ext uri="{FF2B5EF4-FFF2-40B4-BE49-F238E27FC236}">
                <a16:creationId xmlns:a16="http://schemas.microsoft.com/office/drawing/2014/main" id="{192CE2E8-5E33-46D6-A49E-0EDA5D1F4104}"/>
              </a:ext>
            </a:extLst>
          </p:cNvPr>
          <p:cNvSpPr>
            <a:spLocks noGrp="1" noChangeArrowheads="1"/>
          </p:cNvSpPr>
          <p:nvPr>
            <p:ph type="body" idx="1"/>
          </p:nvPr>
        </p:nvSpPr>
        <p:spPr/>
        <p:txBody>
          <a:bodyPr/>
          <a:lstStyle/>
          <a:p>
            <a:pPr eaLnBrk="1" hangingPunct="1"/>
            <a:r>
              <a:rPr lang="sr-Cyrl-CS" altLang="sr-Latn-RS" dirty="0"/>
              <a:t>Дно ове пукотине гради највећа међухемисферична комисура  - жуљевито тело (</a:t>
            </a:r>
            <a:r>
              <a:rPr lang="sr-Latn-CS" altLang="sr-Latn-RS" dirty="0">
                <a:solidFill>
                  <a:srgbClr val="0070C0"/>
                </a:solidFill>
              </a:rPr>
              <a:t>corpus callosum</a:t>
            </a:r>
            <a:r>
              <a:rPr lang="sr-Latn-CS" altLang="sr-Latn-RS" dirty="0"/>
              <a:t>)</a:t>
            </a:r>
            <a:endParaRPr lang="sr-Cyrl-CS" altLang="sr-Latn-RS" dirty="0"/>
          </a:p>
          <a:p>
            <a:pPr eaLnBrk="1" hangingPunct="1"/>
            <a:endParaRPr lang="sr-Latn-CS" altLang="sr-Latn-RS" dirty="0"/>
          </a:p>
          <a:p>
            <a:pPr eaLnBrk="1" hangingPunct="1"/>
            <a:endParaRPr lang="en-US" altLang="sr-Latn-R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a:extLst>
              <a:ext uri="{FF2B5EF4-FFF2-40B4-BE49-F238E27FC236}">
                <a16:creationId xmlns:a16="http://schemas.microsoft.com/office/drawing/2014/main" id="{CD248836-5E6E-4EB8-A082-063228A217CD}"/>
              </a:ext>
            </a:extLst>
          </p:cNvPr>
          <p:cNvSpPr>
            <a:spLocks noChangeArrowheads="1"/>
          </p:cNvSpPr>
          <p:nvPr/>
        </p:nvSpPr>
        <p:spPr bwMode="auto">
          <a:xfrm>
            <a:off x="0" y="1052513"/>
            <a:ext cx="9144000" cy="5805487"/>
          </a:xfrm>
          <a:prstGeom prst="rect">
            <a:avLst/>
          </a:prstGeom>
          <a:noFill/>
          <a:ln w="9525" algn="ctr">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9875" name="Rectangle 3">
            <a:extLst>
              <a:ext uri="{FF2B5EF4-FFF2-40B4-BE49-F238E27FC236}">
                <a16:creationId xmlns:a16="http://schemas.microsoft.com/office/drawing/2014/main" id="{51AAB03F-1872-4A9A-9367-4AAC1B4DAAB1}"/>
              </a:ext>
            </a:extLst>
          </p:cNvPr>
          <p:cNvSpPr>
            <a:spLocks noChangeArrowheads="1"/>
          </p:cNvSpPr>
          <p:nvPr/>
        </p:nvSpPr>
        <p:spPr bwMode="auto">
          <a:xfrm>
            <a:off x="0" y="-26988"/>
            <a:ext cx="9144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endParaRPr lang="sr-Latn-RS" altLang="sr-Latn-RS" sz="1800">
              <a:solidFill>
                <a:srgbClr val="000066"/>
              </a:solidFill>
            </a:endParaRPr>
          </a:p>
        </p:txBody>
      </p:sp>
      <p:pic>
        <p:nvPicPr>
          <p:cNvPr id="79876" name="Picture 4" descr="hemlatRnew">
            <a:extLst>
              <a:ext uri="{FF2B5EF4-FFF2-40B4-BE49-F238E27FC236}">
                <a16:creationId xmlns:a16="http://schemas.microsoft.com/office/drawing/2014/main" id="{BC033BB6-1D56-4853-BD3E-20A0DEDDBC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967108"/>
            <a:ext cx="8857108" cy="586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Rectangle 5">
            <a:extLst>
              <a:ext uri="{FF2B5EF4-FFF2-40B4-BE49-F238E27FC236}">
                <a16:creationId xmlns:a16="http://schemas.microsoft.com/office/drawing/2014/main" id="{FBAEC6EC-B24A-4B3F-A7CE-036BAF1363BA}"/>
              </a:ext>
            </a:extLst>
          </p:cNvPr>
          <p:cNvSpPr>
            <a:spLocks noChangeArrowheads="1"/>
          </p:cNvSpPr>
          <p:nvPr/>
        </p:nvSpPr>
        <p:spPr bwMode="auto">
          <a:xfrm>
            <a:off x="14288" y="188913"/>
            <a:ext cx="85185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70000"/>
              </a:lnSpc>
              <a:spcBef>
                <a:spcPct val="0"/>
              </a:spcBef>
              <a:buSzTx/>
              <a:buFontTx/>
              <a:buNone/>
            </a:pPr>
            <a:r>
              <a:rPr lang="sr-Latn-CS" altLang="sr-Latn-RS" sz="3600" b="1" dirty="0">
                <a:solidFill>
                  <a:srgbClr val="FF0000"/>
                </a:solidFill>
              </a:rPr>
              <a:t>Telencephalon </a:t>
            </a:r>
            <a:br>
              <a:rPr lang="sr-Latn-CS" altLang="sr-Latn-RS" sz="3600" b="1" dirty="0">
                <a:solidFill>
                  <a:srgbClr val="FF0000"/>
                </a:solidFill>
              </a:rPr>
            </a:br>
            <a:r>
              <a:rPr lang="sr-Latn-CS" altLang="sr-Latn-RS" sz="3600" b="1" dirty="0">
                <a:solidFill>
                  <a:srgbClr val="FF0000"/>
                </a:solidFill>
              </a:rPr>
              <a:t> </a:t>
            </a:r>
            <a:r>
              <a:rPr lang="sr-Latn-CS" altLang="sr-Latn-RS" sz="2400" b="1" dirty="0">
                <a:solidFill>
                  <a:srgbClr val="FF0000"/>
                </a:solidFill>
              </a:rPr>
              <a:t>Facies superolateralis</a:t>
            </a:r>
            <a:r>
              <a:rPr lang="en-CA" altLang="sr-Latn-RS" b="1" dirty="0">
                <a:solidFill>
                  <a:srgbClr val="FF0000"/>
                </a:solidFill>
              </a:rPr>
              <a:t> </a:t>
            </a:r>
            <a:br>
              <a:rPr lang="en-CA" altLang="sr-Latn-RS" b="1" dirty="0">
                <a:solidFill>
                  <a:schemeClr val="bg1"/>
                </a:solidFill>
              </a:rPr>
            </a:br>
            <a:endParaRPr lang="en-US" altLang="sr-Latn-RS" b="1" dirty="0">
              <a:solidFill>
                <a:schemeClr val="bg1"/>
              </a:solidFill>
            </a:endParaRPr>
          </a:p>
        </p:txBody>
      </p:sp>
      <p:grpSp>
        <p:nvGrpSpPr>
          <p:cNvPr id="2" name="Group 6">
            <a:extLst>
              <a:ext uri="{FF2B5EF4-FFF2-40B4-BE49-F238E27FC236}">
                <a16:creationId xmlns:a16="http://schemas.microsoft.com/office/drawing/2014/main" id="{D32A58ED-7301-40E2-87C2-BB4F8DACB6EC}"/>
              </a:ext>
            </a:extLst>
          </p:cNvPr>
          <p:cNvGrpSpPr>
            <a:grpSpLocks/>
          </p:cNvGrpSpPr>
          <p:nvPr/>
        </p:nvGrpSpPr>
        <p:grpSpPr bwMode="auto">
          <a:xfrm>
            <a:off x="3563938" y="1125538"/>
            <a:ext cx="2519362" cy="1509712"/>
            <a:chOff x="2290" y="709"/>
            <a:chExt cx="1587" cy="1088"/>
          </a:xfrm>
        </p:grpSpPr>
        <p:sp>
          <p:nvSpPr>
            <p:cNvPr id="79916" name="Line 7">
              <a:extLst>
                <a:ext uri="{FF2B5EF4-FFF2-40B4-BE49-F238E27FC236}">
                  <a16:creationId xmlns:a16="http://schemas.microsoft.com/office/drawing/2014/main" id="{DD881E7C-C3E6-459E-A569-A9A9C6B3D5C3}"/>
                </a:ext>
              </a:extLst>
            </p:cNvPr>
            <p:cNvSpPr>
              <a:spLocks noChangeShapeType="1"/>
            </p:cNvSpPr>
            <p:nvPr/>
          </p:nvSpPr>
          <p:spPr bwMode="auto">
            <a:xfrm flipH="1">
              <a:off x="2472" y="981"/>
              <a:ext cx="317" cy="816"/>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917" name="Text Box 8">
              <a:extLst>
                <a:ext uri="{FF2B5EF4-FFF2-40B4-BE49-F238E27FC236}">
                  <a16:creationId xmlns:a16="http://schemas.microsoft.com/office/drawing/2014/main" id="{E81D76F4-03AB-4A0C-A739-CE7471A5AAC7}"/>
                </a:ext>
              </a:extLst>
            </p:cNvPr>
            <p:cNvSpPr txBox="1">
              <a:spLocks noChangeArrowheads="1"/>
            </p:cNvSpPr>
            <p:nvPr/>
          </p:nvSpPr>
          <p:spPr bwMode="auto">
            <a:xfrm>
              <a:off x="2290" y="709"/>
              <a:ext cx="1587"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solidFill>
                    <a:schemeClr val="bg1"/>
                  </a:solidFill>
                  <a:latin typeface="Arial" panose="020B0604020202020204" pitchFamily="34" charset="0"/>
                </a:rPr>
                <a:t>sulcus centralis</a:t>
              </a:r>
              <a:endParaRPr lang="en-US" altLang="sr-Latn-RS" sz="2400">
                <a:solidFill>
                  <a:schemeClr val="bg1"/>
                </a:solidFill>
                <a:latin typeface="Arial" panose="020B0604020202020204" pitchFamily="34" charset="0"/>
              </a:endParaRPr>
            </a:p>
          </p:txBody>
        </p:sp>
      </p:grpSp>
      <p:grpSp>
        <p:nvGrpSpPr>
          <p:cNvPr id="3" name="Group 9">
            <a:extLst>
              <a:ext uri="{FF2B5EF4-FFF2-40B4-BE49-F238E27FC236}">
                <a16:creationId xmlns:a16="http://schemas.microsoft.com/office/drawing/2014/main" id="{F4CCA219-71D0-4DD1-A5F7-1F18FB65708B}"/>
              </a:ext>
            </a:extLst>
          </p:cNvPr>
          <p:cNvGrpSpPr>
            <a:grpSpLocks/>
          </p:cNvGrpSpPr>
          <p:nvPr/>
        </p:nvGrpSpPr>
        <p:grpSpPr bwMode="auto">
          <a:xfrm>
            <a:off x="1547813" y="5084763"/>
            <a:ext cx="2808287" cy="1571625"/>
            <a:chOff x="884" y="3503"/>
            <a:chExt cx="1769" cy="990"/>
          </a:xfrm>
        </p:grpSpPr>
        <p:sp>
          <p:nvSpPr>
            <p:cNvPr id="79914" name="Line 10">
              <a:extLst>
                <a:ext uri="{FF2B5EF4-FFF2-40B4-BE49-F238E27FC236}">
                  <a16:creationId xmlns:a16="http://schemas.microsoft.com/office/drawing/2014/main" id="{1C04713B-94CE-44D7-91D1-715E0531254E}"/>
                </a:ext>
              </a:extLst>
            </p:cNvPr>
            <p:cNvSpPr>
              <a:spLocks noChangeShapeType="1"/>
            </p:cNvSpPr>
            <p:nvPr/>
          </p:nvSpPr>
          <p:spPr bwMode="auto">
            <a:xfrm flipV="1">
              <a:off x="2154" y="3503"/>
              <a:ext cx="499" cy="653"/>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915" name="Text Box 11">
              <a:extLst>
                <a:ext uri="{FF2B5EF4-FFF2-40B4-BE49-F238E27FC236}">
                  <a16:creationId xmlns:a16="http://schemas.microsoft.com/office/drawing/2014/main" id="{B6B08DF6-C280-44F1-8C07-AA4A928C5198}"/>
                </a:ext>
              </a:extLst>
            </p:cNvPr>
            <p:cNvSpPr txBox="1">
              <a:spLocks noChangeArrowheads="1"/>
            </p:cNvSpPr>
            <p:nvPr/>
          </p:nvSpPr>
          <p:spPr bwMode="auto">
            <a:xfrm>
              <a:off x="884" y="4089"/>
              <a:ext cx="158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gyrus temporalis inferior</a:t>
              </a:r>
              <a:endParaRPr lang="en-US" altLang="sr-Latn-RS" sz="1800" b="1">
                <a:solidFill>
                  <a:schemeClr val="bg1"/>
                </a:solidFill>
                <a:latin typeface="Arial" panose="020B0604020202020204" pitchFamily="34" charset="0"/>
              </a:endParaRPr>
            </a:p>
          </p:txBody>
        </p:sp>
      </p:grpSp>
      <p:grpSp>
        <p:nvGrpSpPr>
          <p:cNvPr id="4" name="Group 12">
            <a:extLst>
              <a:ext uri="{FF2B5EF4-FFF2-40B4-BE49-F238E27FC236}">
                <a16:creationId xmlns:a16="http://schemas.microsoft.com/office/drawing/2014/main" id="{4B7A9974-9E97-4780-9582-CBC3EC0CAD27}"/>
              </a:ext>
            </a:extLst>
          </p:cNvPr>
          <p:cNvGrpSpPr>
            <a:grpSpLocks/>
          </p:cNvGrpSpPr>
          <p:nvPr/>
        </p:nvGrpSpPr>
        <p:grpSpPr bwMode="auto">
          <a:xfrm>
            <a:off x="4500563" y="3933825"/>
            <a:ext cx="3889375" cy="1865313"/>
            <a:chOff x="2835" y="2478"/>
            <a:chExt cx="2450" cy="1175"/>
          </a:xfrm>
        </p:grpSpPr>
        <p:sp>
          <p:nvSpPr>
            <p:cNvPr id="79912" name="Line 13">
              <a:extLst>
                <a:ext uri="{FF2B5EF4-FFF2-40B4-BE49-F238E27FC236}">
                  <a16:creationId xmlns:a16="http://schemas.microsoft.com/office/drawing/2014/main" id="{E11AFC04-F9C3-4D24-B042-DAF8A98C2789}"/>
                </a:ext>
              </a:extLst>
            </p:cNvPr>
            <p:cNvSpPr>
              <a:spLocks noChangeShapeType="1"/>
            </p:cNvSpPr>
            <p:nvPr/>
          </p:nvSpPr>
          <p:spPr bwMode="auto">
            <a:xfrm flipH="1" flipV="1">
              <a:off x="2835" y="2478"/>
              <a:ext cx="771" cy="816"/>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913" name="Text Box 14">
              <a:extLst>
                <a:ext uri="{FF2B5EF4-FFF2-40B4-BE49-F238E27FC236}">
                  <a16:creationId xmlns:a16="http://schemas.microsoft.com/office/drawing/2014/main" id="{AC67C07A-77B9-4B78-AADF-69E8AD0F0771}"/>
                </a:ext>
              </a:extLst>
            </p:cNvPr>
            <p:cNvSpPr txBox="1">
              <a:spLocks noChangeArrowheads="1"/>
            </p:cNvSpPr>
            <p:nvPr/>
          </p:nvSpPr>
          <p:spPr bwMode="auto">
            <a:xfrm>
              <a:off x="3561" y="3249"/>
              <a:ext cx="17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gyrus temporalis superior</a:t>
              </a:r>
              <a:endParaRPr lang="en-US" altLang="sr-Latn-RS" sz="1800" b="1">
                <a:solidFill>
                  <a:schemeClr val="bg1"/>
                </a:solidFill>
                <a:latin typeface="Arial" panose="020B0604020202020204" pitchFamily="34" charset="0"/>
              </a:endParaRPr>
            </a:p>
          </p:txBody>
        </p:sp>
      </p:grpSp>
      <p:grpSp>
        <p:nvGrpSpPr>
          <p:cNvPr id="5" name="Group 15">
            <a:extLst>
              <a:ext uri="{FF2B5EF4-FFF2-40B4-BE49-F238E27FC236}">
                <a16:creationId xmlns:a16="http://schemas.microsoft.com/office/drawing/2014/main" id="{07940738-3507-4051-AA0D-924F95CC09FE}"/>
              </a:ext>
            </a:extLst>
          </p:cNvPr>
          <p:cNvGrpSpPr>
            <a:grpSpLocks/>
          </p:cNvGrpSpPr>
          <p:nvPr/>
        </p:nvGrpSpPr>
        <p:grpSpPr bwMode="auto">
          <a:xfrm>
            <a:off x="4067175" y="4437063"/>
            <a:ext cx="2520950" cy="2495550"/>
            <a:chOff x="2290" y="3022"/>
            <a:chExt cx="1588" cy="1090"/>
          </a:xfrm>
        </p:grpSpPr>
        <p:sp>
          <p:nvSpPr>
            <p:cNvPr id="79910" name="Line 16">
              <a:extLst>
                <a:ext uri="{FF2B5EF4-FFF2-40B4-BE49-F238E27FC236}">
                  <a16:creationId xmlns:a16="http://schemas.microsoft.com/office/drawing/2014/main" id="{947EEB6E-2F31-468C-A62D-70CD3E0D9056}"/>
                </a:ext>
              </a:extLst>
            </p:cNvPr>
            <p:cNvSpPr>
              <a:spLocks noChangeShapeType="1"/>
            </p:cNvSpPr>
            <p:nvPr/>
          </p:nvSpPr>
          <p:spPr bwMode="auto">
            <a:xfrm flipH="1" flipV="1">
              <a:off x="2608" y="3022"/>
              <a:ext cx="227" cy="635"/>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911" name="Text Box 17">
              <a:extLst>
                <a:ext uri="{FF2B5EF4-FFF2-40B4-BE49-F238E27FC236}">
                  <a16:creationId xmlns:a16="http://schemas.microsoft.com/office/drawing/2014/main" id="{024161E7-CD2E-45ED-95E5-E36A999BB364}"/>
                </a:ext>
              </a:extLst>
            </p:cNvPr>
            <p:cNvSpPr txBox="1">
              <a:spLocks noChangeArrowheads="1"/>
            </p:cNvSpPr>
            <p:nvPr/>
          </p:nvSpPr>
          <p:spPr bwMode="auto">
            <a:xfrm>
              <a:off x="2290" y="3612"/>
              <a:ext cx="1588"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298800" bIns="298800">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gyrus temporalis medius</a:t>
              </a:r>
              <a:endParaRPr lang="en-US" altLang="sr-Latn-RS" sz="1800" b="1">
                <a:solidFill>
                  <a:schemeClr val="bg1"/>
                </a:solidFill>
                <a:latin typeface="Arial" panose="020B0604020202020204" pitchFamily="34" charset="0"/>
              </a:endParaRPr>
            </a:p>
          </p:txBody>
        </p:sp>
      </p:grpSp>
      <p:grpSp>
        <p:nvGrpSpPr>
          <p:cNvPr id="6" name="Group 18">
            <a:extLst>
              <a:ext uri="{FF2B5EF4-FFF2-40B4-BE49-F238E27FC236}">
                <a16:creationId xmlns:a16="http://schemas.microsoft.com/office/drawing/2014/main" id="{B47E4E29-CADF-47E7-A6AF-902EC468869B}"/>
              </a:ext>
            </a:extLst>
          </p:cNvPr>
          <p:cNvGrpSpPr>
            <a:grpSpLocks/>
          </p:cNvGrpSpPr>
          <p:nvPr/>
        </p:nvGrpSpPr>
        <p:grpSpPr bwMode="auto">
          <a:xfrm>
            <a:off x="4067175" y="1471613"/>
            <a:ext cx="3132138" cy="949325"/>
            <a:chOff x="2562" y="927"/>
            <a:chExt cx="1973" cy="598"/>
          </a:xfrm>
        </p:grpSpPr>
        <p:sp>
          <p:nvSpPr>
            <p:cNvPr id="79908" name="Line 19">
              <a:extLst>
                <a:ext uri="{FF2B5EF4-FFF2-40B4-BE49-F238E27FC236}">
                  <a16:creationId xmlns:a16="http://schemas.microsoft.com/office/drawing/2014/main" id="{F534AD6E-333D-4047-834D-9496C0988DD6}"/>
                </a:ext>
              </a:extLst>
            </p:cNvPr>
            <p:cNvSpPr>
              <a:spLocks noChangeShapeType="1"/>
            </p:cNvSpPr>
            <p:nvPr/>
          </p:nvSpPr>
          <p:spPr bwMode="auto">
            <a:xfrm flipH="1">
              <a:off x="2562" y="1071"/>
              <a:ext cx="681" cy="454"/>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909" name="Text Box 20">
              <a:extLst>
                <a:ext uri="{FF2B5EF4-FFF2-40B4-BE49-F238E27FC236}">
                  <a16:creationId xmlns:a16="http://schemas.microsoft.com/office/drawing/2014/main" id="{7D1EC460-9507-49FD-9D17-F516FFD319F6}"/>
                </a:ext>
              </a:extLst>
            </p:cNvPr>
            <p:cNvSpPr txBox="1">
              <a:spLocks noChangeArrowheads="1"/>
            </p:cNvSpPr>
            <p:nvPr/>
          </p:nvSpPr>
          <p:spPr bwMode="auto">
            <a:xfrm>
              <a:off x="3091" y="927"/>
              <a:ext cx="14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gyrus postcentralis</a:t>
              </a:r>
              <a:endParaRPr lang="en-US" altLang="sr-Latn-RS" sz="1800" b="1">
                <a:solidFill>
                  <a:schemeClr val="bg1"/>
                </a:solidFill>
                <a:latin typeface="Arial" panose="020B0604020202020204" pitchFamily="34" charset="0"/>
              </a:endParaRPr>
            </a:p>
          </p:txBody>
        </p:sp>
      </p:grpSp>
      <p:grpSp>
        <p:nvGrpSpPr>
          <p:cNvPr id="7" name="Group 21">
            <a:extLst>
              <a:ext uri="{FF2B5EF4-FFF2-40B4-BE49-F238E27FC236}">
                <a16:creationId xmlns:a16="http://schemas.microsoft.com/office/drawing/2014/main" id="{2C1C3A78-61EE-4295-B9F2-302B49B3C3CB}"/>
              </a:ext>
            </a:extLst>
          </p:cNvPr>
          <p:cNvGrpSpPr>
            <a:grpSpLocks/>
          </p:cNvGrpSpPr>
          <p:nvPr/>
        </p:nvGrpSpPr>
        <p:grpSpPr bwMode="auto">
          <a:xfrm>
            <a:off x="1547813" y="1052513"/>
            <a:ext cx="2232025" cy="1296987"/>
            <a:chOff x="1066" y="799"/>
            <a:chExt cx="1406" cy="817"/>
          </a:xfrm>
        </p:grpSpPr>
        <p:sp>
          <p:nvSpPr>
            <p:cNvPr id="79906" name="Line 22">
              <a:extLst>
                <a:ext uri="{FF2B5EF4-FFF2-40B4-BE49-F238E27FC236}">
                  <a16:creationId xmlns:a16="http://schemas.microsoft.com/office/drawing/2014/main" id="{CE6A55C3-769C-438F-B8E7-3BEA1ABA8E4C}"/>
                </a:ext>
              </a:extLst>
            </p:cNvPr>
            <p:cNvSpPr>
              <a:spLocks noChangeShapeType="1"/>
            </p:cNvSpPr>
            <p:nvPr/>
          </p:nvSpPr>
          <p:spPr bwMode="auto">
            <a:xfrm>
              <a:off x="1973" y="935"/>
              <a:ext cx="499" cy="681"/>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907" name="Text Box 23">
              <a:extLst>
                <a:ext uri="{FF2B5EF4-FFF2-40B4-BE49-F238E27FC236}">
                  <a16:creationId xmlns:a16="http://schemas.microsoft.com/office/drawing/2014/main" id="{2F5D1DC2-F132-4B7A-A096-D74F83102764}"/>
                </a:ext>
              </a:extLst>
            </p:cNvPr>
            <p:cNvSpPr txBox="1">
              <a:spLocks noChangeArrowheads="1"/>
            </p:cNvSpPr>
            <p:nvPr/>
          </p:nvSpPr>
          <p:spPr bwMode="auto">
            <a:xfrm>
              <a:off x="1066" y="799"/>
              <a:ext cx="11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gyrus precentralis</a:t>
              </a:r>
              <a:endParaRPr lang="en-US" altLang="sr-Latn-RS" sz="1800" b="1">
                <a:solidFill>
                  <a:schemeClr val="bg1"/>
                </a:solidFill>
                <a:latin typeface="Arial" panose="020B0604020202020204" pitchFamily="34" charset="0"/>
              </a:endParaRPr>
            </a:p>
          </p:txBody>
        </p:sp>
      </p:grpSp>
      <p:grpSp>
        <p:nvGrpSpPr>
          <p:cNvPr id="8" name="Group 24">
            <a:extLst>
              <a:ext uri="{FF2B5EF4-FFF2-40B4-BE49-F238E27FC236}">
                <a16:creationId xmlns:a16="http://schemas.microsoft.com/office/drawing/2014/main" id="{9F597787-4257-43B8-9E5A-C71501977FFF}"/>
              </a:ext>
            </a:extLst>
          </p:cNvPr>
          <p:cNvGrpSpPr>
            <a:grpSpLocks/>
          </p:cNvGrpSpPr>
          <p:nvPr/>
        </p:nvGrpSpPr>
        <p:grpSpPr bwMode="auto">
          <a:xfrm>
            <a:off x="468313" y="3898900"/>
            <a:ext cx="3167062" cy="2128838"/>
            <a:chOff x="431" y="2523"/>
            <a:chExt cx="2358" cy="1627"/>
          </a:xfrm>
        </p:grpSpPr>
        <p:sp>
          <p:nvSpPr>
            <p:cNvPr id="79904" name="Text Box 25">
              <a:extLst>
                <a:ext uri="{FF2B5EF4-FFF2-40B4-BE49-F238E27FC236}">
                  <a16:creationId xmlns:a16="http://schemas.microsoft.com/office/drawing/2014/main" id="{99EC0E8B-8B3F-42F7-9778-5C202EC0E409}"/>
                </a:ext>
              </a:extLst>
            </p:cNvPr>
            <p:cNvSpPr txBox="1">
              <a:spLocks noChangeArrowheads="1"/>
            </p:cNvSpPr>
            <p:nvPr/>
          </p:nvSpPr>
          <p:spPr bwMode="auto">
            <a:xfrm>
              <a:off x="431" y="3521"/>
              <a:ext cx="1316"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solidFill>
                    <a:schemeClr val="bg1"/>
                  </a:solidFill>
                  <a:latin typeface="Arial" panose="020B0604020202020204" pitchFamily="34" charset="0"/>
                </a:rPr>
                <a:t>sulcus lateralis</a:t>
              </a:r>
              <a:endParaRPr lang="en-US" altLang="sr-Latn-RS" sz="2400">
                <a:solidFill>
                  <a:schemeClr val="bg1"/>
                </a:solidFill>
                <a:latin typeface="Arial" panose="020B0604020202020204" pitchFamily="34" charset="0"/>
              </a:endParaRPr>
            </a:p>
          </p:txBody>
        </p:sp>
        <p:sp>
          <p:nvSpPr>
            <p:cNvPr id="79905" name="Line 26">
              <a:extLst>
                <a:ext uri="{FF2B5EF4-FFF2-40B4-BE49-F238E27FC236}">
                  <a16:creationId xmlns:a16="http://schemas.microsoft.com/office/drawing/2014/main" id="{FF56422B-E0BE-4F6D-B64F-75049E979C5A}"/>
                </a:ext>
              </a:extLst>
            </p:cNvPr>
            <p:cNvSpPr>
              <a:spLocks noChangeShapeType="1"/>
            </p:cNvSpPr>
            <p:nvPr/>
          </p:nvSpPr>
          <p:spPr bwMode="auto">
            <a:xfrm flipV="1">
              <a:off x="1157" y="2523"/>
              <a:ext cx="1632" cy="998"/>
            </a:xfrm>
            <a:prstGeom prst="line">
              <a:avLst/>
            </a:prstGeom>
            <a:noFill/>
            <a:ln w="38100">
              <a:solidFill>
                <a:srgbClr val="66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9" name="Group 27">
            <a:extLst>
              <a:ext uri="{FF2B5EF4-FFF2-40B4-BE49-F238E27FC236}">
                <a16:creationId xmlns:a16="http://schemas.microsoft.com/office/drawing/2014/main" id="{54AEF347-D111-42CA-A53B-149C147A76CA}"/>
              </a:ext>
            </a:extLst>
          </p:cNvPr>
          <p:cNvGrpSpPr>
            <a:grpSpLocks/>
          </p:cNvGrpSpPr>
          <p:nvPr/>
        </p:nvGrpSpPr>
        <p:grpSpPr bwMode="auto">
          <a:xfrm>
            <a:off x="0" y="4005263"/>
            <a:ext cx="2627313" cy="1001712"/>
            <a:chOff x="0" y="2840"/>
            <a:chExt cx="1655" cy="631"/>
          </a:xfrm>
        </p:grpSpPr>
        <p:sp>
          <p:nvSpPr>
            <p:cNvPr id="79902" name="Text Box 28">
              <a:extLst>
                <a:ext uri="{FF2B5EF4-FFF2-40B4-BE49-F238E27FC236}">
                  <a16:creationId xmlns:a16="http://schemas.microsoft.com/office/drawing/2014/main" id="{A3E51CAD-9379-43DD-ABB5-1FF98F6281D4}"/>
                </a:ext>
              </a:extLst>
            </p:cNvPr>
            <p:cNvSpPr txBox="1">
              <a:spLocks noChangeArrowheads="1"/>
            </p:cNvSpPr>
            <p:nvPr/>
          </p:nvSpPr>
          <p:spPr bwMode="auto">
            <a:xfrm>
              <a:off x="0" y="3067"/>
              <a:ext cx="11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a:solidFill>
                    <a:schemeClr val="bg1"/>
                  </a:solidFill>
                  <a:latin typeface="Arial" panose="020B0604020202020204" pitchFamily="34" charset="0"/>
                </a:rPr>
                <a:t>gyrus frontalis inferior</a:t>
              </a:r>
              <a:endParaRPr lang="en-US" altLang="sr-Latn-RS" sz="1800">
                <a:solidFill>
                  <a:schemeClr val="bg1"/>
                </a:solidFill>
                <a:latin typeface="Arial" panose="020B0604020202020204" pitchFamily="34" charset="0"/>
              </a:endParaRPr>
            </a:p>
          </p:txBody>
        </p:sp>
        <p:sp>
          <p:nvSpPr>
            <p:cNvPr id="79903" name="Line 29">
              <a:extLst>
                <a:ext uri="{FF2B5EF4-FFF2-40B4-BE49-F238E27FC236}">
                  <a16:creationId xmlns:a16="http://schemas.microsoft.com/office/drawing/2014/main" id="{8E2ADA0C-46F5-4ED2-A91F-81B8F01CAB31}"/>
                </a:ext>
              </a:extLst>
            </p:cNvPr>
            <p:cNvSpPr>
              <a:spLocks noChangeShapeType="1"/>
            </p:cNvSpPr>
            <p:nvPr/>
          </p:nvSpPr>
          <p:spPr bwMode="auto">
            <a:xfrm flipV="1">
              <a:off x="1020" y="2840"/>
              <a:ext cx="635" cy="363"/>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 name="Group 30">
            <a:extLst>
              <a:ext uri="{FF2B5EF4-FFF2-40B4-BE49-F238E27FC236}">
                <a16:creationId xmlns:a16="http://schemas.microsoft.com/office/drawing/2014/main" id="{9D4FAEFA-0556-4A51-8723-7DD927002AC2}"/>
              </a:ext>
            </a:extLst>
          </p:cNvPr>
          <p:cNvGrpSpPr>
            <a:grpSpLocks/>
          </p:cNvGrpSpPr>
          <p:nvPr/>
        </p:nvGrpSpPr>
        <p:grpSpPr bwMode="auto">
          <a:xfrm>
            <a:off x="179388" y="2276475"/>
            <a:ext cx="2087562" cy="1006475"/>
            <a:chOff x="68" y="1842"/>
            <a:chExt cx="1315" cy="634"/>
          </a:xfrm>
        </p:grpSpPr>
        <p:sp>
          <p:nvSpPr>
            <p:cNvPr id="79900" name="Text Box 31">
              <a:extLst>
                <a:ext uri="{FF2B5EF4-FFF2-40B4-BE49-F238E27FC236}">
                  <a16:creationId xmlns:a16="http://schemas.microsoft.com/office/drawing/2014/main" id="{D55FAFCC-4F45-4729-A0F3-FE3DADC9C582}"/>
                </a:ext>
              </a:extLst>
            </p:cNvPr>
            <p:cNvSpPr txBox="1">
              <a:spLocks noChangeArrowheads="1"/>
            </p:cNvSpPr>
            <p:nvPr/>
          </p:nvSpPr>
          <p:spPr bwMode="auto">
            <a:xfrm>
              <a:off x="68" y="1842"/>
              <a:ext cx="102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000">
                  <a:solidFill>
                    <a:schemeClr val="bg1"/>
                  </a:solidFill>
                  <a:latin typeface="Arial" panose="020B0604020202020204" pitchFamily="34" charset="0"/>
                </a:rPr>
                <a:t>gyrus frontalis medius</a:t>
              </a:r>
              <a:endParaRPr lang="en-US" altLang="sr-Latn-RS" sz="2000">
                <a:solidFill>
                  <a:schemeClr val="bg1"/>
                </a:solidFill>
                <a:latin typeface="Arial" panose="020B0604020202020204" pitchFamily="34" charset="0"/>
              </a:endParaRPr>
            </a:p>
          </p:txBody>
        </p:sp>
        <p:sp>
          <p:nvSpPr>
            <p:cNvPr id="79901" name="Line 32">
              <a:extLst>
                <a:ext uri="{FF2B5EF4-FFF2-40B4-BE49-F238E27FC236}">
                  <a16:creationId xmlns:a16="http://schemas.microsoft.com/office/drawing/2014/main" id="{D03DFB66-7B55-42FF-B0CB-3F97FBBA6757}"/>
                </a:ext>
              </a:extLst>
            </p:cNvPr>
            <p:cNvSpPr>
              <a:spLocks noChangeShapeType="1"/>
            </p:cNvSpPr>
            <p:nvPr/>
          </p:nvSpPr>
          <p:spPr bwMode="auto">
            <a:xfrm>
              <a:off x="748" y="2251"/>
              <a:ext cx="635" cy="181"/>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 name="Group 33">
            <a:extLst>
              <a:ext uri="{FF2B5EF4-FFF2-40B4-BE49-F238E27FC236}">
                <a16:creationId xmlns:a16="http://schemas.microsoft.com/office/drawing/2014/main" id="{F128151F-7677-4E2D-853B-53AA4CD8508B}"/>
              </a:ext>
            </a:extLst>
          </p:cNvPr>
          <p:cNvGrpSpPr>
            <a:grpSpLocks/>
          </p:cNvGrpSpPr>
          <p:nvPr/>
        </p:nvGrpSpPr>
        <p:grpSpPr bwMode="auto">
          <a:xfrm>
            <a:off x="0" y="1484313"/>
            <a:ext cx="2519363" cy="1008062"/>
            <a:chOff x="204" y="1026"/>
            <a:chExt cx="1587" cy="635"/>
          </a:xfrm>
        </p:grpSpPr>
        <p:sp>
          <p:nvSpPr>
            <p:cNvPr id="79898" name="Text Box 34">
              <a:extLst>
                <a:ext uri="{FF2B5EF4-FFF2-40B4-BE49-F238E27FC236}">
                  <a16:creationId xmlns:a16="http://schemas.microsoft.com/office/drawing/2014/main" id="{B6976FBE-053A-4EF6-8CEB-CA973530B2C0}"/>
                </a:ext>
              </a:extLst>
            </p:cNvPr>
            <p:cNvSpPr txBox="1">
              <a:spLocks noChangeArrowheads="1"/>
            </p:cNvSpPr>
            <p:nvPr/>
          </p:nvSpPr>
          <p:spPr bwMode="auto">
            <a:xfrm>
              <a:off x="204" y="1026"/>
              <a:ext cx="150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000">
                  <a:solidFill>
                    <a:schemeClr val="bg1"/>
                  </a:solidFill>
                  <a:latin typeface="Arial" panose="020B0604020202020204" pitchFamily="34" charset="0"/>
                </a:rPr>
                <a:t>gyrus frontalis superior</a:t>
              </a:r>
              <a:endParaRPr lang="en-US" altLang="sr-Latn-RS" sz="2000">
                <a:solidFill>
                  <a:schemeClr val="bg1"/>
                </a:solidFill>
                <a:latin typeface="Arial" panose="020B0604020202020204" pitchFamily="34" charset="0"/>
              </a:endParaRPr>
            </a:p>
          </p:txBody>
        </p:sp>
        <p:sp>
          <p:nvSpPr>
            <p:cNvPr id="79899" name="Line 35">
              <a:extLst>
                <a:ext uri="{FF2B5EF4-FFF2-40B4-BE49-F238E27FC236}">
                  <a16:creationId xmlns:a16="http://schemas.microsoft.com/office/drawing/2014/main" id="{DA244202-43C1-4B5A-B46C-736B2A719392}"/>
                </a:ext>
              </a:extLst>
            </p:cNvPr>
            <p:cNvSpPr>
              <a:spLocks noChangeShapeType="1"/>
            </p:cNvSpPr>
            <p:nvPr/>
          </p:nvSpPr>
          <p:spPr bwMode="auto">
            <a:xfrm>
              <a:off x="1247" y="1207"/>
              <a:ext cx="544" cy="454"/>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 name="Group 36">
            <a:extLst>
              <a:ext uri="{FF2B5EF4-FFF2-40B4-BE49-F238E27FC236}">
                <a16:creationId xmlns:a16="http://schemas.microsoft.com/office/drawing/2014/main" id="{1831C9BB-51C5-4604-80F3-2F346FD5FF08}"/>
              </a:ext>
            </a:extLst>
          </p:cNvPr>
          <p:cNvGrpSpPr>
            <a:grpSpLocks/>
          </p:cNvGrpSpPr>
          <p:nvPr/>
        </p:nvGrpSpPr>
        <p:grpSpPr bwMode="auto">
          <a:xfrm>
            <a:off x="5364163" y="1989138"/>
            <a:ext cx="2592387" cy="915987"/>
            <a:chOff x="3878" y="1480"/>
            <a:chExt cx="1633" cy="577"/>
          </a:xfrm>
        </p:grpSpPr>
        <p:sp>
          <p:nvSpPr>
            <p:cNvPr id="79896" name="Text Box 37">
              <a:extLst>
                <a:ext uri="{FF2B5EF4-FFF2-40B4-BE49-F238E27FC236}">
                  <a16:creationId xmlns:a16="http://schemas.microsoft.com/office/drawing/2014/main" id="{C4DFBDBF-565F-43B9-B51C-DA385FFE618B}"/>
                </a:ext>
              </a:extLst>
            </p:cNvPr>
            <p:cNvSpPr txBox="1">
              <a:spLocks noChangeArrowheads="1"/>
            </p:cNvSpPr>
            <p:nvPr/>
          </p:nvSpPr>
          <p:spPr bwMode="auto">
            <a:xfrm>
              <a:off x="4422" y="1480"/>
              <a:ext cx="1089"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lobulus parietalis superior</a:t>
              </a:r>
              <a:endParaRPr lang="en-US" altLang="sr-Latn-RS" sz="1800" b="1">
                <a:solidFill>
                  <a:schemeClr val="bg1"/>
                </a:solidFill>
                <a:latin typeface="Arial" panose="020B0604020202020204" pitchFamily="34" charset="0"/>
              </a:endParaRPr>
            </a:p>
          </p:txBody>
        </p:sp>
        <p:sp>
          <p:nvSpPr>
            <p:cNvPr id="79897" name="Line 38">
              <a:extLst>
                <a:ext uri="{FF2B5EF4-FFF2-40B4-BE49-F238E27FC236}">
                  <a16:creationId xmlns:a16="http://schemas.microsoft.com/office/drawing/2014/main" id="{98C7416D-5D39-4C87-909C-6F5AEB7B7082}"/>
                </a:ext>
              </a:extLst>
            </p:cNvPr>
            <p:cNvSpPr>
              <a:spLocks noChangeShapeType="1"/>
            </p:cNvSpPr>
            <p:nvPr/>
          </p:nvSpPr>
          <p:spPr bwMode="auto">
            <a:xfrm flipH="1" flipV="1">
              <a:off x="3878" y="1661"/>
              <a:ext cx="635" cy="136"/>
            </a:xfrm>
            <a:prstGeom prst="line">
              <a:avLst/>
            </a:prstGeom>
            <a:noFill/>
            <a:ln w="38100">
              <a:solidFill>
                <a:srgbClr val="66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 name="Group 39">
            <a:extLst>
              <a:ext uri="{FF2B5EF4-FFF2-40B4-BE49-F238E27FC236}">
                <a16:creationId xmlns:a16="http://schemas.microsoft.com/office/drawing/2014/main" id="{402AFDCA-0FFC-4DF9-BF76-737A2A9A5B87}"/>
              </a:ext>
            </a:extLst>
          </p:cNvPr>
          <p:cNvGrpSpPr>
            <a:grpSpLocks/>
          </p:cNvGrpSpPr>
          <p:nvPr/>
        </p:nvGrpSpPr>
        <p:grpSpPr bwMode="auto">
          <a:xfrm>
            <a:off x="4932363" y="3141663"/>
            <a:ext cx="4211637" cy="1687512"/>
            <a:chOff x="3288" y="1752"/>
            <a:chExt cx="2201" cy="1156"/>
          </a:xfrm>
        </p:grpSpPr>
        <p:sp>
          <p:nvSpPr>
            <p:cNvPr id="79893" name="Line 40">
              <a:extLst>
                <a:ext uri="{FF2B5EF4-FFF2-40B4-BE49-F238E27FC236}">
                  <a16:creationId xmlns:a16="http://schemas.microsoft.com/office/drawing/2014/main" id="{3EE0EA0E-B6BF-4B00-9620-2ECFD1803C71}"/>
                </a:ext>
              </a:extLst>
            </p:cNvPr>
            <p:cNvSpPr>
              <a:spLocks noChangeShapeType="1"/>
            </p:cNvSpPr>
            <p:nvPr/>
          </p:nvSpPr>
          <p:spPr bwMode="auto">
            <a:xfrm flipH="1" flipV="1">
              <a:off x="3288" y="1979"/>
              <a:ext cx="998" cy="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a:p>
          </p:txBody>
        </p:sp>
        <p:sp>
          <p:nvSpPr>
            <p:cNvPr id="79894" name="Text Box 41">
              <a:extLst>
                <a:ext uri="{FF2B5EF4-FFF2-40B4-BE49-F238E27FC236}">
                  <a16:creationId xmlns:a16="http://schemas.microsoft.com/office/drawing/2014/main" id="{33F169DC-FB04-470D-AA11-055F963E8DA4}"/>
                </a:ext>
              </a:extLst>
            </p:cNvPr>
            <p:cNvSpPr txBox="1">
              <a:spLocks noChangeArrowheads="1"/>
            </p:cNvSpPr>
            <p:nvPr/>
          </p:nvSpPr>
          <p:spPr bwMode="auto">
            <a:xfrm>
              <a:off x="4306" y="2469"/>
              <a:ext cx="1183"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lobulus parietalis inferior</a:t>
              </a:r>
              <a:endParaRPr lang="en-US" altLang="sr-Latn-RS" sz="1800" b="1">
                <a:solidFill>
                  <a:schemeClr val="bg1"/>
                </a:solidFill>
                <a:latin typeface="Arial" panose="020B0604020202020204" pitchFamily="34" charset="0"/>
              </a:endParaRPr>
            </a:p>
          </p:txBody>
        </p:sp>
        <p:sp>
          <p:nvSpPr>
            <p:cNvPr id="79895" name="Line 42">
              <a:extLst>
                <a:ext uri="{FF2B5EF4-FFF2-40B4-BE49-F238E27FC236}">
                  <a16:creationId xmlns:a16="http://schemas.microsoft.com/office/drawing/2014/main" id="{E6D74FFE-1FE1-452A-84C4-859ED69A60B3}"/>
                </a:ext>
              </a:extLst>
            </p:cNvPr>
            <p:cNvSpPr>
              <a:spLocks noChangeShapeType="1"/>
            </p:cNvSpPr>
            <p:nvPr/>
          </p:nvSpPr>
          <p:spPr bwMode="auto">
            <a:xfrm flipH="1" flipV="1">
              <a:off x="3651" y="1752"/>
              <a:ext cx="635" cy="7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a:p>
          </p:txBody>
        </p:sp>
      </p:grpSp>
      <p:sp>
        <p:nvSpPr>
          <p:cNvPr id="858155" name="Freeform 43">
            <a:extLst>
              <a:ext uri="{FF2B5EF4-FFF2-40B4-BE49-F238E27FC236}">
                <a16:creationId xmlns:a16="http://schemas.microsoft.com/office/drawing/2014/main" id="{7525DFF7-5C6A-4B1E-A1F3-19A4F99E17AA}"/>
              </a:ext>
            </a:extLst>
          </p:cNvPr>
          <p:cNvSpPr>
            <a:spLocks/>
          </p:cNvSpPr>
          <p:nvPr/>
        </p:nvSpPr>
        <p:spPr bwMode="auto">
          <a:xfrm>
            <a:off x="4140200" y="2420938"/>
            <a:ext cx="1368425" cy="1266825"/>
          </a:xfrm>
          <a:custGeom>
            <a:avLst/>
            <a:gdLst>
              <a:gd name="T0" fmla="*/ 2147483646 w 892"/>
              <a:gd name="T1" fmla="*/ 0 h 707"/>
              <a:gd name="T2" fmla="*/ 2147483646 w 892"/>
              <a:gd name="T3" fmla="*/ 2147483646 h 707"/>
              <a:gd name="T4" fmla="*/ 2147483646 w 892"/>
              <a:gd name="T5" fmla="*/ 2147483646 h 707"/>
              <a:gd name="T6" fmla="*/ 2147483646 w 892"/>
              <a:gd name="T7" fmla="*/ 2147483646 h 707"/>
              <a:gd name="T8" fmla="*/ 2147483646 w 892"/>
              <a:gd name="T9" fmla="*/ 2147483646 h 707"/>
              <a:gd name="T10" fmla="*/ 2147483646 w 892"/>
              <a:gd name="T11" fmla="*/ 2147483646 h 707"/>
              <a:gd name="T12" fmla="*/ 2147483646 w 892"/>
              <a:gd name="T13" fmla="*/ 2147483646 h 707"/>
              <a:gd name="T14" fmla="*/ 2147483646 w 892"/>
              <a:gd name="T15" fmla="*/ 2147483646 h 707"/>
              <a:gd name="T16" fmla="*/ 2147483646 w 892"/>
              <a:gd name="T17" fmla="*/ 2147483646 h 707"/>
              <a:gd name="T18" fmla="*/ 2147483646 w 892"/>
              <a:gd name="T19" fmla="*/ 2147483646 h 707"/>
              <a:gd name="T20" fmla="*/ 2147483646 w 892"/>
              <a:gd name="T21" fmla="*/ 2147483646 h 707"/>
              <a:gd name="T22" fmla="*/ 2147483646 w 892"/>
              <a:gd name="T23" fmla="*/ 2147483646 h 707"/>
              <a:gd name="T24" fmla="*/ 2147483646 w 892"/>
              <a:gd name="T25" fmla="*/ 2147483646 h 707"/>
              <a:gd name="T26" fmla="*/ 2147483646 w 892"/>
              <a:gd name="T27" fmla="*/ 2147483646 h 707"/>
              <a:gd name="T28" fmla="*/ 2147483646 w 892"/>
              <a:gd name="T29" fmla="*/ 2147483646 h 707"/>
              <a:gd name="T30" fmla="*/ 2147483646 w 892"/>
              <a:gd name="T31" fmla="*/ 2147483646 h 707"/>
              <a:gd name="T32" fmla="*/ 2147483646 w 892"/>
              <a:gd name="T33" fmla="*/ 2147483646 h 707"/>
              <a:gd name="T34" fmla="*/ 2147483646 w 892"/>
              <a:gd name="T35" fmla="*/ 2147483646 h 707"/>
              <a:gd name="T36" fmla="*/ 2147483646 w 892"/>
              <a:gd name="T37" fmla="*/ 2147483646 h 707"/>
              <a:gd name="T38" fmla="*/ 2147483646 w 892"/>
              <a:gd name="T39" fmla="*/ 0 h 707"/>
              <a:gd name="T40" fmla="*/ 2147483646 w 892"/>
              <a:gd name="T41" fmla="*/ 0 h 7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2"/>
              <a:gd name="T64" fmla="*/ 0 h 707"/>
              <a:gd name="T65" fmla="*/ 892 w 892"/>
              <a:gd name="T66" fmla="*/ 707 h 7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2" h="707">
                <a:moveTo>
                  <a:pt x="499" y="0"/>
                </a:moveTo>
                <a:cubicBezTo>
                  <a:pt x="544" y="15"/>
                  <a:pt x="589" y="29"/>
                  <a:pt x="635" y="40"/>
                </a:cubicBezTo>
                <a:cubicBezTo>
                  <a:pt x="655" y="60"/>
                  <a:pt x="729" y="111"/>
                  <a:pt x="755" y="120"/>
                </a:cubicBezTo>
                <a:cubicBezTo>
                  <a:pt x="760" y="128"/>
                  <a:pt x="764" y="138"/>
                  <a:pt x="771" y="144"/>
                </a:cubicBezTo>
                <a:cubicBezTo>
                  <a:pt x="785" y="157"/>
                  <a:pt x="819" y="176"/>
                  <a:pt x="819" y="176"/>
                </a:cubicBezTo>
                <a:cubicBezTo>
                  <a:pt x="828" y="202"/>
                  <a:pt x="825" y="231"/>
                  <a:pt x="835" y="256"/>
                </a:cubicBezTo>
                <a:cubicBezTo>
                  <a:pt x="842" y="274"/>
                  <a:pt x="861" y="286"/>
                  <a:pt x="867" y="304"/>
                </a:cubicBezTo>
                <a:cubicBezTo>
                  <a:pt x="870" y="312"/>
                  <a:pt x="872" y="320"/>
                  <a:pt x="875" y="328"/>
                </a:cubicBezTo>
                <a:cubicBezTo>
                  <a:pt x="871" y="396"/>
                  <a:pt x="892" y="493"/>
                  <a:pt x="827" y="536"/>
                </a:cubicBezTo>
                <a:cubicBezTo>
                  <a:pt x="784" y="600"/>
                  <a:pt x="840" y="523"/>
                  <a:pt x="787" y="576"/>
                </a:cubicBezTo>
                <a:cubicBezTo>
                  <a:pt x="757" y="606"/>
                  <a:pt x="786" y="598"/>
                  <a:pt x="747" y="624"/>
                </a:cubicBezTo>
                <a:cubicBezTo>
                  <a:pt x="740" y="629"/>
                  <a:pt x="730" y="628"/>
                  <a:pt x="723" y="632"/>
                </a:cubicBezTo>
                <a:cubicBezTo>
                  <a:pt x="706" y="641"/>
                  <a:pt x="691" y="653"/>
                  <a:pt x="675" y="664"/>
                </a:cubicBezTo>
                <a:cubicBezTo>
                  <a:pt x="675" y="664"/>
                  <a:pt x="615" y="684"/>
                  <a:pt x="603" y="688"/>
                </a:cubicBezTo>
                <a:cubicBezTo>
                  <a:pt x="595" y="691"/>
                  <a:pt x="579" y="696"/>
                  <a:pt x="579" y="696"/>
                </a:cubicBezTo>
                <a:cubicBezTo>
                  <a:pt x="516" y="694"/>
                  <a:pt x="245" y="707"/>
                  <a:pt x="139" y="672"/>
                </a:cubicBezTo>
                <a:cubicBezTo>
                  <a:pt x="111" y="630"/>
                  <a:pt x="87" y="588"/>
                  <a:pt x="51" y="552"/>
                </a:cubicBezTo>
                <a:cubicBezTo>
                  <a:pt x="20" y="458"/>
                  <a:pt x="0" y="317"/>
                  <a:pt x="91" y="256"/>
                </a:cubicBezTo>
                <a:cubicBezTo>
                  <a:pt x="122" y="210"/>
                  <a:pt x="113" y="153"/>
                  <a:pt x="163" y="120"/>
                </a:cubicBezTo>
                <a:cubicBezTo>
                  <a:pt x="212" y="47"/>
                  <a:pt x="312" y="10"/>
                  <a:pt x="395" y="0"/>
                </a:cubicBezTo>
                <a:cubicBezTo>
                  <a:pt x="502" y="8"/>
                  <a:pt x="499" y="43"/>
                  <a:pt x="499" y="0"/>
                </a:cubicBezTo>
                <a:close/>
              </a:path>
            </a:pathLst>
          </a:custGeom>
          <a:noFill/>
          <a:ln w="38100">
            <a:solidFill>
              <a:srgbClr val="D52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8156" name="Freeform 44">
            <a:extLst>
              <a:ext uri="{FF2B5EF4-FFF2-40B4-BE49-F238E27FC236}">
                <a16:creationId xmlns:a16="http://schemas.microsoft.com/office/drawing/2014/main" id="{00496BA1-7304-417A-A502-804A0435177E}"/>
              </a:ext>
            </a:extLst>
          </p:cNvPr>
          <p:cNvSpPr>
            <a:spLocks/>
          </p:cNvSpPr>
          <p:nvPr/>
        </p:nvSpPr>
        <p:spPr bwMode="auto">
          <a:xfrm>
            <a:off x="4356100" y="2060575"/>
            <a:ext cx="1643063" cy="622300"/>
          </a:xfrm>
          <a:custGeom>
            <a:avLst/>
            <a:gdLst>
              <a:gd name="T0" fmla="*/ 2147483646 w 1035"/>
              <a:gd name="T1" fmla="*/ 2147483646 h 392"/>
              <a:gd name="T2" fmla="*/ 2147483646 w 1035"/>
              <a:gd name="T3" fmla="*/ 2147483646 h 392"/>
              <a:gd name="T4" fmla="*/ 2147483646 w 1035"/>
              <a:gd name="T5" fmla="*/ 2147483646 h 392"/>
              <a:gd name="T6" fmla="*/ 2147483646 w 1035"/>
              <a:gd name="T7" fmla="*/ 2147483646 h 392"/>
              <a:gd name="T8" fmla="*/ 2147483646 w 1035"/>
              <a:gd name="T9" fmla="*/ 2147483646 h 392"/>
              <a:gd name="T10" fmla="*/ 2147483646 w 1035"/>
              <a:gd name="T11" fmla="*/ 2147483646 h 392"/>
              <a:gd name="T12" fmla="*/ 2147483646 w 1035"/>
              <a:gd name="T13" fmla="*/ 2147483646 h 392"/>
              <a:gd name="T14" fmla="*/ 2147483646 w 1035"/>
              <a:gd name="T15" fmla="*/ 2147483646 h 392"/>
              <a:gd name="T16" fmla="*/ 2147483646 w 1035"/>
              <a:gd name="T17" fmla="*/ 0 h 392"/>
              <a:gd name="T18" fmla="*/ 2147483646 w 1035"/>
              <a:gd name="T19" fmla="*/ 2147483646 h 392"/>
              <a:gd name="T20" fmla="*/ 2147483646 w 1035"/>
              <a:gd name="T21" fmla="*/ 2147483646 h 392"/>
              <a:gd name="T22" fmla="*/ 2147483646 w 1035"/>
              <a:gd name="T23" fmla="*/ 2147483646 h 392"/>
              <a:gd name="T24" fmla="*/ 2147483646 w 1035"/>
              <a:gd name="T25" fmla="*/ 2147483646 h 392"/>
              <a:gd name="T26" fmla="*/ 2147483646 w 1035"/>
              <a:gd name="T27" fmla="*/ 2147483646 h 392"/>
              <a:gd name="T28" fmla="*/ 2147483646 w 1035"/>
              <a:gd name="T29" fmla="*/ 2147483646 h 392"/>
              <a:gd name="T30" fmla="*/ 2147483646 w 1035"/>
              <a:gd name="T31" fmla="*/ 2147483646 h 392"/>
              <a:gd name="T32" fmla="*/ 2147483646 w 1035"/>
              <a:gd name="T33" fmla="*/ 2147483646 h 392"/>
              <a:gd name="T34" fmla="*/ 2147483646 w 1035"/>
              <a:gd name="T35" fmla="*/ 2147483646 h 392"/>
              <a:gd name="T36" fmla="*/ 2147483646 w 1035"/>
              <a:gd name="T37" fmla="*/ 2147483646 h 392"/>
              <a:gd name="T38" fmla="*/ 2147483646 w 1035"/>
              <a:gd name="T39" fmla="*/ 2147483646 h 392"/>
              <a:gd name="T40" fmla="*/ 2147483646 w 1035"/>
              <a:gd name="T41" fmla="*/ 2147483646 h 392"/>
              <a:gd name="T42" fmla="*/ 2147483646 w 1035"/>
              <a:gd name="T43" fmla="*/ 2147483646 h 392"/>
              <a:gd name="T44" fmla="*/ 2147483646 w 1035"/>
              <a:gd name="T45" fmla="*/ 2147483646 h 392"/>
              <a:gd name="T46" fmla="*/ 2147483646 w 1035"/>
              <a:gd name="T47" fmla="*/ 2147483646 h 392"/>
              <a:gd name="T48" fmla="*/ 2147483646 w 1035"/>
              <a:gd name="T49" fmla="*/ 2147483646 h 392"/>
              <a:gd name="T50" fmla="*/ 2147483646 w 1035"/>
              <a:gd name="T51" fmla="*/ 2147483646 h 3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35"/>
              <a:gd name="T79" fmla="*/ 0 h 392"/>
              <a:gd name="T80" fmla="*/ 1035 w 1035"/>
              <a:gd name="T81" fmla="*/ 392 h 3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35" h="392">
                <a:moveTo>
                  <a:pt x="963" y="392"/>
                </a:moveTo>
                <a:cubicBezTo>
                  <a:pt x="993" y="382"/>
                  <a:pt x="1005" y="362"/>
                  <a:pt x="1035" y="352"/>
                </a:cubicBezTo>
                <a:cubicBezTo>
                  <a:pt x="1032" y="339"/>
                  <a:pt x="1034" y="323"/>
                  <a:pt x="1027" y="312"/>
                </a:cubicBezTo>
                <a:cubicBezTo>
                  <a:pt x="1022" y="304"/>
                  <a:pt x="946" y="232"/>
                  <a:pt x="931" y="224"/>
                </a:cubicBezTo>
                <a:cubicBezTo>
                  <a:pt x="916" y="216"/>
                  <a:pt x="899" y="213"/>
                  <a:pt x="883" y="208"/>
                </a:cubicBezTo>
                <a:cubicBezTo>
                  <a:pt x="827" y="189"/>
                  <a:pt x="783" y="138"/>
                  <a:pt x="731" y="112"/>
                </a:cubicBezTo>
                <a:cubicBezTo>
                  <a:pt x="652" y="72"/>
                  <a:pt x="690" y="88"/>
                  <a:pt x="619" y="64"/>
                </a:cubicBezTo>
                <a:cubicBezTo>
                  <a:pt x="577" y="50"/>
                  <a:pt x="541" y="30"/>
                  <a:pt x="499" y="16"/>
                </a:cubicBezTo>
                <a:cubicBezTo>
                  <a:pt x="483" y="11"/>
                  <a:pt x="451" y="0"/>
                  <a:pt x="451" y="0"/>
                </a:cubicBezTo>
                <a:cubicBezTo>
                  <a:pt x="357" y="6"/>
                  <a:pt x="278" y="22"/>
                  <a:pt x="187" y="32"/>
                </a:cubicBezTo>
                <a:cubicBezTo>
                  <a:pt x="171" y="37"/>
                  <a:pt x="155" y="43"/>
                  <a:pt x="139" y="48"/>
                </a:cubicBezTo>
                <a:cubicBezTo>
                  <a:pt x="130" y="51"/>
                  <a:pt x="131" y="66"/>
                  <a:pt x="123" y="72"/>
                </a:cubicBezTo>
                <a:cubicBezTo>
                  <a:pt x="116" y="77"/>
                  <a:pt x="107" y="77"/>
                  <a:pt x="99" y="80"/>
                </a:cubicBezTo>
                <a:cubicBezTo>
                  <a:pt x="91" y="88"/>
                  <a:pt x="84" y="97"/>
                  <a:pt x="75" y="104"/>
                </a:cubicBezTo>
                <a:cubicBezTo>
                  <a:pt x="60" y="116"/>
                  <a:pt x="27" y="136"/>
                  <a:pt x="27" y="136"/>
                </a:cubicBezTo>
                <a:cubicBezTo>
                  <a:pt x="13" y="164"/>
                  <a:pt x="0" y="174"/>
                  <a:pt x="19" y="208"/>
                </a:cubicBezTo>
                <a:cubicBezTo>
                  <a:pt x="32" y="231"/>
                  <a:pt x="91" y="240"/>
                  <a:pt x="91" y="240"/>
                </a:cubicBezTo>
                <a:cubicBezTo>
                  <a:pt x="331" y="234"/>
                  <a:pt x="356" y="248"/>
                  <a:pt x="515" y="208"/>
                </a:cubicBezTo>
                <a:cubicBezTo>
                  <a:pt x="533" y="209"/>
                  <a:pt x="686" y="217"/>
                  <a:pt x="723" y="224"/>
                </a:cubicBezTo>
                <a:cubicBezTo>
                  <a:pt x="740" y="227"/>
                  <a:pt x="755" y="236"/>
                  <a:pt x="771" y="240"/>
                </a:cubicBezTo>
                <a:cubicBezTo>
                  <a:pt x="792" y="245"/>
                  <a:pt x="835" y="256"/>
                  <a:pt x="835" y="256"/>
                </a:cubicBezTo>
                <a:cubicBezTo>
                  <a:pt x="850" y="266"/>
                  <a:pt x="868" y="270"/>
                  <a:pt x="883" y="280"/>
                </a:cubicBezTo>
                <a:cubicBezTo>
                  <a:pt x="900" y="292"/>
                  <a:pt x="914" y="308"/>
                  <a:pt x="931" y="320"/>
                </a:cubicBezTo>
                <a:cubicBezTo>
                  <a:pt x="941" y="335"/>
                  <a:pt x="944" y="354"/>
                  <a:pt x="955" y="368"/>
                </a:cubicBezTo>
                <a:cubicBezTo>
                  <a:pt x="961" y="376"/>
                  <a:pt x="976" y="375"/>
                  <a:pt x="979" y="384"/>
                </a:cubicBezTo>
                <a:cubicBezTo>
                  <a:pt x="981" y="390"/>
                  <a:pt x="968" y="389"/>
                  <a:pt x="963" y="392"/>
                </a:cubicBezTo>
                <a:close/>
              </a:path>
            </a:pathLst>
          </a:custGeom>
          <a:noFill/>
          <a:ln w="38100">
            <a:solidFill>
              <a:srgbClr val="66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8157" name="Line 45">
            <a:extLst>
              <a:ext uri="{FF2B5EF4-FFF2-40B4-BE49-F238E27FC236}">
                <a16:creationId xmlns:a16="http://schemas.microsoft.com/office/drawing/2014/main" id="{52C457B6-B7A1-4321-A63D-87A6D2B063E2}"/>
              </a:ext>
            </a:extLst>
          </p:cNvPr>
          <p:cNvSpPr>
            <a:spLocks noChangeShapeType="1"/>
          </p:cNvSpPr>
          <p:nvPr/>
        </p:nvSpPr>
        <p:spPr bwMode="auto">
          <a:xfrm flipH="1" flipV="1">
            <a:off x="5148263" y="3213100"/>
            <a:ext cx="1871662" cy="1152525"/>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85815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858157"/>
                                        </p:tgtEl>
                                        <p:attrNameLst>
                                          <p:attrName>style.visibility</p:attrName>
                                        </p:attrNameLst>
                                      </p:cBhvr>
                                      <p:to>
                                        <p:strVal val="visible"/>
                                      </p:to>
                                    </p:set>
                                    <p:animEffect transition="in" filter="blinds(horizontal)">
                                      <p:cBhvr>
                                        <p:cTn id="51" dur="500"/>
                                        <p:tgtEl>
                                          <p:spTgt spid="85815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499"/>
                                          </p:stCondLst>
                                        </p:cTn>
                                        <p:tgtEl>
                                          <p:spTgt spid="13"/>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499"/>
                                          </p:stCondLst>
                                        </p:cTn>
                                        <p:tgtEl>
                                          <p:spTgt spid="858155"/>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858114"/>
                                        </p:tgtEl>
                                        <p:attrNameLst>
                                          <p:attrName>style.visibility</p:attrName>
                                        </p:attrNameLst>
                                      </p:cBhvr>
                                      <p:to>
                                        <p:strVal val="visible"/>
                                      </p:to>
                                    </p:set>
                                    <p:animEffect transition="in" filter="blinds(horizontal)">
                                      <p:cBhvr>
                                        <p:cTn id="64" dur="500"/>
                                        <p:tgtEl>
                                          <p:spTgt spid="85811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blinds(horizontal)">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ixed_brain-013">
            <a:extLst>
              <a:ext uri="{FF2B5EF4-FFF2-40B4-BE49-F238E27FC236}">
                <a16:creationId xmlns:a16="http://schemas.microsoft.com/office/drawing/2014/main" id="{AD2E8DA8-AF35-4E78-A36B-4223C1BD2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060575"/>
            <a:ext cx="5948363"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a:extLst>
              <a:ext uri="{FF2B5EF4-FFF2-40B4-BE49-F238E27FC236}">
                <a16:creationId xmlns:a16="http://schemas.microsoft.com/office/drawing/2014/main" id="{A7ED475D-4764-438C-B31E-082614D81B34}"/>
              </a:ext>
            </a:extLst>
          </p:cNvPr>
          <p:cNvSpPr>
            <a:spLocks noChangeArrowheads="1"/>
          </p:cNvSpPr>
          <p:nvPr/>
        </p:nvSpPr>
        <p:spPr bwMode="auto">
          <a:xfrm>
            <a:off x="0" y="-26988"/>
            <a:ext cx="9144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b="1" dirty="0">
                <a:solidFill>
                  <a:srgbClr val="FF0000"/>
                </a:solidFill>
              </a:rPr>
              <a:t>Telencephalon </a:t>
            </a:r>
            <a:br>
              <a:rPr lang="sr-Latn-CS" altLang="sr-Latn-RS" b="1" dirty="0">
                <a:solidFill>
                  <a:srgbClr val="FF0000"/>
                </a:solidFill>
              </a:rPr>
            </a:br>
            <a:r>
              <a:rPr lang="sr-Latn-CS" altLang="sr-Latn-RS" b="1" dirty="0">
                <a:solidFill>
                  <a:srgbClr val="FF0000"/>
                </a:solidFill>
              </a:rPr>
              <a:t> </a:t>
            </a:r>
            <a:r>
              <a:rPr lang="sr-Latn-CS" altLang="sr-Latn-RS" sz="2400" b="1" dirty="0">
                <a:solidFill>
                  <a:srgbClr val="FF0000"/>
                </a:solidFill>
              </a:rPr>
              <a:t>Facies superolateralis</a:t>
            </a:r>
            <a:endParaRPr lang="en-US" altLang="sr-Latn-RS" sz="2400" b="1" dirty="0">
              <a:solidFill>
                <a:srgbClr val="FF0000"/>
              </a:solidFill>
            </a:endParaRPr>
          </a:p>
        </p:txBody>
      </p:sp>
      <p:sp>
        <p:nvSpPr>
          <p:cNvPr id="81924" name="Rectangle 4">
            <a:extLst>
              <a:ext uri="{FF2B5EF4-FFF2-40B4-BE49-F238E27FC236}">
                <a16:creationId xmlns:a16="http://schemas.microsoft.com/office/drawing/2014/main" id="{95C5FF83-409C-4130-A4BC-6CE2761220A3}"/>
              </a:ext>
            </a:extLst>
          </p:cNvPr>
          <p:cNvSpPr>
            <a:spLocks noChangeArrowheads="1"/>
          </p:cNvSpPr>
          <p:nvPr/>
        </p:nvSpPr>
        <p:spPr bwMode="auto">
          <a:xfrm>
            <a:off x="14288" y="492125"/>
            <a:ext cx="82296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br>
              <a:rPr lang="en-CA" altLang="sr-Latn-RS" b="1"/>
            </a:br>
            <a:endParaRPr lang="en-US" altLang="sr-Latn-RS" sz="2400" b="1"/>
          </a:p>
        </p:txBody>
      </p:sp>
      <p:grpSp>
        <p:nvGrpSpPr>
          <p:cNvPr id="2" name="Group 5">
            <a:extLst>
              <a:ext uri="{FF2B5EF4-FFF2-40B4-BE49-F238E27FC236}">
                <a16:creationId xmlns:a16="http://schemas.microsoft.com/office/drawing/2014/main" id="{5123BFCC-6484-4601-804E-7C95CE6367E7}"/>
              </a:ext>
            </a:extLst>
          </p:cNvPr>
          <p:cNvGrpSpPr>
            <a:grpSpLocks/>
          </p:cNvGrpSpPr>
          <p:nvPr/>
        </p:nvGrpSpPr>
        <p:grpSpPr bwMode="auto">
          <a:xfrm>
            <a:off x="3635375" y="1125538"/>
            <a:ext cx="2519363" cy="1727200"/>
            <a:chOff x="2290" y="709"/>
            <a:chExt cx="1587" cy="1088"/>
          </a:xfrm>
        </p:grpSpPr>
        <p:sp>
          <p:nvSpPr>
            <p:cNvPr id="81963" name="Line 6">
              <a:extLst>
                <a:ext uri="{FF2B5EF4-FFF2-40B4-BE49-F238E27FC236}">
                  <a16:creationId xmlns:a16="http://schemas.microsoft.com/office/drawing/2014/main" id="{7F71FEE6-162C-4622-8287-8279ED535DF8}"/>
                </a:ext>
              </a:extLst>
            </p:cNvPr>
            <p:cNvSpPr>
              <a:spLocks noChangeShapeType="1"/>
            </p:cNvSpPr>
            <p:nvPr/>
          </p:nvSpPr>
          <p:spPr bwMode="auto">
            <a:xfrm flipH="1">
              <a:off x="2472" y="981"/>
              <a:ext cx="317" cy="816"/>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64" name="Text Box 7">
              <a:extLst>
                <a:ext uri="{FF2B5EF4-FFF2-40B4-BE49-F238E27FC236}">
                  <a16:creationId xmlns:a16="http://schemas.microsoft.com/office/drawing/2014/main" id="{3D2E1899-7F48-479C-AEDB-80D71E754E9B}"/>
                </a:ext>
              </a:extLst>
            </p:cNvPr>
            <p:cNvSpPr txBox="1">
              <a:spLocks noChangeArrowheads="1"/>
            </p:cNvSpPr>
            <p:nvPr/>
          </p:nvSpPr>
          <p:spPr bwMode="auto">
            <a:xfrm>
              <a:off x="2290" y="709"/>
              <a:ext cx="15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centralis</a:t>
              </a:r>
              <a:endParaRPr lang="en-US" altLang="sr-Latn-RS" sz="2400">
                <a:latin typeface="Arial" panose="020B0604020202020204" pitchFamily="34" charset="0"/>
              </a:endParaRPr>
            </a:p>
          </p:txBody>
        </p:sp>
      </p:grpSp>
      <p:grpSp>
        <p:nvGrpSpPr>
          <p:cNvPr id="3" name="Group 8">
            <a:extLst>
              <a:ext uri="{FF2B5EF4-FFF2-40B4-BE49-F238E27FC236}">
                <a16:creationId xmlns:a16="http://schemas.microsoft.com/office/drawing/2014/main" id="{89B1D771-8C7E-432C-853B-9DC69DA1876A}"/>
              </a:ext>
            </a:extLst>
          </p:cNvPr>
          <p:cNvGrpSpPr>
            <a:grpSpLocks/>
          </p:cNvGrpSpPr>
          <p:nvPr/>
        </p:nvGrpSpPr>
        <p:grpSpPr bwMode="auto">
          <a:xfrm>
            <a:off x="1908175" y="5300663"/>
            <a:ext cx="2808288" cy="1571625"/>
            <a:chOff x="884" y="3503"/>
            <a:chExt cx="1769" cy="990"/>
          </a:xfrm>
        </p:grpSpPr>
        <p:sp>
          <p:nvSpPr>
            <p:cNvPr id="81961" name="Line 9">
              <a:extLst>
                <a:ext uri="{FF2B5EF4-FFF2-40B4-BE49-F238E27FC236}">
                  <a16:creationId xmlns:a16="http://schemas.microsoft.com/office/drawing/2014/main" id="{7AED10A9-9B0A-4CED-A8C2-E1A6642A6A8F}"/>
                </a:ext>
              </a:extLst>
            </p:cNvPr>
            <p:cNvSpPr>
              <a:spLocks noChangeShapeType="1"/>
            </p:cNvSpPr>
            <p:nvPr/>
          </p:nvSpPr>
          <p:spPr bwMode="auto">
            <a:xfrm flipV="1">
              <a:off x="2154" y="3503"/>
              <a:ext cx="499" cy="653"/>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62" name="Text Box 10">
              <a:extLst>
                <a:ext uri="{FF2B5EF4-FFF2-40B4-BE49-F238E27FC236}">
                  <a16:creationId xmlns:a16="http://schemas.microsoft.com/office/drawing/2014/main" id="{FA8FFEFF-6ED9-4E92-9FD3-F14E21629E0F}"/>
                </a:ext>
              </a:extLst>
            </p:cNvPr>
            <p:cNvSpPr txBox="1">
              <a:spLocks noChangeArrowheads="1"/>
            </p:cNvSpPr>
            <p:nvPr/>
          </p:nvSpPr>
          <p:spPr bwMode="auto">
            <a:xfrm>
              <a:off x="884" y="4089"/>
              <a:ext cx="158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gyrus temporalis inferior</a:t>
              </a:r>
              <a:endParaRPr lang="en-US" altLang="sr-Latn-RS" sz="1800" b="1">
                <a:latin typeface="Arial" panose="020B0604020202020204" pitchFamily="34" charset="0"/>
              </a:endParaRPr>
            </a:p>
          </p:txBody>
        </p:sp>
      </p:grpSp>
      <p:sp>
        <p:nvSpPr>
          <p:cNvPr id="860171" name="Freeform 11">
            <a:extLst>
              <a:ext uri="{FF2B5EF4-FFF2-40B4-BE49-F238E27FC236}">
                <a16:creationId xmlns:a16="http://schemas.microsoft.com/office/drawing/2014/main" id="{B44D4A3E-C449-41C1-9F3B-9ECD42787434}"/>
              </a:ext>
            </a:extLst>
          </p:cNvPr>
          <p:cNvSpPr>
            <a:spLocks/>
          </p:cNvSpPr>
          <p:nvPr/>
        </p:nvSpPr>
        <p:spPr bwMode="auto">
          <a:xfrm>
            <a:off x="4978400" y="2159000"/>
            <a:ext cx="1450975" cy="1146175"/>
          </a:xfrm>
          <a:custGeom>
            <a:avLst/>
            <a:gdLst>
              <a:gd name="T0" fmla="*/ 2147483646 w 914"/>
              <a:gd name="T1" fmla="*/ 2147483646 h 722"/>
              <a:gd name="T2" fmla="*/ 2147483646 w 914"/>
              <a:gd name="T3" fmla="*/ 2147483646 h 722"/>
              <a:gd name="T4" fmla="*/ 2147483646 w 914"/>
              <a:gd name="T5" fmla="*/ 2147483646 h 722"/>
              <a:gd name="T6" fmla="*/ 2147483646 w 914"/>
              <a:gd name="T7" fmla="*/ 2147483646 h 722"/>
              <a:gd name="T8" fmla="*/ 2147483646 w 914"/>
              <a:gd name="T9" fmla="*/ 2147483646 h 722"/>
              <a:gd name="T10" fmla="*/ 2147483646 w 914"/>
              <a:gd name="T11" fmla="*/ 2147483646 h 722"/>
              <a:gd name="T12" fmla="*/ 2147483646 w 914"/>
              <a:gd name="T13" fmla="*/ 2147483646 h 722"/>
              <a:gd name="T14" fmla="*/ 2147483646 w 914"/>
              <a:gd name="T15" fmla="*/ 2147483646 h 722"/>
              <a:gd name="T16" fmla="*/ 2147483646 w 914"/>
              <a:gd name="T17" fmla="*/ 2147483646 h 722"/>
              <a:gd name="T18" fmla="*/ 2147483646 w 914"/>
              <a:gd name="T19" fmla="*/ 2147483646 h 722"/>
              <a:gd name="T20" fmla="*/ 2147483646 w 914"/>
              <a:gd name="T21" fmla="*/ 2147483646 h 722"/>
              <a:gd name="T22" fmla="*/ 2147483646 w 914"/>
              <a:gd name="T23" fmla="*/ 2147483646 h 722"/>
              <a:gd name="T24" fmla="*/ 2147483646 w 914"/>
              <a:gd name="T25" fmla="*/ 0 h 722"/>
              <a:gd name="T26" fmla="*/ 2147483646 w 914"/>
              <a:gd name="T27" fmla="*/ 2147483646 h 722"/>
              <a:gd name="T28" fmla="*/ 2147483646 w 914"/>
              <a:gd name="T29" fmla="*/ 2147483646 h 722"/>
              <a:gd name="T30" fmla="*/ 2147483646 w 914"/>
              <a:gd name="T31" fmla="*/ 2147483646 h 722"/>
              <a:gd name="T32" fmla="*/ 2147483646 w 914"/>
              <a:gd name="T33" fmla="*/ 2147483646 h 722"/>
              <a:gd name="T34" fmla="*/ 2147483646 w 914"/>
              <a:gd name="T35" fmla="*/ 2147483646 h 722"/>
              <a:gd name="T36" fmla="*/ 2147483646 w 914"/>
              <a:gd name="T37" fmla="*/ 2147483646 h 722"/>
              <a:gd name="T38" fmla="*/ 2147483646 w 914"/>
              <a:gd name="T39" fmla="*/ 2147483646 h 7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4"/>
              <a:gd name="T61" fmla="*/ 0 h 722"/>
              <a:gd name="T62" fmla="*/ 914 w 914"/>
              <a:gd name="T63" fmla="*/ 722 h 7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4" h="722">
                <a:moveTo>
                  <a:pt x="240" y="464"/>
                </a:moveTo>
                <a:cubicBezTo>
                  <a:pt x="327" y="469"/>
                  <a:pt x="435" y="469"/>
                  <a:pt x="512" y="520"/>
                </a:cubicBezTo>
                <a:cubicBezTo>
                  <a:pt x="532" y="551"/>
                  <a:pt x="551" y="559"/>
                  <a:pt x="584" y="576"/>
                </a:cubicBezTo>
                <a:cubicBezTo>
                  <a:pt x="601" y="602"/>
                  <a:pt x="638" y="639"/>
                  <a:pt x="664" y="656"/>
                </a:cubicBezTo>
                <a:cubicBezTo>
                  <a:pt x="708" y="722"/>
                  <a:pt x="804" y="696"/>
                  <a:pt x="864" y="656"/>
                </a:cubicBezTo>
                <a:cubicBezTo>
                  <a:pt x="875" y="640"/>
                  <a:pt x="885" y="624"/>
                  <a:pt x="896" y="608"/>
                </a:cubicBezTo>
                <a:cubicBezTo>
                  <a:pt x="901" y="600"/>
                  <a:pt x="912" y="584"/>
                  <a:pt x="912" y="584"/>
                </a:cubicBezTo>
                <a:cubicBezTo>
                  <a:pt x="909" y="525"/>
                  <a:pt x="914" y="466"/>
                  <a:pt x="904" y="408"/>
                </a:cubicBezTo>
                <a:cubicBezTo>
                  <a:pt x="898" y="374"/>
                  <a:pt x="867" y="360"/>
                  <a:pt x="848" y="336"/>
                </a:cubicBezTo>
                <a:cubicBezTo>
                  <a:pt x="817" y="297"/>
                  <a:pt x="810" y="252"/>
                  <a:pt x="768" y="224"/>
                </a:cubicBezTo>
                <a:cubicBezTo>
                  <a:pt x="740" y="182"/>
                  <a:pt x="691" y="158"/>
                  <a:pt x="648" y="136"/>
                </a:cubicBezTo>
                <a:cubicBezTo>
                  <a:pt x="605" y="114"/>
                  <a:pt x="566" y="71"/>
                  <a:pt x="520" y="56"/>
                </a:cubicBezTo>
                <a:cubicBezTo>
                  <a:pt x="429" y="26"/>
                  <a:pt x="335" y="14"/>
                  <a:pt x="240" y="0"/>
                </a:cubicBezTo>
                <a:cubicBezTo>
                  <a:pt x="219" y="3"/>
                  <a:pt x="196" y="1"/>
                  <a:pt x="176" y="8"/>
                </a:cubicBezTo>
                <a:cubicBezTo>
                  <a:pt x="149" y="18"/>
                  <a:pt x="131" y="47"/>
                  <a:pt x="104" y="56"/>
                </a:cubicBezTo>
                <a:cubicBezTo>
                  <a:pt x="88" y="61"/>
                  <a:pt x="56" y="72"/>
                  <a:pt x="56" y="72"/>
                </a:cubicBezTo>
                <a:cubicBezTo>
                  <a:pt x="0" y="128"/>
                  <a:pt x="32" y="199"/>
                  <a:pt x="8" y="272"/>
                </a:cubicBezTo>
                <a:cubicBezTo>
                  <a:pt x="11" y="290"/>
                  <a:pt x="14" y="324"/>
                  <a:pt x="24" y="344"/>
                </a:cubicBezTo>
                <a:cubicBezTo>
                  <a:pt x="48" y="391"/>
                  <a:pt x="119" y="412"/>
                  <a:pt x="160" y="440"/>
                </a:cubicBezTo>
                <a:cubicBezTo>
                  <a:pt x="181" y="454"/>
                  <a:pt x="217" y="487"/>
                  <a:pt x="240" y="464"/>
                </a:cubicBezTo>
                <a:close/>
              </a:path>
            </a:pathLst>
          </a:custGeom>
          <a:noFill/>
          <a:ln w="38100">
            <a:solidFill>
              <a:srgbClr val="66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 name="Group 12">
            <a:extLst>
              <a:ext uri="{FF2B5EF4-FFF2-40B4-BE49-F238E27FC236}">
                <a16:creationId xmlns:a16="http://schemas.microsoft.com/office/drawing/2014/main" id="{BF4C1620-7D61-488A-A842-1973893EC98A}"/>
              </a:ext>
            </a:extLst>
          </p:cNvPr>
          <p:cNvGrpSpPr>
            <a:grpSpLocks/>
          </p:cNvGrpSpPr>
          <p:nvPr/>
        </p:nvGrpSpPr>
        <p:grpSpPr bwMode="auto">
          <a:xfrm>
            <a:off x="5076825" y="4437063"/>
            <a:ext cx="3313113" cy="1362075"/>
            <a:chOff x="2835" y="2795"/>
            <a:chExt cx="2087" cy="858"/>
          </a:xfrm>
        </p:grpSpPr>
        <p:sp>
          <p:nvSpPr>
            <p:cNvPr id="81959" name="Line 13">
              <a:extLst>
                <a:ext uri="{FF2B5EF4-FFF2-40B4-BE49-F238E27FC236}">
                  <a16:creationId xmlns:a16="http://schemas.microsoft.com/office/drawing/2014/main" id="{C4BFBC32-5406-4214-8A4E-F8F19FEAB51F}"/>
                </a:ext>
              </a:extLst>
            </p:cNvPr>
            <p:cNvSpPr>
              <a:spLocks noChangeShapeType="1"/>
            </p:cNvSpPr>
            <p:nvPr/>
          </p:nvSpPr>
          <p:spPr bwMode="auto">
            <a:xfrm flipH="1" flipV="1">
              <a:off x="2835" y="2795"/>
              <a:ext cx="408" cy="499"/>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60" name="Text Box 14">
              <a:extLst>
                <a:ext uri="{FF2B5EF4-FFF2-40B4-BE49-F238E27FC236}">
                  <a16:creationId xmlns:a16="http://schemas.microsoft.com/office/drawing/2014/main" id="{1B438CC3-CDAA-4F00-98D3-7B30B03966C5}"/>
                </a:ext>
              </a:extLst>
            </p:cNvPr>
            <p:cNvSpPr txBox="1">
              <a:spLocks noChangeArrowheads="1"/>
            </p:cNvSpPr>
            <p:nvPr/>
          </p:nvSpPr>
          <p:spPr bwMode="auto">
            <a:xfrm>
              <a:off x="3198" y="3249"/>
              <a:ext cx="17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gyrus temporalis superior</a:t>
              </a:r>
              <a:endParaRPr lang="en-US" altLang="sr-Latn-RS" sz="1800" b="1">
                <a:latin typeface="Arial" panose="020B0604020202020204" pitchFamily="34" charset="0"/>
              </a:endParaRPr>
            </a:p>
          </p:txBody>
        </p:sp>
      </p:grpSp>
      <p:grpSp>
        <p:nvGrpSpPr>
          <p:cNvPr id="5" name="Group 15">
            <a:extLst>
              <a:ext uri="{FF2B5EF4-FFF2-40B4-BE49-F238E27FC236}">
                <a16:creationId xmlns:a16="http://schemas.microsoft.com/office/drawing/2014/main" id="{7DA24678-C110-442A-95EC-0B1D8871BD89}"/>
              </a:ext>
            </a:extLst>
          </p:cNvPr>
          <p:cNvGrpSpPr>
            <a:grpSpLocks/>
          </p:cNvGrpSpPr>
          <p:nvPr/>
        </p:nvGrpSpPr>
        <p:grpSpPr bwMode="auto">
          <a:xfrm>
            <a:off x="4284663" y="5084763"/>
            <a:ext cx="2303462" cy="2044700"/>
            <a:chOff x="2290" y="3022"/>
            <a:chExt cx="1588" cy="1372"/>
          </a:xfrm>
        </p:grpSpPr>
        <p:grpSp>
          <p:nvGrpSpPr>
            <p:cNvPr id="81955" name="Group 16">
              <a:extLst>
                <a:ext uri="{FF2B5EF4-FFF2-40B4-BE49-F238E27FC236}">
                  <a16:creationId xmlns:a16="http://schemas.microsoft.com/office/drawing/2014/main" id="{88EA5B4A-BFBE-4A7B-BC5F-74752AAC66C5}"/>
                </a:ext>
              </a:extLst>
            </p:cNvPr>
            <p:cNvGrpSpPr>
              <a:grpSpLocks/>
            </p:cNvGrpSpPr>
            <p:nvPr/>
          </p:nvGrpSpPr>
          <p:grpSpPr bwMode="auto">
            <a:xfrm>
              <a:off x="2290" y="3022"/>
              <a:ext cx="1588" cy="1372"/>
              <a:chOff x="2290" y="3022"/>
              <a:chExt cx="1588" cy="1372"/>
            </a:xfrm>
          </p:grpSpPr>
          <p:sp>
            <p:nvSpPr>
              <p:cNvPr id="81957" name="Line 17">
                <a:extLst>
                  <a:ext uri="{FF2B5EF4-FFF2-40B4-BE49-F238E27FC236}">
                    <a16:creationId xmlns:a16="http://schemas.microsoft.com/office/drawing/2014/main" id="{9B8CB1F4-7E3B-4163-99BF-C64074D5117E}"/>
                  </a:ext>
                </a:extLst>
              </p:cNvPr>
              <p:cNvSpPr>
                <a:spLocks noChangeShapeType="1"/>
              </p:cNvSpPr>
              <p:nvPr/>
            </p:nvSpPr>
            <p:spPr bwMode="auto">
              <a:xfrm flipH="1" flipV="1">
                <a:off x="2608" y="3022"/>
                <a:ext cx="227" cy="635"/>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58" name="Text Box 18">
                <a:extLst>
                  <a:ext uri="{FF2B5EF4-FFF2-40B4-BE49-F238E27FC236}">
                    <a16:creationId xmlns:a16="http://schemas.microsoft.com/office/drawing/2014/main" id="{7AC5FF0B-76E5-4951-A1B1-AD768D57D86A}"/>
                  </a:ext>
                </a:extLst>
              </p:cNvPr>
              <p:cNvSpPr txBox="1">
                <a:spLocks noChangeArrowheads="1"/>
              </p:cNvSpPr>
              <p:nvPr/>
            </p:nvSpPr>
            <p:spPr bwMode="auto">
              <a:xfrm>
                <a:off x="2290" y="3390"/>
                <a:ext cx="1588" cy="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514800" bIns="514800">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60000"/>
                  </a:lnSpc>
                  <a:spcBef>
                    <a:spcPct val="50000"/>
                  </a:spcBef>
                  <a:buSzTx/>
                  <a:buFontTx/>
                  <a:buNone/>
                </a:pPr>
                <a:r>
                  <a:rPr lang="en-CA" altLang="sr-Latn-RS" sz="1800" b="1">
                    <a:latin typeface="Arial" panose="020B0604020202020204" pitchFamily="34" charset="0"/>
                  </a:rPr>
                  <a:t>gyrus temporalis</a:t>
                </a:r>
              </a:p>
              <a:p>
                <a:pPr algn="ctr" eaLnBrk="1" hangingPunct="1">
                  <a:lnSpc>
                    <a:spcPct val="60000"/>
                  </a:lnSpc>
                  <a:spcBef>
                    <a:spcPct val="50000"/>
                  </a:spcBef>
                  <a:buSzTx/>
                  <a:buFontTx/>
                  <a:buNone/>
                </a:pPr>
                <a:r>
                  <a:rPr lang="en-CA" altLang="sr-Latn-RS" sz="1800" b="1">
                    <a:latin typeface="Arial" panose="020B0604020202020204" pitchFamily="34" charset="0"/>
                  </a:rPr>
                  <a:t>medius</a:t>
                </a:r>
                <a:endParaRPr lang="en-US" altLang="sr-Latn-RS" sz="1800" b="1">
                  <a:latin typeface="Arial" panose="020B0604020202020204" pitchFamily="34" charset="0"/>
                </a:endParaRPr>
              </a:p>
            </p:txBody>
          </p:sp>
        </p:grpSp>
        <p:sp>
          <p:nvSpPr>
            <p:cNvPr id="81956" name="Text Box 19">
              <a:extLst>
                <a:ext uri="{FF2B5EF4-FFF2-40B4-BE49-F238E27FC236}">
                  <a16:creationId xmlns:a16="http://schemas.microsoft.com/office/drawing/2014/main" id="{0E91C9C7-759D-433F-B3A9-5DE998BD2859}"/>
                </a:ext>
              </a:extLst>
            </p:cNvPr>
            <p:cNvSpPr txBox="1">
              <a:spLocks noChangeArrowheads="1"/>
            </p:cNvSpPr>
            <p:nvPr/>
          </p:nvSpPr>
          <p:spPr bwMode="auto">
            <a:xfrm>
              <a:off x="2290" y="3612"/>
              <a:ext cx="1588"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endParaRPr lang="sr-Latn-RS" altLang="sr-Latn-RS" sz="1800" b="1">
                <a:latin typeface="Arial" panose="020B0604020202020204" pitchFamily="34" charset="0"/>
              </a:endParaRPr>
            </a:p>
          </p:txBody>
        </p:sp>
      </p:grpSp>
      <p:grpSp>
        <p:nvGrpSpPr>
          <p:cNvPr id="7" name="Group 20">
            <a:extLst>
              <a:ext uri="{FF2B5EF4-FFF2-40B4-BE49-F238E27FC236}">
                <a16:creationId xmlns:a16="http://schemas.microsoft.com/office/drawing/2014/main" id="{F9CCC46A-B301-4D5A-90A3-79C1CAB1FDA6}"/>
              </a:ext>
            </a:extLst>
          </p:cNvPr>
          <p:cNvGrpSpPr>
            <a:grpSpLocks/>
          </p:cNvGrpSpPr>
          <p:nvPr/>
        </p:nvGrpSpPr>
        <p:grpSpPr bwMode="auto">
          <a:xfrm>
            <a:off x="4572000" y="1700213"/>
            <a:ext cx="3529013" cy="792162"/>
            <a:chOff x="3696" y="1207"/>
            <a:chExt cx="1815" cy="499"/>
          </a:xfrm>
        </p:grpSpPr>
        <p:sp>
          <p:nvSpPr>
            <p:cNvPr id="81953" name="Line 21">
              <a:extLst>
                <a:ext uri="{FF2B5EF4-FFF2-40B4-BE49-F238E27FC236}">
                  <a16:creationId xmlns:a16="http://schemas.microsoft.com/office/drawing/2014/main" id="{5161A622-ED96-4DF1-B863-68115C0B939D}"/>
                </a:ext>
              </a:extLst>
            </p:cNvPr>
            <p:cNvSpPr>
              <a:spLocks noChangeShapeType="1"/>
            </p:cNvSpPr>
            <p:nvPr/>
          </p:nvSpPr>
          <p:spPr bwMode="auto">
            <a:xfrm flipH="1">
              <a:off x="3696" y="1389"/>
              <a:ext cx="681" cy="317"/>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54" name="Text Box 22">
              <a:extLst>
                <a:ext uri="{FF2B5EF4-FFF2-40B4-BE49-F238E27FC236}">
                  <a16:creationId xmlns:a16="http://schemas.microsoft.com/office/drawing/2014/main" id="{7195F540-7480-4706-A879-1CA892A4453F}"/>
                </a:ext>
              </a:extLst>
            </p:cNvPr>
            <p:cNvSpPr txBox="1">
              <a:spLocks noChangeArrowheads="1"/>
            </p:cNvSpPr>
            <p:nvPr/>
          </p:nvSpPr>
          <p:spPr bwMode="auto">
            <a:xfrm>
              <a:off x="4332" y="1207"/>
              <a:ext cx="117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gyrus postcentralis</a:t>
              </a:r>
              <a:endParaRPr lang="en-US" altLang="sr-Latn-RS" sz="1800" b="1">
                <a:latin typeface="Arial" panose="020B0604020202020204" pitchFamily="34" charset="0"/>
              </a:endParaRPr>
            </a:p>
          </p:txBody>
        </p:sp>
      </p:grpSp>
      <p:grpSp>
        <p:nvGrpSpPr>
          <p:cNvPr id="8" name="Group 23">
            <a:extLst>
              <a:ext uri="{FF2B5EF4-FFF2-40B4-BE49-F238E27FC236}">
                <a16:creationId xmlns:a16="http://schemas.microsoft.com/office/drawing/2014/main" id="{2F937B5E-970D-4433-B68A-5B0DAF5D6AA9}"/>
              </a:ext>
            </a:extLst>
          </p:cNvPr>
          <p:cNvGrpSpPr>
            <a:grpSpLocks/>
          </p:cNvGrpSpPr>
          <p:nvPr/>
        </p:nvGrpSpPr>
        <p:grpSpPr bwMode="auto">
          <a:xfrm>
            <a:off x="1692275" y="1268413"/>
            <a:ext cx="2232025" cy="1296987"/>
            <a:chOff x="1066" y="799"/>
            <a:chExt cx="1406" cy="817"/>
          </a:xfrm>
        </p:grpSpPr>
        <p:sp>
          <p:nvSpPr>
            <p:cNvPr id="81951" name="Line 24">
              <a:extLst>
                <a:ext uri="{FF2B5EF4-FFF2-40B4-BE49-F238E27FC236}">
                  <a16:creationId xmlns:a16="http://schemas.microsoft.com/office/drawing/2014/main" id="{065C543B-C15B-4DD3-9460-0E74BD992022}"/>
                </a:ext>
              </a:extLst>
            </p:cNvPr>
            <p:cNvSpPr>
              <a:spLocks noChangeShapeType="1"/>
            </p:cNvSpPr>
            <p:nvPr/>
          </p:nvSpPr>
          <p:spPr bwMode="auto">
            <a:xfrm>
              <a:off x="1973" y="935"/>
              <a:ext cx="499" cy="681"/>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52" name="Text Box 25">
              <a:extLst>
                <a:ext uri="{FF2B5EF4-FFF2-40B4-BE49-F238E27FC236}">
                  <a16:creationId xmlns:a16="http://schemas.microsoft.com/office/drawing/2014/main" id="{9829B836-788D-4F01-AA57-3C72458EFFFE}"/>
                </a:ext>
              </a:extLst>
            </p:cNvPr>
            <p:cNvSpPr txBox="1">
              <a:spLocks noChangeArrowheads="1"/>
            </p:cNvSpPr>
            <p:nvPr/>
          </p:nvSpPr>
          <p:spPr bwMode="auto">
            <a:xfrm>
              <a:off x="1066" y="799"/>
              <a:ext cx="11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gyrus precentralis</a:t>
              </a:r>
              <a:endParaRPr lang="en-US" altLang="sr-Latn-RS" sz="1800" b="1">
                <a:latin typeface="Arial" panose="020B0604020202020204" pitchFamily="34" charset="0"/>
              </a:endParaRPr>
            </a:p>
          </p:txBody>
        </p:sp>
      </p:grpSp>
      <p:grpSp>
        <p:nvGrpSpPr>
          <p:cNvPr id="9" name="Group 26">
            <a:extLst>
              <a:ext uri="{FF2B5EF4-FFF2-40B4-BE49-F238E27FC236}">
                <a16:creationId xmlns:a16="http://schemas.microsoft.com/office/drawing/2014/main" id="{97041D2D-3B92-40A5-95A3-35CF02EA161E}"/>
              </a:ext>
            </a:extLst>
          </p:cNvPr>
          <p:cNvGrpSpPr>
            <a:grpSpLocks/>
          </p:cNvGrpSpPr>
          <p:nvPr/>
        </p:nvGrpSpPr>
        <p:grpSpPr bwMode="auto">
          <a:xfrm>
            <a:off x="827088" y="4468813"/>
            <a:ext cx="3167062" cy="2128837"/>
            <a:chOff x="431" y="2523"/>
            <a:chExt cx="2358" cy="1627"/>
          </a:xfrm>
        </p:grpSpPr>
        <p:sp>
          <p:nvSpPr>
            <p:cNvPr id="81949" name="Text Box 27">
              <a:extLst>
                <a:ext uri="{FF2B5EF4-FFF2-40B4-BE49-F238E27FC236}">
                  <a16:creationId xmlns:a16="http://schemas.microsoft.com/office/drawing/2014/main" id="{5BB1EE63-7C38-4CCC-B989-A593FB4E199C}"/>
                </a:ext>
              </a:extLst>
            </p:cNvPr>
            <p:cNvSpPr txBox="1">
              <a:spLocks noChangeArrowheads="1"/>
            </p:cNvSpPr>
            <p:nvPr/>
          </p:nvSpPr>
          <p:spPr bwMode="auto">
            <a:xfrm>
              <a:off x="431" y="3521"/>
              <a:ext cx="1316"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lateralis</a:t>
              </a:r>
              <a:endParaRPr lang="en-US" altLang="sr-Latn-RS" sz="2400">
                <a:latin typeface="Arial" panose="020B0604020202020204" pitchFamily="34" charset="0"/>
              </a:endParaRPr>
            </a:p>
          </p:txBody>
        </p:sp>
        <p:sp>
          <p:nvSpPr>
            <p:cNvPr id="81950" name="Line 28">
              <a:extLst>
                <a:ext uri="{FF2B5EF4-FFF2-40B4-BE49-F238E27FC236}">
                  <a16:creationId xmlns:a16="http://schemas.microsoft.com/office/drawing/2014/main" id="{C10FEEAA-CCDE-43A6-8CAA-CA7A0F6A1872}"/>
                </a:ext>
              </a:extLst>
            </p:cNvPr>
            <p:cNvSpPr>
              <a:spLocks noChangeShapeType="1"/>
            </p:cNvSpPr>
            <p:nvPr/>
          </p:nvSpPr>
          <p:spPr bwMode="auto">
            <a:xfrm flipV="1">
              <a:off x="1157" y="2523"/>
              <a:ext cx="1632" cy="998"/>
            </a:xfrm>
            <a:prstGeom prst="line">
              <a:avLst/>
            </a:prstGeom>
            <a:noFill/>
            <a:ln w="38100">
              <a:solidFill>
                <a:srgbClr val="66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0" name="Group 29">
            <a:extLst>
              <a:ext uri="{FF2B5EF4-FFF2-40B4-BE49-F238E27FC236}">
                <a16:creationId xmlns:a16="http://schemas.microsoft.com/office/drawing/2014/main" id="{56D3FB3C-5EDF-4C1C-B7DC-45E9717AB7CF}"/>
              </a:ext>
            </a:extLst>
          </p:cNvPr>
          <p:cNvGrpSpPr>
            <a:grpSpLocks/>
          </p:cNvGrpSpPr>
          <p:nvPr/>
        </p:nvGrpSpPr>
        <p:grpSpPr bwMode="auto">
          <a:xfrm>
            <a:off x="0" y="4508500"/>
            <a:ext cx="2627313" cy="1001713"/>
            <a:chOff x="0" y="2840"/>
            <a:chExt cx="1655" cy="631"/>
          </a:xfrm>
        </p:grpSpPr>
        <p:sp>
          <p:nvSpPr>
            <p:cNvPr id="81947" name="Text Box 30">
              <a:extLst>
                <a:ext uri="{FF2B5EF4-FFF2-40B4-BE49-F238E27FC236}">
                  <a16:creationId xmlns:a16="http://schemas.microsoft.com/office/drawing/2014/main" id="{920406BE-541C-4B75-A663-BE859DDD15B4}"/>
                </a:ext>
              </a:extLst>
            </p:cNvPr>
            <p:cNvSpPr txBox="1">
              <a:spLocks noChangeArrowheads="1"/>
            </p:cNvSpPr>
            <p:nvPr/>
          </p:nvSpPr>
          <p:spPr bwMode="auto">
            <a:xfrm>
              <a:off x="0" y="3067"/>
              <a:ext cx="11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gyrus frontalis inferior</a:t>
              </a:r>
              <a:endParaRPr lang="en-US" altLang="sr-Latn-RS" sz="1800" b="1">
                <a:latin typeface="Arial" panose="020B0604020202020204" pitchFamily="34" charset="0"/>
              </a:endParaRPr>
            </a:p>
          </p:txBody>
        </p:sp>
        <p:sp>
          <p:nvSpPr>
            <p:cNvPr id="81948" name="Line 31">
              <a:extLst>
                <a:ext uri="{FF2B5EF4-FFF2-40B4-BE49-F238E27FC236}">
                  <a16:creationId xmlns:a16="http://schemas.microsoft.com/office/drawing/2014/main" id="{A1BE131B-0492-4135-86F6-4094D449DAA5}"/>
                </a:ext>
              </a:extLst>
            </p:cNvPr>
            <p:cNvSpPr>
              <a:spLocks noChangeShapeType="1"/>
            </p:cNvSpPr>
            <p:nvPr/>
          </p:nvSpPr>
          <p:spPr bwMode="auto">
            <a:xfrm flipV="1">
              <a:off x="1020" y="2840"/>
              <a:ext cx="635" cy="3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 name="Group 32">
            <a:extLst>
              <a:ext uri="{FF2B5EF4-FFF2-40B4-BE49-F238E27FC236}">
                <a16:creationId xmlns:a16="http://schemas.microsoft.com/office/drawing/2014/main" id="{AD8BD2A2-4B9D-41D1-9F11-9EBAAFA0D154}"/>
              </a:ext>
            </a:extLst>
          </p:cNvPr>
          <p:cNvGrpSpPr>
            <a:grpSpLocks/>
          </p:cNvGrpSpPr>
          <p:nvPr/>
        </p:nvGrpSpPr>
        <p:grpSpPr bwMode="auto">
          <a:xfrm>
            <a:off x="-36513" y="2852738"/>
            <a:ext cx="2087563" cy="1006475"/>
            <a:chOff x="68" y="1842"/>
            <a:chExt cx="1315" cy="634"/>
          </a:xfrm>
        </p:grpSpPr>
        <p:sp>
          <p:nvSpPr>
            <p:cNvPr id="81945" name="Text Box 33">
              <a:extLst>
                <a:ext uri="{FF2B5EF4-FFF2-40B4-BE49-F238E27FC236}">
                  <a16:creationId xmlns:a16="http://schemas.microsoft.com/office/drawing/2014/main" id="{31803BF8-B5AF-49C0-A564-397FFA1948B3}"/>
                </a:ext>
              </a:extLst>
            </p:cNvPr>
            <p:cNvSpPr txBox="1">
              <a:spLocks noChangeArrowheads="1"/>
            </p:cNvSpPr>
            <p:nvPr/>
          </p:nvSpPr>
          <p:spPr bwMode="auto">
            <a:xfrm>
              <a:off x="68" y="1842"/>
              <a:ext cx="102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000">
                  <a:latin typeface="Arial" panose="020B0604020202020204" pitchFamily="34" charset="0"/>
                </a:rPr>
                <a:t>gyrus frontalis medius</a:t>
              </a:r>
              <a:endParaRPr lang="en-US" altLang="sr-Latn-RS" sz="2000">
                <a:latin typeface="Arial" panose="020B0604020202020204" pitchFamily="34" charset="0"/>
              </a:endParaRPr>
            </a:p>
          </p:txBody>
        </p:sp>
        <p:sp>
          <p:nvSpPr>
            <p:cNvPr id="81946" name="Line 34">
              <a:extLst>
                <a:ext uri="{FF2B5EF4-FFF2-40B4-BE49-F238E27FC236}">
                  <a16:creationId xmlns:a16="http://schemas.microsoft.com/office/drawing/2014/main" id="{8AC949F8-7A4B-4EED-A872-2EFDC836AA3B}"/>
                </a:ext>
              </a:extLst>
            </p:cNvPr>
            <p:cNvSpPr>
              <a:spLocks noChangeShapeType="1"/>
            </p:cNvSpPr>
            <p:nvPr/>
          </p:nvSpPr>
          <p:spPr bwMode="auto">
            <a:xfrm>
              <a:off x="748" y="2251"/>
              <a:ext cx="635" cy="18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 name="Group 35">
            <a:extLst>
              <a:ext uri="{FF2B5EF4-FFF2-40B4-BE49-F238E27FC236}">
                <a16:creationId xmlns:a16="http://schemas.microsoft.com/office/drawing/2014/main" id="{6A96EC59-E19D-4F7D-B6D2-78D8888F003F}"/>
              </a:ext>
            </a:extLst>
          </p:cNvPr>
          <p:cNvGrpSpPr>
            <a:grpSpLocks/>
          </p:cNvGrpSpPr>
          <p:nvPr/>
        </p:nvGrpSpPr>
        <p:grpSpPr bwMode="auto">
          <a:xfrm>
            <a:off x="25400" y="2222500"/>
            <a:ext cx="2386013" cy="701675"/>
            <a:chOff x="0" y="1344"/>
            <a:chExt cx="1503" cy="442"/>
          </a:xfrm>
        </p:grpSpPr>
        <p:sp>
          <p:nvSpPr>
            <p:cNvPr id="81943" name="Text Box 36">
              <a:extLst>
                <a:ext uri="{FF2B5EF4-FFF2-40B4-BE49-F238E27FC236}">
                  <a16:creationId xmlns:a16="http://schemas.microsoft.com/office/drawing/2014/main" id="{3BF28ECD-0145-46D2-A50D-D4190A796014}"/>
                </a:ext>
              </a:extLst>
            </p:cNvPr>
            <p:cNvSpPr txBox="1">
              <a:spLocks noChangeArrowheads="1"/>
            </p:cNvSpPr>
            <p:nvPr/>
          </p:nvSpPr>
          <p:spPr bwMode="auto">
            <a:xfrm>
              <a:off x="0" y="1344"/>
              <a:ext cx="150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000">
                  <a:latin typeface="Arial" panose="020B0604020202020204" pitchFamily="34" charset="0"/>
                </a:rPr>
                <a:t>gyrus frontalis superior</a:t>
              </a:r>
              <a:endParaRPr lang="en-US" altLang="sr-Latn-RS" sz="2000">
                <a:latin typeface="Arial" panose="020B0604020202020204" pitchFamily="34" charset="0"/>
              </a:endParaRPr>
            </a:p>
          </p:txBody>
        </p:sp>
        <p:sp>
          <p:nvSpPr>
            <p:cNvPr id="81944" name="Line 37">
              <a:extLst>
                <a:ext uri="{FF2B5EF4-FFF2-40B4-BE49-F238E27FC236}">
                  <a16:creationId xmlns:a16="http://schemas.microsoft.com/office/drawing/2014/main" id="{A4C58206-290C-4087-A9DB-ECFC5879CE6B}"/>
                </a:ext>
              </a:extLst>
            </p:cNvPr>
            <p:cNvSpPr>
              <a:spLocks noChangeShapeType="1"/>
            </p:cNvSpPr>
            <p:nvPr/>
          </p:nvSpPr>
          <p:spPr bwMode="auto">
            <a:xfrm>
              <a:off x="1156" y="1525"/>
              <a:ext cx="273" cy="22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860198" name="Freeform 38">
            <a:extLst>
              <a:ext uri="{FF2B5EF4-FFF2-40B4-BE49-F238E27FC236}">
                <a16:creationId xmlns:a16="http://schemas.microsoft.com/office/drawing/2014/main" id="{F0DF68CE-D7B7-415C-8A94-C42F3CEDAD46}"/>
              </a:ext>
            </a:extLst>
          </p:cNvPr>
          <p:cNvSpPr>
            <a:spLocks/>
          </p:cNvSpPr>
          <p:nvPr/>
        </p:nvSpPr>
        <p:spPr bwMode="auto">
          <a:xfrm>
            <a:off x="4787900" y="2908300"/>
            <a:ext cx="1381125" cy="1257300"/>
          </a:xfrm>
          <a:custGeom>
            <a:avLst/>
            <a:gdLst>
              <a:gd name="T0" fmla="*/ 2147483646 w 870"/>
              <a:gd name="T1" fmla="*/ 2147483646 h 792"/>
              <a:gd name="T2" fmla="*/ 2147483646 w 870"/>
              <a:gd name="T3" fmla="*/ 2147483646 h 792"/>
              <a:gd name="T4" fmla="*/ 2147483646 w 870"/>
              <a:gd name="T5" fmla="*/ 2147483646 h 792"/>
              <a:gd name="T6" fmla="*/ 2147483646 w 870"/>
              <a:gd name="T7" fmla="*/ 2147483646 h 792"/>
              <a:gd name="T8" fmla="*/ 2147483646 w 870"/>
              <a:gd name="T9" fmla="*/ 2147483646 h 792"/>
              <a:gd name="T10" fmla="*/ 2147483646 w 870"/>
              <a:gd name="T11" fmla="*/ 2147483646 h 792"/>
              <a:gd name="T12" fmla="*/ 2147483646 w 870"/>
              <a:gd name="T13" fmla="*/ 2147483646 h 792"/>
              <a:gd name="T14" fmla="*/ 2147483646 w 870"/>
              <a:gd name="T15" fmla="*/ 2147483646 h 792"/>
              <a:gd name="T16" fmla="*/ 2147483646 w 870"/>
              <a:gd name="T17" fmla="*/ 2147483646 h 792"/>
              <a:gd name="T18" fmla="*/ 2147483646 w 870"/>
              <a:gd name="T19" fmla="*/ 2147483646 h 792"/>
              <a:gd name="T20" fmla="*/ 2147483646 w 870"/>
              <a:gd name="T21" fmla="*/ 2147483646 h 792"/>
              <a:gd name="T22" fmla="*/ 2147483646 w 870"/>
              <a:gd name="T23" fmla="*/ 2147483646 h 792"/>
              <a:gd name="T24" fmla="*/ 2147483646 w 870"/>
              <a:gd name="T25" fmla="*/ 2147483646 h 792"/>
              <a:gd name="T26" fmla="*/ 2147483646 w 870"/>
              <a:gd name="T27" fmla="*/ 2147483646 h 792"/>
              <a:gd name="T28" fmla="*/ 2147483646 w 870"/>
              <a:gd name="T29" fmla="*/ 2147483646 h 792"/>
              <a:gd name="T30" fmla="*/ 2147483646 w 870"/>
              <a:gd name="T31" fmla="*/ 0 h 792"/>
              <a:gd name="T32" fmla="*/ 2147483646 w 870"/>
              <a:gd name="T33" fmla="*/ 2147483646 h 792"/>
              <a:gd name="T34" fmla="*/ 2147483646 w 870"/>
              <a:gd name="T35" fmla="*/ 2147483646 h 792"/>
              <a:gd name="T36" fmla="*/ 2147483646 w 870"/>
              <a:gd name="T37" fmla="*/ 2147483646 h 792"/>
              <a:gd name="T38" fmla="*/ 2147483646 w 870"/>
              <a:gd name="T39" fmla="*/ 2147483646 h 792"/>
              <a:gd name="T40" fmla="*/ 2147483646 w 870"/>
              <a:gd name="T41" fmla="*/ 2147483646 h 792"/>
              <a:gd name="T42" fmla="*/ 2147483646 w 870"/>
              <a:gd name="T43" fmla="*/ 2147483646 h 792"/>
              <a:gd name="T44" fmla="*/ 2147483646 w 870"/>
              <a:gd name="T45" fmla="*/ 2147483646 h 792"/>
              <a:gd name="T46" fmla="*/ 2147483646 w 870"/>
              <a:gd name="T47" fmla="*/ 2147483646 h 792"/>
              <a:gd name="T48" fmla="*/ 2147483646 w 870"/>
              <a:gd name="T49" fmla="*/ 2147483646 h 7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0"/>
              <a:gd name="T76" fmla="*/ 0 h 792"/>
              <a:gd name="T77" fmla="*/ 870 w 870"/>
              <a:gd name="T78" fmla="*/ 792 h 7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0" h="792">
                <a:moveTo>
                  <a:pt x="62" y="504"/>
                </a:moveTo>
                <a:cubicBezTo>
                  <a:pt x="77" y="519"/>
                  <a:pt x="96" y="528"/>
                  <a:pt x="110" y="544"/>
                </a:cubicBezTo>
                <a:cubicBezTo>
                  <a:pt x="146" y="586"/>
                  <a:pt x="175" y="642"/>
                  <a:pt x="206" y="688"/>
                </a:cubicBezTo>
                <a:cubicBezTo>
                  <a:pt x="211" y="695"/>
                  <a:pt x="222" y="692"/>
                  <a:pt x="230" y="696"/>
                </a:cubicBezTo>
                <a:cubicBezTo>
                  <a:pt x="282" y="722"/>
                  <a:pt x="225" y="701"/>
                  <a:pt x="278" y="736"/>
                </a:cubicBezTo>
                <a:cubicBezTo>
                  <a:pt x="304" y="753"/>
                  <a:pt x="345" y="766"/>
                  <a:pt x="374" y="776"/>
                </a:cubicBezTo>
                <a:cubicBezTo>
                  <a:pt x="390" y="781"/>
                  <a:pt x="422" y="792"/>
                  <a:pt x="422" y="792"/>
                </a:cubicBezTo>
                <a:cubicBezTo>
                  <a:pt x="518" y="789"/>
                  <a:pt x="614" y="791"/>
                  <a:pt x="710" y="784"/>
                </a:cubicBezTo>
                <a:cubicBezTo>
                  <a:pt x="728" y="783"/>
                  <a:pt x="742" y="769"/>
                  <a:pt x="758" y="760"/>
                </a:cubicBezTo>
                <a:cubicBezTo>
                  <a:pt x="775" y="751"/>
                  <a:pt x="806" y="728"/>
                  <a:pt x="806" y="728"/>
                </a:cubicBezTo>
                <a:cubicBezTo>
                  <a:pt x="838" y="679"/>
                  <a:pt x="856" y="655"/>
                  <a:pt x="870" y="600"/>
                </a:cubicBezTo>
                <a:cubicBezTo>
                  <a:pt x="867" y="533"/>
                  <a:pt x="868" y="466"/>
                  <a:pt x="862" y="400"/>
                </a:cubicBezTo>
                <a:cubicBezTo>
                  <a:pt x="856" y="334"/>
                  <a:pt x="796" y="281"/>
                  <a:pt x="758" y="232"/>
                </a:cubicBezTo>
                <a:cubicBezTo>
                  <a:pt x="741" y="210"/>
                  <a:pt x="736" y="181"/>
                  <a:pt x="718" y="160"/>
                </a:cubicBezTo>
                <a:cubicBezTo>
                  <a:pt x="705" y="145"/>
                  <a:pt x="664" y="108"/>
                  <a:pt x="646" y="96"/>
                </a:cubicBezTo>
                <a:cubicBezTo>
                  <a:pt x="612" y="44"/>
                  <a:pt x="558" y="32"/>
                  <a:pt x="510" y="0"/>
                </a:cubicBezTo>
                <a:cubicBezTo>
                  <a:pt x="470" y="3"/>
                  <a:pt x="430" y="1"/>
                  <a:pt x="390" y="8"/>
                </a:cubicBezTo>
                <a:cubicBezTo>
                  <a:pt x="365" y="12"/>
                  <a:pt x="341" y="61"/>
                  <a:pt x="334" y="72"/>
                </a:cubicBezTo>
                <a:cubicBezTo>
                  <a:pt x="280" y="153"/>
                  <a:pt x="209" y="220"/>
                  <a:pt x="150" y="296"/>
                </a:cubicBezTo>
                <a:cubicBezTo>
                  <a:pt x="120" y="335"/>
                  <a:pt x="87" y="382"/>
                  <a:pt x="62" y="424"/>
                </a:cubicBezTo>
                <a:cubicBezTo>
                  <a:pt x="52" y="440"/>
                  <a:pt x="30" y="472"/>
                  <a:pt x="30" y="472"/>
                </a:cubicBezTo>
                <a:cubicBezTo>
                  <a:pt x="41" y="622"/>
                  <a:pt x="0" y="574"/>
                  <a:pt x="126" y="592"/>
                </a:cubicBezTo>
                <a:cubicBezTo>
                  <a:pt x="188" y="601"/>
                  <a:pt x="130" y="600"/>
                  <a:pt x="158" y="600"/>
                </a:cubicBezTo>
                <a:lnTo>
                  <a:pt x="116" y="509"/>
                </a:lnTo>
                <a:lnTo>
                  <a:pt x="62" y="504"/>
                </a:lnTo>
                <a:close/>
              </a:path>
            </a:pathLst>
          </a:custGeom>
          <a:noFill/>
          <a:ln w="38100">
            <a:solidFill>
              <a:srgbClr val="D52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3" name="Group 39">
            <a:extLst>
              <a:ext uri="{FF2B5EF4-FFF2-40B4-BE49-F238E27FC236}">
                <a16:creationId xmlns:a16="http://schemas.microsoft.com/office/drawing/2014/main" id="{A0E6951D-89CC-4C92-B0B4-37D7015F0363}"/>
              </a:ext>
            </a:extLst>
          </p:cNvPr>
          <p:cNvGrpSpPr>
            <a:grpSpLocks/>
          </p:cNvGrpSpPr>
          <p:nvPr/>
        </p:nvGrpSpPr>
        <p:grpSpPr bwMode="auto">
          <a:xfrm>
            <a:off x="6156325" y="2349500"/>
            <a:ext cx="2592388" cy="915988"/>
            <a:chOff x="3878" y="1480"/>
            <a:chExt cx="1633" cy="577"/>
          </a:xfrm>
        </p:grpSpPr>
        <p:sp>
          <p:nvSpPr>
            <p:cNvPr id="81941" name="Text Box 40">
              <a:extLst>
                <a:ext uri="{FF2B5EF4-FFF2-40B4-BE49-F238E27FC236}">
                  <a16:creationId xmlns:a16="http://schemas.microsoft.com/office/drawing/2014/main" id="{93309732-9CEF-460E-B466-760277E6C8A0}"/>
                </a:ext>
              </a:extLst>
            </p:cNvPr>
            <p:cNvSpPr txBox="1">
              <a:spLocks noChangeArrowheads="1"/>
            </p:cNvSpPr>
            <p:nvPr/>
          </p:nvSpPr>
          <p:spPr bwMode="auto">
            <a:xfrm>
              <a:off x="4422" y="1480"/>
              <a:ext cx="1089"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lobulus parietalis superior</a:t>
              </a:r>
              <a:endParaRPr lang="en-US" altLang="sr-Latn-RS" sz="1800" b="1">
                <a:latin typeface="Arial" panose="020B0604020202020204" pitchFamily="34" charset="0"/>
              </a:endParaRPr>
            </a:p>
          </p:txBody>
        </p:sp>
        <p:sp>
          <p:nvSpPr>
            <p:cNvPr id="81942" name="Line 41">
              <a:extLst>
                <a:ext uri="{FF2B5EF4-FFF2-40B4-BE49-F238E27FC236}">
                  <a16:creationId xmlns:a16="http://schemas.microsoft.com/office/drawing/2014/main" id="{C63DA75B-2B67-495C-9CF8-C906C4AD9E7B}"/>
                </a:ext>
              </a:extLst>
            </p:cNvPr>
            <p:cNvSpPr>
              <a:spLocks noChangeShapeType="1"/>
            </p:cNvSpPr>
            <p:nvPr/>
          </p:nvSpPr>
          <p:spPr bwMode="auto">
            <a:xfrm flipH="1" flipV="1">
              <a:off x="3878" y="1661"/>
              <a:ext cx="635" cy="136"/>
            </a:xfrm>
            <a:prstGeom prst="line">
              <a:avLst/>
            </a:prstGeom>
            <a:noFill/>
            <a:ln w="38100">
              <a:solidFill>
                <a:srgbClr val="66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4" name="Group 42">
            <a:extLst>
              <a:ext uri="{FF2B5EF4-FFF2-40B4-BE49-F238E27FC236}">
                <a16:creationId xmlns:a16="http://schemas.microsoft.com/office/drawing/2014/main" id="{FEF27A52-795F-4B1A-9AA4-858828F98547}"/>
              </a:ext>
            </a:extLst>
          </p:cNvPr>
          <p:cNvGrpSpPr>
            <a:grpSpLocks/>
          </p:cNvGrpSpPr>
          <p:nvPr/>
        </p:nvGrpSpPr>
        <p:grpSpPr bwMode="auto">
          <a:xfrm>
            <a:off x="5651500" y="3500438"/>
            <a:ext cx="3133725" cy="1506537"/>
            <a:chOff x="3696" y="2387"/>
            <a:chExt cx="1838" cy="787"/>
          </a:xfrm>
        </p:grpSpPr>
        <p:sp>
          <p:nvSpPr>
            <p:cNvPr id="81939" name="Text Box 43">
              <a:extLst>
                <a:ext uri="{FF2B5EF4-FFF2-40B4-BE49-F238E27FC236}">
                  <a16:creationId xmlns:a16="http://schemas.microsoft.com/office/drawing/2014/main" id="{4D2574DA-3D21-4439-B585-F6B77FAD012F}"/>
                </a:ext>
              </a:extLst>
            </p:cNvPr>
            <p:cNvSpPr txBox="1">
              <a:spLocks noChangeArrowheads="1"/>
            </p:cNvSpPr>
            <p:nvPr/>
          </p:nvSpPr>
          <p:spPr bwMode="auto">
            <a:xfrm>
              <a:off x="4351" y="2696"/>
              <a:ext cx="1183"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lobulus parietalis inferior</a:t>
              </a:r>
              <a:endParaRPr lang="en-US" altLang="sr-Latn-RS" sz="1800" b="1">
                <a:latin typeface="Arial" panose="020B0604020202020204" pitchFamily="34" charset="0"/>
              </a:endParaRPr>
            </a:p>
          </p:txBody>
        </p:sp>
        <p:sp>
          <p:nvSpPr>
            <p:cNvPr id="81940" name="Line 44">
              <a:extLst>
                <a:ext uri="{FF2B5EF4-FFF2-40B4-BE49-F238E27FC236}">
                  <a16:creationId xmlns:a16="http://schemas.microsoft.com/office/drawing/2014/main" id="{4F0106FB-214F-4FE3-9516-FA449AE14DAB}"/>
                </a:ext>
              </a:extLst>
            </p:cNvPr>
            <p:cNvSpPr>
              <a:spLocks noChangeShapeType="1"/>
            </p:cNvSpPr>
            <p:nvPr/>
          </p:nvSpPr>
          <p:spPr bwMode="auto">
            <a:xfrm flipH="1" flipV="1">
              <a:off x="3696" y="2387"/>
              <a:ext cx="636" cy="317"/>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86019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1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499"/>
                                          </p:stCondLst>
                                        </p:cTn>
                                        <p:tgtEl>
                                          <p:spTgt spid="86017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linds(horizontal)">
                                      <p:cBhvr>
                                        <p:cTn id="59" dur="500"/>
                                        <p:tgtEl>
                                          <p:spTgt spid="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08E0FAB-E455-4D22-A48A-F056A9B152EA}"/>
              </a:ext>
            </a:extLst>
          </p:cNvPr>
          <p:cNvSpPr>
            <a:spLocks noGrp="1" noChangeArrowheads="1"/>
          </p:cNvSpPr>
          <p:nvPr>
            <p:ph type="title"/>
          </p:nvPr>
        </p:nvSpPr>
        <p:spPr>
          <a:xfrm>
            <a:off x="457200" y="274638"/>
            <a:ext cx="7859713" cy="777875"/>
          </a:xfrm>
        </p:spPr>
        <p:txBody>
          <a:bodyPr>
            <a:normAutofit fontScale="90000"/>
          </a:bodyPr>
          <a:lstStyle/>
          <a:p>
            <a:pPr eaLnBrk="1" hangingPunct="1"/>
            <a:r>
              <a:rPr lang="sr-Latn-CS" altLang="sr-Latn-RS" sz="2400"/>
              <a:t>Telencephalon </a:t>
            </a:r>
            <a:br>
              <a:rPr lang="sr-Latn-CS" altLang="sr-Latn-RS" sz="2400"/>
            </a:br>
            <a:r>
              <a:rPr lang="sr-Latn-CS" altLang="sr-Latn-RS" sz="2400"/>
              <a:t> Facies superolateralis</a:t>
            </a:r>
            <a:endParaRPr lang="en-US" altLang="sr-Latn-RS" sz="2400"/>
          </a:p>
        </p:txBody>
      </p:sp>
      <p:sp>
        <p:nvSpPr>
          <p:cNvPr id="83971" name="Rectangle 3">
            <a:extLst>
              <a:ext uri="{FF2B5EF4-FFF2-40B4-BE49-F238E27FC236}">
                <a16:creationId xmlns:a16="http://schemas.microsoft.com/office/drawing/2014/main" id="{B4A32B21-5339-4EDB-BE67-ADE0919D482B}"/>
              </a:ext>
            </a:extLst>
          </p:cNvPr>
          <p:cNvSpPr>
            <a:spLocks noGrp="1" noChangeArrowheads="1"/>
          </p:cNvSpPr>
          <p:nvPr>
            <p:ph type="body" sz="half" idx="1"/>
          </p:nvPr>
        </p:nvSpPr>
        <p:spPr/>
        <p:txBody>
          <a:bodyPr/>
          <a:lstStyle/>
          <a:p>
            <a:pPr eaLnBrk="1" hangingPunct="1">
              <a:lnSpc>
                <a:spcPct val="80000"/>
              </a:lnSpc>
            </a:pPr>
            <a:endParaRPr lang="sr-Latn-RS" altLang="sr-Latn-RS" sz="1200"/>
          </a:p>
        </p:txBody>
      </p:sp>
      <p:sp>
        <p:nvSpPr>
          <p:cNvPr id="83972" name="Rectangle 4">
            <a:extLst>
              <a:ext uri="{FF2B5EF4-FFF2-40B4-BE49-F238E27FC236}">
                <a16:creationId xmlns:a16="http://schemas.microsoft.com/office/drawing/2014/main" id="{9527864F-B9B8-41BA-A6E5-836662D2143B}"/>
              </a:ext>
            </a:extLst>
          </p:cNvPr>
          <p:cNvSpPr>
            <a:spLocks noGrp="1" noChangeArrowheads="1"/>
          </p:cNvSpPr>
          <p:nvPr>
            <p:ph type="body" sz="half" idx="2"/>
          </p:nvPr>
        </p:nvSpPr>
        <p:spPr>
          <a:xfrm>
            <a:off x="5724525" y="1268413"/>
            <a:ext cx="3419475" cy="5589587"/>
          </a:xfrm>
        </p:spPr>
        <p:txBody>
          <a:bodyPr>
            <a:normAutofit lnSpcReduction="10000"/>
          </a:bodyPr>
          <a:lstStyle/>
          <a:p>
            <a:pPr eaLnBrk="1" hangingPunct="1">
              <a:lnSpc>
                <a:spcPct val="80000"/>
              </a:lnSpc>
            </a:pPr>
            <a:r>
              <a:rPr lang="en-US" altLang="sr-Latn-RS" sz="1400" b="1"/>
              <a:t> 1.Sulcus centralis </a:t>
            </a:r>
            <a:br>
              <a:rPr lang="en-US" altLang="sr-Latn-RS" sz="1400" b="1"/>
            </a:br>
            <a:r>
              <a:rPr lang="en-US" altLang="sr-Latn-RS" sz="1400" b="1"/>
              <a:t> 2.Gyrus praecentralis </a:t>
            </a:r>
            <a:br>
              <a:rPr lang="en-US" altLang="sr-Latn-RS" sz="1400" b="1"/>
            </a:br>
            <a:r>
              <a:rPr lang="en-US" altLang="sr-Latn-RS" sz="1400" b="1"/>
              <a:t> 3.Gyrus postcentralis </a:t>
            </a:r>
            <a:br>
              <a:rPr lang="en-US" altLang="sr-Latn-RS" sz="1400" b="1"/>
            </a:br>
            <a:r>
              <a:rPr lang="en-US" altLang="sr-Latn-RS" sz="1400" b="1"/>
              <a:t> 4.Sulcus praecentralis </a:t>
            </a:r>
            <a:br>
              <a:rPr lang="en-US" altLang="sr-Latn-RS" sz="1400" b="1"/>
            </a:br>
            <a:r>
              <a:rPr lang="en-US" altLang="sr-Latn-RS" sz="1400" b="1"/>
              <a:t> 5.Sulcus postcentralis </a:t>
            </a:r>
            <a:br>
              <a:rPr lang="en-US" altLang="sr-Latn-RS" sz="1400" b="1"/>
            </a:br>
            <a:r>
              <a:rPr lang="en-US" altLang="sr-Latn-RS" sz="1400" b="1"/>
              <a:t> 6.Sulcus frontalis superior </a:t>
            </a:r>
            <a:br>
              <a:rPr lang="en-US" altLang="sr-Latn-RS" sz="1400" b="1"/>
            </a:br>
            <a:r>
              <a:rPr lang="en-US" altLang="sr-Latn-RS" sz="1400" b="1"/>
              <a:t> 7.Sulcus frontalis inferior </a:t>
            </a:r>
            <a:br>
              <a:rPr lang="en-US" altLang="sr-Latn-RS" sz="1400" b="1"/>
            </a:br>
            <a:r>
              <a:rPr lang="en-US" altLang="sr-Latn-RS" sz="1400" b="1"/>
              <a:t> 8.Gyrus frontalis superior </a:t>
            </a:r>
            <a:br>
              <a:rPr lang="en-US" altLang="sr-Latn-RS" sz="1400" b="1"/>
            </a:br>
            <a:r>
              <a:rPr lang="en-US" altLang="sr-Latn-RS" sz="1400" b="1"/>
              <a:t> 9.Gyrus frontalis medius </a:t>
            </a:r>
          </a:p>
          <a:p>
            <a:pPr eaLnBrk="1" hangingPunct="1">
              <a:lnSpc>
                <a:spcPct val="80000"/>
              </a:lnSpc>
            </a:pPr>
            <a:r>
              <a:rPr lang="en-US" altLang="sr-Latn-RS" sz="1400" b="1"/>
              <a:t>10.Gyrus frontalis inferior </a:t>
            </a:r>
            <a:br>
              <a:rPr lang="en-US" altLang="sr-Latn-RS" sz="1400" b="1"/>
            </a:br>
            <a:r>
              <a:rPr lang="en-US" altLang="sr-Latn-RS" sz="1400" b="1"/>
              <a:t>10a.Pars opercularis </a:t>
            </a:r>
            <a:br>
              <a:rPr lang="en-US" altLang="sr-Latn-RS" sz="1400" b="1"/>
            </a:br>
            <a:r>
              <a:rPr lang="en-US" altLang="sr-Latn-RS" sz="1400" b="1"/>
              <a:t>10b.Pars triangularis </a:t>
            </a:r>
            <a:br>
              <a:rPr lang="en-US" altLang="sr-Latn-RS" sz="1400" b="1"/>
            </a:br>
            <a:r>
              <a:rPr lang="en-US" altLang="sr-Latn-RS" sz="1400" b="1"/>
              <a:t>10c.Pars orbitalis </a:t>
            </a:r>
          </a:p>
          <a:p>
            <a:pPr eaLnBrk="1" hangingPunct="1">
              <a:lnSpc>
                <a:spcPct val="80000"/>
              </a:lnSpc>
            </a:pPr>
            <a:r>
              <a:rPr lang="en-US" altLang="sr-Latn-RS" sz="1400" b="1"/>
              <a:t>Sulcus lateralis </a:t>
            </a:r>
            <a:br>
              <a:rPr lang="en-US" altLang="sr-Latn-RS" sz="1400" b="1"/>
            </a:br>
            <a:r>
              <a:rPr lang="en-US" altLang="sr-Latn-RS" sz="1400" b="1"/>
              <a:t> 11.Ramus ascendens </a:t>
            </a:r>
            <a:br>
              <a:rPr lang="en-US" altLang="sr-Latn-RS" sz="1400" b="1"/>
            </a:br>
            <a:r>
              <a:rPr lang="en-US" altLang="sr-Latn-RS" sz="1400" b="1"/>
              <a:t> 12.Ramus anterior </a:t>
            </a:r>
            <a:br>
              <a:rPr lang="en-US" altLang="sr-Latn-RS" sz="1400" b="1"/>
            </a:br>
            <a:r>
              <a:rPr lang="en-US" altLang="sr-Latn-RS" sz="1400" b="1"/>
              <a:t> 13.Ramus posterior </a:t>
            </a:r>
          </a:p>
          <a:p>
            <a:pPr eaLnBrk="1" hangingPunct="1">
              <a:lnSpc>
                <a:spcPct val="80000"/>
              </a:lnSpc>
            </a:pPr>
            <a:r>
              <a:rPr lang="en-US" altLang="sr-Latn-RS" sz="1400" b="1"/>
              <a:t>14.Sulcus temporalis superior </a:t>
            </a:r>
            <a:br>
              <a:rPr lang="en-US" altLang="sr-Latn-RS" sz="1400" b="1"/>
            </a:br>
            <a:r>
              <a:rPr lang="en-US" altLang="sr-Latn-RS" sz="1400" b="1"/>
              <a:t>15.Sulcus temporalis inferior </a:t>
            </a:r>
            <a:br>
              <a:rPr lang="en-US" altLang="sr-Latn-RS" sz="1400" b="1"/>
            </a:br>
            <a:r>
              <a:rPr lang="en-US" altLang="sr-Latn-RS" sz="1400" b="1"/>
              <a:t>16.Gyrus temporalis supeior </a:t>
            </a:r>
            <a:br>
              <a:rPr lang="en-US" altLang="sr-Latn-RS" sz="1400" b="1"/>
            </a:br>
            <a:r>
              <a:rPr lang="en-US" altLang="sr-Latn-RS" sz="1400" b="1"/>
              <a:t>17.Gyrus temporalis medius </a:t>
            </a:r>
            <a:br>
              <a:rPr lang="en-US" altLang="sr-Latn-RS" sz="1400" b="1"/>
            </a:br>
            <a:r>
              <a:rPr lang="en-US" altLang="sr-Latn-RS" sz="1400" b="1"/>
              <a:t>18.Gyrus temporalis inferior </a:t>
            </a:r>
            <a:br>
              <a:rPr lang="en-US" altLang="sr-Latn-RS" sz="1400" b="1"/>
            </a:br>
            <a:r>
              <a:rPr lang="en-US" altLang="sr-Latn-RS" sz="1400" b="1"/>
              <a:t>19.Gyrus supramarginalis </a:t>
            </a:r>
            <a:br>
              <a:rPr lang="en-US" altLang="sr-Latn-RS" sz="1400" b="1"/>
            </a:br>
            <a:r>
              <a:rPr lang="en-US" altLang="sr-Latn-RS" sz="1400" b="1"/>
              <a:t>20.Gyrus angularis </a:t>
            </a:r>
            <a:br>
              <a:rPr lang="en-US" altLang="sr-Latn-RS" sz="1400" b="1"/>
            </a:br>
            <a:r>
              <a:rPr lang="en-US" altLang="sr-Latn-RS" sz="1400" b="1"/>
              <a:t>21.Sulcus parietooccipitalis </a:t>
            </a:r>
            <a:br>
              <a:rPr lang="en-US" altLang="sr-Latn-RS" sz="1400" b="1"/>
            </a:br>
            <a:r>
              <a:rPr lang="en-US" altLang="sr-Latn-RS" sz="1400" b="1"/>
              <a:t>20+21.Lobulus parietalis inf. </a:t>
            </a:r>
            <a:br>
              <a:rPr lang="en-US" altLang="sr-Latn-RS" sz="1400" b="1"/>
            </a:br>
            <a:r>
              <a:rPr lang="en-US" altLang="sr-Latn-RS" sz="1400" b="1"/>
              <a:t>22.Lobus occipitalis </a:t>
            </a:r>
            <a:br>
              <a:rPr lang="en-US" altLang="sr-Latn-RS" sz="1400" b="1"/>
            </a:br>
            <a:r>
              <a:rPr lang="en-US" altLang="sr-Latn-RS" sz="1400" b="1"/>
              <a:t>23.Margo superior </a:t>
            </a:r>
            <a:br>
              <a:rPr lang="en-US" altLang="sr-Latn-RS" sz="1400" b="1"/>
            </a:br>
            <a:r>
              <a:rPr lang="en-US" altLang="sr-Latn-RS" sz="1400" b="1"/>
              <a:t>24.Margo inferior </a:t>
            </a:r>
            <a:br>
              <a:rPr lang="en-US" altLang="sr-Latn-RS" sz="1400" b="1"/>
            </a:br>
            <a:r>
              <a:rPr lang="en-US" altLang="sr-Latn-RS" sz="1400" b="1"/>
              <a:t>25.Sulcus intraparietalis </a:t>
            </a:r>
            <a:br>
              <a:rPr lang="en-US" altLang="sr-Latn-RS" sz="1400" b="1"/>
            </a:br>
            <a:r>
              <a:rPr lang="en-US" altLang="sr-Latn-RS" sz="1400" b="1"/>
              <a:t>26.Cerebellum </a:t>
            </a:r>
            <a:br>
              <a:rPr lang="en-US" altLang="sr-Latn-RS" sz="1400" b="1"/>
            </a:br>
            <a:r>
              <a:rPr lang="en-US" altLang="sr-Latn-RS" sz="1400" b="1"/>
              <a:t>27.Lobulus parietalis sup.</a:t>
            </a:r>
          </a:p>
        </p:txBody>
      </p:sp>
      <p:pic>
        <p:nvPicPr>
          <p:cNvPr id="83973" name="Picture 5">
            <a:extLst>
              <a:ext uri="{FF2B5EF4-FFF2-40B4-BE49-F238E27FC236}">
                <a16:creationId xmlns:a16="http://schemas.microsoft.com/office/drawing/2014/main" id="{530A5521-C7AD-4776-BCF2-4CE834298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412875"/>
            <a:ext cx="5715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brain-medial">
            <a:extLst>
              <a:ext uri="{FF2B5EF4-FFF2-40B4-BE49-F238E27FC236}">
                <a16:creationId xmlns:a16="http://schemas.microsoft.com/office/drawing/2014/main" id="{189DEE01-254F-451C-B37D-086AFD83C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5344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a:extLst>
              <a:ext uri="{FF2B5EF4-FFF2-40B4-BE49-F238E27FC236}">
                <a16:creationId xmlns:a16="http://schemas.microsoft.com/office/drawing/2014/main" id="{A2C90C38-D46B-46B9-BD57-FFCD7C0FD1DD}"/>
              </a:ext>
            </a:extLst>
          </p:cNvPr>
          <p:cNvSpPr txBox="1">
            <a:spLocks noChangeArrowheads="1"/>
          </p:cNvSpPr>
          <p:nvPr/>
        </p:nvSpPr>
        <p:spPr bwMode="auto">
          <a:xfrm>
            <a:off x="3048000" y="2209800"/>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latinLnBrk="1" hangingPunct="1">
              <a:spcBef>
                <a:spcPct val="50000"/>
              </a:spcBef>
              <a:buSzTx/>
              <a:buFontTx/>
              <a:buNone/>
            </a:pPr>
            <a:r>
              <a:rPr kumimoji="1" lang="en-US" altLang="ko-KR" sz="1600" b="1">
                <a:solidFill>
                  <a:schemeClr val="tx1"/>
                </a:solidFill>
                <a:latin typeface="굴림" panose="020B0600000101010101" pitchFamily="34" charset="-127"/>
                <a:ea typeface="굴림" panose="020B0600000101010101" pitchFamily="34" charset="-127"/>
              </a:rPr>
              <a:t>Corpus callosum</a:t>
            </a:r>
          </a:p>
        </p:txBody>
      </p:sp>
      <p:sp>
        <p:nvSpPr>
          <p:cNvPr id="84996" name="Line 4">
            <a:extLst>
              <a:ext uri="{FF2B5EF4-FFF2-40B4-BE49-F238E27FC236}">
                <a16:creationId xmlns:a16="http://schemas.microsoft.com/office/drawing/2014/main" id="{14126B0E-9346-4A0F-840B-D12671C6DDB5}"/>
              </a:ext>
            </a:extLst>
          </p:cNvPr>
          <p:cNvSpPr>
            <a:spLocks noChangeShapeType="1"/>
          </p:cNvSpPr>
          <p:nvPr/>
        </p:nvSpPr>
        <p:spPr bwMode="auto">
          <a:xfrm flipH="1">
            <a:off x="7315200" y="1371600"/>
            <a:ext cx="304800"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4997" name="Text Box 5">
            <a:extLst>
              <a:ext uri="{FF2B5EF4-FFF2-40B4-BE49-F238E27FC236}">
                <a16:creationId xmlns:a16="http://schemas.microsoft.com/office/drawing/2014/main" id="{D7D52F9D-224D-4E0D-948F-B61B3BA1655D}"/>
              </a:ext>
            </a:extLst>
          </p:cNvPr>
          <p:cNvSpPr txBox="1">
            <a:spLocks noChangeArrowheads="1"/>
          </p:cNvSpPr>
          <p:nvPr/>
        </p:nvSpPr>
        <p:spPr bwMode="auto">
          <a:xfrm>
            <a:off x="6629400" y="914400"/>
            <a:ext cx="2057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latinLnBrk="1" hangingPunct="1">
              <a:spcBef>
                <a:spcPct val="50000"/>
              </a:spcBef>
              <a:buSzTx/>
              <a:buFontTx/>
              <a:buNone/>
            </a:pPr>
            <a:r>
              <a:rPr kumimoji="1" lang="en-US" altLang="ko-KR" sz="1600" b="1">
                <a:solidFill>
                  <a:schemeClr val="tx1"/>
                </a:solidFill>
                <a:latin typeface="굴림" panose="020B0600000101010101" pitchFamily="34" charset="-127"/>
                <a:ea typeface="굴림" panose="020B0600000101010101" pitchFamily="34" charset="-127"/>
              </a:rPr>
              <a:t>sulcus parieto-occipitalis</a:t>
            </a:r>
          </a:p>
        </p:txBody>
      </p:sp>
      <p:sp>
        <p:nvSpPr>
          <p:cNvPr id="84998" name="Line 6">
            <a:extLst>
              <a:ext uri="{FF2B5EF4-FFF2-40B4-BE49-F238E27FC236}">
                <a16:creationId xmlns:a16="http://schemas.microsoft.com/office/drawing/2014/main" id="{FFA532F3-BB28-4804-8229-A2ACB660725E}"/>
              </a:ext>
            </a:extLst>
          </p:cNvPr>
          <p:cNvSpPr>
            <a:spLocks noChangeShapeType="1"/>
          </p:cNvSpPr>
          <p:nvPr/>
        </p:nvSpPr>
        <p:spPr bwMode="auto">
          <a:xfrm flipH="1">
            <a:off x="5105400" y="762000"/>
            <a:ext cx="304800" cy="228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4999" name="Line 7">
            <a:extLst>
              <a:ext uri="{FF2B5EF4-FFF2-40B4-BE49-F238E27FC236}">
                <a16:creationId xmlns:a16="http://schemas.microsoft.com/office/drawing/2014/main" id="{6CD5C277-DB6B-486B-AD8B-4EBDA180DA96}"/>
              </a:ext>
            </a:extLst>
          </p:cNvPr>
          <p:cNvSpPr>
            <a:spLocks noChangeShapeType="1"/>
          </p:cNvSpPr>
          <p:nvPr/>
        </p:nvSpPr>
        <p:spPr bwMode="auto">
          <a:xfrm>
            <a:off x="2700338" y="1052513"/>
            <a:ext cx="533400" cy="762000"/>
          </a:xfrm>
          <a:prstGeom prst="line">
            <a:avLst/>
          </a:prstGeom>
          <a:noFill/>
          <a:ln w="38100">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0" name="Text Box 8">
            <a:extLst>
              <a:ext uri="{FF2B5EF4-FFF2-40B4-BE49-F238E27FC236}">
                <a16:creationId xmlns:a16="http://schemas.microsoft.com/office/drawing/2014/main" id="{3B19EC42-362D-4C48-99BD-D10B9A3CB968}"/>
              </a:ext>
            </a:extLst>
          </p:cNvPr>
          <p:cNvSpPr txBox="1">
            <a:spLocks noChangeArrowheads="1"/>
          </p:cNvSpPr>
          <p:nvPr/>
        </p:nvSpPr>
        <p:spPr bwMode="auto">
          <a:xfrm>
            <a:off x="1371600" y="838200"/>
            <a:ext cx="3352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latinLnBrk="1" hangingPunct="1">
              <a:spcBef>
                <a:spcPct val="50000"/>
              </a:spcBef>
              <a:buSzTx/>
              <a:buFontTx/>
              <a:buNone/>
            </a:pPr>
            <a:r>
              <a:rPr kumimoji="1" lang="en-US" altLang="ko-KR" sz="1600" b="1">
                <a:solidFill>
                  <a:schemeClr val="tx1"/>
                </a:solidFill>
                <a:latin typeface="굴림" panose="020B0600000101010101" pitchFamily="34" charset="-127"/>
                <a:ea typeface="굴림" panose="020B0600000101010101" pitchFamily="34" charset="-127"/>
              </a:rPr>
              <a:t>sulcus cinguli</a:t>
            </a:r>
          </a:p>
        </p:txBody>
      </p:sp>
      <p:sp>
        <p:nvSpPr>
          <p:cNvPr id="85001" name="Line 9">
            <a:extLst>
              <a:ext uri="{FF2B5EF4-FFF2-40B4-BE49-F238E27FC236}">
                <a16:creationId xmlns:a16="http://schemas.microsoft.com/office/drawing/2014/main" id="{62B8E581-6349-48DB-85F5-D5F6A59B292D}"/>
              </a:ext>
            </a:extLst>
          </p:cNvPr>
          <p:cNvSpPr>
            <a:spLocks noChangeShapeType="1"/>
          </p:cNvSpPr>
          <p:nvPr/>
        </p:nvSpPr>
        <p:spPr bwMode="auto">
          <a:xfrm flipV="1">
            <a:off x="7696200" y="3581400"/>
            <a:ext cx="0" cy="2209800"/>
          </a:xfrm>
          <a:prstGeom prst="line">
            <a:avLst/>
          </a:prstGeom>
          <a:noFill/>
          <a:ln w="38100">
            <a:solidFill>
              <a:srgbClr val="66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2" name="Text Box 10">
            <a:extLst>
              <a:ext uri="{FF2B5EF4-FFF2-40B4-BE49-F238E27FC236}">
                <a16:creationId xmlns:a16="http://schemas.microsoft.com/office/drawing/2014/main" id="{974AAC70-DBD2-4E2A-A424-2E74BA200FD3}"/>
              </a:ext>
            </a:extLst>
          </p:cNvPr>
          <p:cNvSpPr txBox="1">
            <a:spLocks noChangeArrowheads="1"/>
          </p:cNvSpPr>
          <p:nvPr/>
        </p:nvSpPr>
        <p:spPr bwMode="auto">
          <a:xfrm>
            <a:off x="6629400" y="563880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latinLnBrk="1" hangingPunct="1">
              <a:spcBef>
                <a:spcPct val="50000"/>
              </a:spcBef>
              <a:buSzTx/>
              <a:buFontTx/>
              <a:buNone/>
            </a:pPr>
            <a:r>
              <a:rPr kumimoji="1" lang="en-US" altLang="ko-KR" sz="1600" b="1">
                <a:solidFill>
                  <a:schemeClr val="tx1"/>
                </a:solidFill>
                <a:latin typeface="굴림" panose="020B0600000101010101" pitchFamily="34" charset="-127"/>
                <a:ea typeface="굴림" panose="020B0600000101010101" pitchFamily="34" charset="-127"/>
              </a:rPr>
              <a:t>sulcus calcarinus</a:t>
            </a:r>
          </a:p>
        </p:txBody>
      </p:sp>
      <p:sp>
        <p:nvSpPr>
          <p:cNvPr id="85003" name="Line 11">
            <a:extLst>
              <a:ext uri="{FF2B5EF4-FFF2-40B4-BE49-F238E27FC236}">
                <a16:creationId xmlns:a16="http://schemas.microsoft.com/office/drawing/2014/main" id="{46F55215-6A41-438D-A153-F4DB550EED90}"/>
              </a:ext>
            </a:extLst>
          </p:cNvPr>
          <p:cNvSpPr>
            <a:spLocks noChangeShapeType="1"/>
          </p:cNvSpPr>
          <p:nvPr/>
        </p:nvSpPr>
        <p:spPr bwMode="auto">
          <a:xfrm>
            <a:off x="1143000" y="1524000"/>
            <a:ext cx="908050" cy="89693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4" name="Text Box 12">
            <a:extLst>
              <a:ext uri="{FF2B5EF4-FFF2-40B4-BE49-F238E27FC236}">
                <a16:creationId xmlns:a16="http://schemas.microsoft.com/office/drawing/2014/main" id="{7C520FE5-A18C-4D2A-8CCC-88408A57234F}"/>
              </a:ext>
            </a:extLst>
          </p:cNvPr>
          <p:cNvSpPr txBox="1">
            <a:spLocks noChangeArrowheads="1"/>
          </p:cNvSpPr>
          <p:nvPr/>
        </p:nvSpPr>
        <p:spPr bwMode="auto">
          <a:xfrm>
            <a:off x="381000" y="13716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latinLnBrk="1" hangingPunct="1">
              <a:spcBef>
                <a:spcPct val="50000"/>
              </a:spcBef>
              <a:buSzTx/>
              <a:buFontTx/>
              <a:buNone/>
            </a:pPr>
            <a:r>
              <a:rPr kumimoji="1" lang="en-US" altLang="ko-KR" sz="1600" b="1">
                <a:solidFill>
                  <a:schemeClr val="tx1"/>
                </a:solidFill>
                <a:latin typeface="굴림" panose="020B0600000101010101" pitchFamily="34" charset="-127"/>
                <a:ea typeface="굴림" panose="020B0600000101010101" pitchFamily="34" charset="-127"/>
              </a:rPr>
              <a:t>gyrus cinguli</a:t>
            </a:r>
          </a:p>
        </p:txBody>
      </p:sp>
      <p:sp>
        <p:nvSpPr>
          <p:cNvPr id="85005" name="Line 13">
            <a:extLst>
              <a:ext uri="{FF2B5EF4-FFF2-40B4-BE49-F238E27FC236}">
                <a16:creationId xmlns:a16="http://schemas.microsoft.com/office/drawing/2014/main" id="{EC96118D-A08E-4BB6-915D-652830D5F99C}"/>
              </a:ext>
            </a:extLst>
          </p:cNvPr>
          <p:cNvSpPr>
            <a:spLocks noChangeShapeType="1"/>
          </p:cNvSpPr>
          <p:nvPr/>
        </p:nvSpPr>
        <p:spPr bwMode="auto">
          <a:xfrm>
            <a:off x="3733800" y="685800"/>
            <a:ext cx="152400" cy="381000"/>
          </a:xfrm>
          <a:prstGeom prst="line">
            <a:avLst/>
          </a:prstGeom>
          <a:noFill/>
          <a:ln w="38100">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6" name="Text Box 14">
            <a:extLst>
              <a:ext uri="{FF2B5EF4-FFF2-40B4-BE49-F238E27FC236}">
                <a16:creationId xmlns:a16="http://schemas.microsoft.com/office/drawing/2014/main" id="{29C8711A-C2F5-4DC4-830D-538E1B8A52E2}"/>
              </a:ext>
            </a:extLst>
          </p:cNvPr>
          <p:cNvSpPr txBox="1">
            <a:spLocks noChangeArrowheads="1"/>
          </p:cNvSpPr>
          <p:nvPr/>
        </p:nvSpPr>
        <p:spPr bwMode="auto">
          <a:xfrm>
            <a:off x="971550" y="0"/>
            <a:ext cx="66246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sr-Latn-CS" altLang="sr-Latn-RS" sz="2800" b="1">
                <a:solidFill>
                  <a:srgbClr val="FFFF00"/>
                </a:solidFill>
              </a:rPr>
              <a:t>Telencephalon -</a:t>
            </a:r>
            <a:r>
              <a:rPr lang="sr-Latn-CS" altLang="sr-Latn-RS" sz="2400" b="1">
                <a:solidFill>
                  <a:srgbClr val="FFFF00"/>
                </a:solidFill>
              </a:rPr>
              <a:t>унутрашња страна</a:t>
            </a:r>
            <a:endParaRPr lang="en-US" altLang="sr-Latn-RS" sz="2400" b="1">
              <a:solidFill>
                <a:srgbClr val="FFFF00"/>
              </a:solidFill>
            </a:endParaRPr>
          </a:p>
          <a:p>
            <a:pPr algn="ctr" eaLnBrk="1" hangingPunct="1">
              <a:spcBef>
                <a:spcPct val="50000"/>
              </a:spcBef>
              <a:buSzTx/>
              <a:buFontTx/>
              <a:buNone/>
            </a:pPr>
            <a:br>
              <a:rPr lang="sr-Latn-CS" altLang="sr-Latn-RS" sz="2800" b="1">
                <a:solidFill>
                  <a:srgbClr val="FFFF00"/>
                </a:solidFill>
              </a:rPr>
            </a:br>
            <a:endParaRPr lang="en-US" altLang="sr-Latn-RS" sz="2800" b="1">
              <a:solidFill>
                <a:srgbClr val="FFFF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sagittal-view">
            <a:extLst>
              <a:ext uri="{FF2B5EF4-FFF2-40B4-BE49-F238E27FC236}">
                <a16:creationId xmlns:a16="http://schemas.microsoft.com/office/drawing/2014/main" id="{1B695857-612D-4015-BE77-20DDF265F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1824038"/>
            <a:ext cx="681672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a:extLst>
              <a:ext uri="{FF2B5EF4-FFF2-40B4-BE49-F238E27FC236}">
                <a16:creationId xmlns:a16="http://schemas.microsoft.com/office/drawing/2014/main" id="{F7DAA84F-4F07-4DDE-AAFA-B3401674842E}"/>
              </a:ext>
            </a:extLst>
          </p:cNvPr>
          <p:cNvSpPr>
            <a:spLocks noChangeArrowheads="1"/>
          </p:cNvSpPr>
          <p:nvPr/>
        </p:nvSpPr>
        <p:spPr bwMode="auto">
          <a:xfrm>
            <a:off x="0" y="-26988"/>
            <a:ext cx="9144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6020" name="Rectangle 4">
            <a:extLst>
              <a:ext uri="{FF2B5EF4-FFF2-40B4-BE49-F238E27FC236}">
                <a16:creationId xmlns:a16="http://schemas.microsoft.com/office/drawing/2014/main" id="{08F46863-B86A-4F09-BCE9-94DFFDB1E46D}"/>
              </a:ext>
            </a:extLst>
          </p:cNvPr>
          <p:cNvSpPr>
            <a:spLocks noChangeArrowheads="1"/>
          </p:cNvSpPr>
          <p:nvPr/>
        </p:nvSpPr>
        <p:spPr bwMode="auto">
          <a:xfrm>
            <a:off x="14288" y="492125"/>
            <a:ext cx="82296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75000"/>
              </a:lnSpc>
              <a:spcBef>
                <a:spcPct val="0"/>
              </a:spcBef>
              <a:buSzTx/>
              <a:buFontTx/>
              <a:buNone/>
            </a:pPr>
            <a:r>
              <a:rPr lang="sr-Latn-CS" altLang="sr-Latn-RS" sz="3600" b="1" dirty="0">
                <a:solidFill>
                  <a:srgbClr val="FF0000"/>
                </a:solidFill>
              </a:rPr>
              <a:t>Telencephalon </a:t>
            </a:r>
            <a:br>
              <a:rPr lang="sr-Latn-CS" altLang="sr-Latn-RS" sz="3600" b="1" dirty="0">
                <a:solidFill>
                  <a:srgbClr val="FF0000"/>
                </a:solidFill>
              </a:rPr>
            </a:br>
            <a:r>
              <a:rPr lang="sr-Latn-CS" altLang="sr-Latn-RS" sz="3600" b="1" dirty="0">
                <a:solidFill>
                  <a:srgbClr val="FF0000"/>
                </a:solidFill>
              </a:rPr>
              <a:t> </a:t>
            </a:r>
            <a:r>
              <a:rPr lang="sr-Latn-CS" altLang="sr-Latn-RS" sz="2400" b="1" dirty="0">
                <a:solidFill>
                  <a:srgbClr val="FF0000"/>
                </a:solidFill>
              </a:rPr>
              <a:t>унутрашња страна</a:t>
            </a:r>
            <a:br>
              <a:rPr lang="en-CA" altLang="sr-Latn-RS" sz="2400" b="1" dirty="0"/>
            </a:br>
            <a:endParaRPr lang="en-US" altLang="sr-Latn-RS" sz="2400" b="1" dirty="0"/>
          </a:p>
        </p:txBody>
      </p:sp>
      <p:grpSp>
        <p:nvGrpSpPr>
          <p:cNvPr id="2" name="Group 5">
            <a:extLst>
              <a:ext uri="{FF2B5EF4-FFF2-40B4-BE49-F238E27FC236}">
                <a16:creationId xmlns:a16="http://schemas.microsoft.com/office/drawing/2014/main" id="{14B2F31F-7C07-47E0-884C-52CD9BACB10D}"/>
              </a:ext>
            </a:extLst>
          </p:cNvPr>
          <p:cNvGrpSpPr>
            <a:grpSpLocks/>
          </p:cNvGrpSpPr>
          <p:nvPr/>
        </p:nvGrpSpPr>
        <p:grpSpPr bwMode="auto">
          <a:xfrm>
            <a:off x="6372225" y="3879850"/>
            <a:ext cx="2590800" cy="822325"/>
            <a:chOff x="4014" y="1979"/>
            <a:chExt cx="1632" cy="518"/>
          </a:xfrm>
        </p:grpSpPr>
        <p:sp>
          <p:nvSpPr>
            <p:cNvPr id="86043" name="Line 6">
              <a:extLst>
                <a:ext uri="{FF2B5EF4-FFF2-40B4-BE49-F238E27FC236}">
                  <a16:creationId xmlns:a16="http://schemas.microsoft.com/office/drawing/2014/main" id="{7A99857D-7509-4E26-AE72-EC52C9F99B7F}"/>
                </a:ext>
              </a:extLst>
            </p:cNvPr>
            <p:cNvSpPr>
              <a:spLocks noChangeShapeType="1"/>
            </p:cNvSpPr>
            <p:nvPr/>
          </p:nvSpPr>
          <p:spPr bwMode="auto">
            <a:xfrm flipH="1">
              <a:off x="4014" y="2251"/>
              <a:ext cx="613" cy="4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44" name="Text Box 7">
              <a:extLst>
                <a:ext uri="{FF2B5EF4-FFF2-40B4-BE49-F238E27FC236}">
                  <a16:creationId xmlns:a16="http://schemas.microsoft.com/office/drawing/2014/main" id="{F26159F6-34DF-43C9-BC11-68FC666EE3DE}"/>
                </a:ext>
              </a:extLst>
            </p:cNvPr>
            <p:cNvSpPr txBox="1">
              <a:spLocks noChangeArrowheads="1"/>
            </p:cNvSpPr>
            <p:nvPr/>
          </p:nvSpPr>
          <p:spPr bwMode="auto">
            <a:xfrm>
              <a:off x="4558" y="1979"/>
              <a:ext cx="108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calcarinus</a:t>
              </a:r>
              <a:endParaRPr lang="en-US" altLang="sr-Latn-RS" sz="2400">
                <a:latin typeface="Arial" panose="020B0604020202020204" pitchFamily="34" charset="0"/>
              </a:endParaRPr>
            </a:p>
          </p:txBody>
        </p:sp>
      </p:grpSp>
      <p:grpSp>
        <p:nvGrpSpPr>
          <p:cNvPr id="3" name="Group 8">
            <a:extLst>
              <a:ext uri="{FF2B5EF4-FFF2-40B4-BE49-F238E27FC236}">
                <a16:creationId xmlns:a16="http://schemas.microsoft.com/office/drawing/2014/main" id="{1D97F42C-A041-43FB-9DF5-B52804BF5DD7}"/>
              </a:ext>
            </a:extLst>
          </p:cNvPr>
          <p:cNvGrpSpPr>
            <a:grpSpLocks/>
          </p:cNvGrpSpPr>
          <p:nvPr/>
        </p:nvGrpSpPr>
        <p:grpSpPr bwMode="auto">
          <a:xfrm>
            <a:off x="5435600" y="1628775"/>
            <a:ext cx="2735263" cy="2062163"/>
            <a:chOff x="3424" y="1026"/>
            <a:chExt cx="1723" cy="1299"/>
          </a:xfrm>
        </p:grpSpPr>
        <p:sp>
          <p:nvSpPr>
            <p:cNvPr id="86041" name="Line 9">
              <a:extLst>
                <a:ext uri="{FF2B5EF4-FFF2-40B4-BE49-F238E27FC236}">
                  <a16:creationId xmlns:a16="http://schemas.microsoft.com/office/drawing/2014/main" id="{FAF44A39-6D34-4ED6-A591-880D626906B4}"/>
                </a:ext>
              </a:extLst>
            </p:cNvPr>
            <p:cNvSpPr>
              <a:spLocks noChangeShapeType="1"/>
            </p:cNvSpPr>
            <p:nvPr/>
          </p:nvSpPr>
          <p:spPr bwMode="auto">
            <a:xfrm flipH="1">
              <a:off x="3424" y="1599"/>
              <a:ext cx="273" cy="726"/>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42" name="Text Box 10">
              <a:extLst>
                <a:ext uri="{FF2B5EF4-FFF2-40B4-BE49-F238E27FC236}">
                  <a16:creationId xmlns:a16="http://schemas.microsoft.com/office/drawing/2014/main" id="{1E999963-BD8D-4022-A1E2-174370916E0F}"/>
                </a:ext>
              </a:extLst>
            </p:cNvPr>
            <p:cNvSpPr txBox="1">
              <a:spLocks noChangeArrowheads="1"/>
            </p:cNvSpPr>
            <p:nvPr/>
          </p:nvSpPr>
          <p:spPr bwMode="auto">
            <a:xfrm>
              <a:off x="3651" y="1026"/>
              <a:ext cx="14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parieto-occipitalis</a:t>
              </a:r>
              <a:endParaRPr lang="en-US" altLang="sr-Latn-RS" sz="2400">
                <a:latin typeface="Arial" panose="020B0604020202020204" pitchFamily="34" charset="0"/>
              </a:endParaRPr>
            </a:p>
          </p:txBody>
        </p:sp>
      </p:grpSp>
      <p:grpSp>
        <p:nvGrpSpPr>
          <p:cNvPr id="4" name="Group 11">
            <a:extLst>
              <a:ext uri="{FF2B5EF4-FFF2-40B4-BE49-F238E27FC236}">
                <a16:creationId xmlns:a16="http://schemas.microsoft.com/office/drawing/2014/main" id="{163DC78B-C3D9-4623-A2F7-312A08E185C6}"/>
              </a:ext>
            </a:extLst>
          </p:cNvPr>
          <p:cNvGrpSpPr>
            <a:grpSpLocks/>
          </p:cNvGrpSpPr>
          <p:nvPr/>
        </p:nvGrpSpPr>
        <p:grpSpPr bwMode="auto">
          <a:xfrm>
            <a:off x="6372225" y="2997200"/>
            <a:ext cx="2419350" cy="863600"/>
            <a:chOff x="4014" y="1888"/>
            <a:chExt cx="1524" cy="544"/>
          </a:xfrm>
        </p:grpSpPr>
        <p:sp>
          <p:nvSpPr>
            <p:cNvPr id="86037" name="Line 12">
              <a:extLst>
                <a:ext uri="{FF2B5EF4-FFF2-40B4-BE49-F238E27FC236}">
                  <a16:creationId xmlns:a16="http://schemas.microsoft.com/office/drawing/2014/main" id="{222A730E-06FD-43BC-88C7-0EFC901C9881}"/>
                </a:ext>
              </a:extLst>
            </p:cNvPr>
            <p:cNvSpPr>
              <a:spLocks noChangeShapeType="1"/>
            </p:cNvSpPr>
            <p:nvPr/>
          </p:nvSpPr>
          <p:spPr bwMode="auto">
            <a:xfrm flipH="1">
              <a:off x="4014" y="2115"/>
              <a:ext cx="206" cy="31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86038" name="Group 13">
              <a:extLst>
                <a:ext uri="{FF2B5EF4-FFF2-40B4-BE49-F238E27FC236}">
                  <a16:creationId xmlns:a16="http://schemas.microsoft.com/office/drawing/2014/main" id="{2980923B-CFF5-4646-8FEE-DCF1B96E21E4}"/>
                </a:ext>
              </a:extLst>
            </p:cNvPr>
            <p:cNvGrpSpPr>
              <a:grpSpLocks/>
            </p:cNvGrpSpPr>
            <p:nvPr/>
          </p:nvGrpSpPr>
          <p:grpSpPr bwMode="auto">
            <a:xfrm>
              <a:off x="4150" y="1888"/>
              <a:ext cx="1388" cy="288"/>
              <a:chOff x="3334" y="2115"/>
              <a:chExt cx="1542" cy="320"/>
            </a:xfrm>
          </p:grpSpPr>
          <p:sp>
            <p:nvSpPr>
              <p:cNvPr id="86039" name="Rectangle 14">
                <a:extLst>
                  <a:ext uri="{FF2B5EF4-FFF2-40B4-BE49-F238E27FC236}">
                    <a16:creationId xmlns:a16="http://schemas.microsoft.com/office/drawing/2014/main" id="{08C602B6-5013-4993-989B-5639716207E0}"/>
                  </a:ext>
                </a:extLst>
              </p:cNvPr>
              <p:cNvSpPr>
                <a:spLocks noChangeArrowheads="1"/>
              </p:cNvSpPr>
              <p:nvPr/>
            </p:nvSpPr>
            <p:spPr bwMode="auto">
              <a:xfrm>
                <a:off x="3379" y="2160"/>
                <a:ext cx="122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6040" name="Text Box 15">
                <a:extLst>
                  <a:ext uri="{FF2B5EF4-FFF2-40B4-BE49-F238E27FC236}">
                    <a16:creationId xmlns:a16="http://schemas.microsoft.com/office/drawing/2014/main" id="{A0505835-4FE1-43BF-AAFB-8D6B8F04918D}"/>
                  </a:ext>
                </a:extLst>
              </p:cNvPr>
              <p:cNvSpPr txBox="1">
                <a:spLocks noChangeArrowheads="1"/>
              </p:cNvSpPr>
              <p:nvPr/>
            </p:nvSpPr>
            <p:spPr bwMode="auto">
              <a:xfrm>
                <a:off x="3334" y="2115"/>
                <a:ext cx="1542"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cuneus</a:t>
                </a:r>
                <a:endParaRPr lang="en-US" altLang="sr-Latn-RS" sz="2400">
                  <a:latin typeface="Arial" panose="020B0604020202020204" pitchFamily="34" charset="0"/>
                </a:endParaRPr>
              </a:p>
            </p:txBody>
          </p:sp>
        </p:grpSp>
      </p:grpSp>
      <p:grpSp>
        <p:nvGrpSpPr>
          <p:cNvPr id="6" name="Group 16">
            <a:extLst>
              <a:ext uri="{FF2B5EF4-FFF2-40B4-BE49-F238E27FC236}">
                <a16:creationId xmlns:a16="http://schemas.microsoft.com/office/drawing/2014/main" id="{23215F3C-6CDF-4B64-A90D-1289991A7DE3}"/>
              </a:ext>
            </a:extLst>
          </p:cNvPr>
          <p:cNvGrpSpPr>
            <a:grpSpLocks/>
          </p:cNvGrpSpPr>
          <p:nvPr/>
        </p:nvGrpSpPr>
        <p:grpSpPr bwMode="auto">
          <a:xfrm>
            <a:off x="-109538" y="1790700"/>
            <a:ext cx="4249738" cy="1366838"/>
            <a:chOff x="-69" y="1128"/>
            <a:chExt cx="2677" cy="861"/>
          </a:xfrm>
        </p:grpSpPr>
        <p:grpSp>
          <p:nvGrpSpPr>
            <p:cNvPr id="86033" name="Group 17">
              <a:extLst>
                <a:ext uri="{FF2B5EF4-FFF2-40B4-BE49-F238E27FC236}">
                  <a16:creationId xmlns:a16="http://schemas.microsoft.com/office/drawing/2014/main" id="{8B0F281D-6042-4EFC-96B2-0F949F988960}"/>
                </a:ext>
              </a:extLst>
            </p:cNvPr>
            <p:cNvGrpSpPr>
              <a:grpSpLocks/>
            </p:cNvGrpSpPr>
            <p:nvPr/>
          </p:nvGrpSpPr>
          <p:grpSpPr bwMode="auto">
            <a:xfrm>
              <a:off x="-69" y="1128"/>
              <a:ext cx="2677" cy="861"/>
              <a:chOff x="-69" y="845"/>
              <a:chExt cx="2677" cy="861"/>
            </a:xfrm>
          </p:grpSpPr>
          <p:sp>
            <p:nvSpPr>
              <p:cNvPr id="86035" name="Text Box 18">
                <a:extLst>
                  <a:ext uri="{FF2B5EF4-FFF2-40B4-BE49-F238E27FC236}">
                    <a16:creationId xmlns:a16="http://schemas.microsoft.com/office/drawing/2014/main" id="{35018BAA-1E8C-4B37-8565-617EE320FBC7}"/>
                  </a:ext>
                </a:extLst>
              </p:cNvPr>
              <p:cNvSpPr txBox="1">
                <a:spLocks noChangeArrowheads="1"/>
              </p:cNvSpPr>
              <p:nvPr/>
            </p:nvSpPr>
            <p:spPr bwMode="auto">
              <a:xfrm>
                <a:off x="-69" y="845"/>
                <a:ext cx="222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800">
                    <a:latin typeface="Arial" panose="020B0604020202020204" pitchFamily="34" charset="0"/>
                  </a:rPr>
                  <a:t>gyrus cinguli</a:t>
                </a:r>
                <a:endParaRPr lang="en-US" altLang="sr-Latn-RS" sz="2800">
                  <a:latin typeface="Arial" panose="020B0604020202020204" pitchFamily="34" charset="0"/>
                </a:endParaRPr>
              </a:p>
            </p:txBody>
          </p:sp>
          <p:sp>
            <p:nvSpPr>
              <p:cNvPr id="86036" name="Line 19">
                <a:extLst>
                  <a:ext uri="{FF2B5EF4-FFF2-40B4-BE49-F238E27FC236}">
                    <a16:creationId xmlns:a16="http://schemas.microsoft.com/office/drawing/2014/main" id="{4B9ED298-7150-4EAD-A4C4-8FD2FF3CA7FA}"/>
                  </a:ext>
                </a:extLst>
              </p:cNvPr>
              <p:cNvSpPr>
                <a:spLocks noChangeShapeType="1"/>
              </p:cNvSpPr>
              <p:nvPr/>
            </p:nvSpPr>
            <p:spPr bwMode="auto">
              <a:xfrm>
                <a:off x="1655" y="1026"/>
                <a:ext cx="953" cy="680"/>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86034" name="Line 20">
              <a:extLst>
                <a:ext uri="{FF2B5EF4-FFF2-40B4-BE49-F238E27FC236}">
                  <a16:creationId xmlns:a16="http://schemas.microsoft.com/office/drawing/2014/main" id="{2F938549-691D-4073-A88C-3F8980CE0836}"/>
                </a:ext>
              </a:extLst>
            </p:cNvPr>
            <p:cNvSpPr>
              <a:spLocks noChangeShapeType="1"/>
            </p:cNvSpPr>
            <p:nvPr/>
          </p:nvSpPr>
          <p:spPr bwMode="auto">
            <a:xfrm flipH="1">
              <a:off x="1111" y="1389"/>
              <a:ext cx="408" cy="590"/>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21">
            <a:extLst>
              <a:ext uri="{FF2B5EF4-FFF2-40B4-BE49-F238E27FC236}">
                <a16:creationId xmlns:a16="http://schemas.microsoft.com/office/drawing/2014/main" id="{6B545F10-5C51-4773-8AAF-2441059473AC}"/>
              </a:ext>
            </a:extLst>
          </p:cNvPr>
          <p:cNvGrpSpPr>
            <a:grpSpLocks/>
          </p:cNvGrpSpPr>
          <p:nvPr/>
        </p:nvGrpSpPr>
        <p:grpSpPr bwMode="auto">
          <a:xfrm>
            <a:off x="6227763" y="4652963"/>
            <a:ext cx="2376487" cy="1041400"/>
            <a:chOff x="3923" y="2931"/>
            <a:chExt cx="1497" cy="656"/>
          </a:xfrm>
        </p:grpSpPr>
        <p:sp>
          <p:nvSpPr>
            <p:cNvPr id="86031" name="Line 22">
              <a:extLst>
                <a:ext uri="{FF2B5EF4-FFF2-40B4-BE49-F238E27FC236}">
                  <a16:creationId xmlns:a16="http://schemas.microsoft.com/office/drawing/2014/main" id="{66936D7C-2AC5-4842-80FF-38BF1695F488}"/>
                </a:ext>
              </a:extLst>
            </p:cNvPr>
            <p:cNvSpPr>
              <a:spLocks noChangeShapeType="1"/>
            </p:cNvSpPr>
            <p:nvPr/>
          </p:nvSpPr>
          <p:spPr bwMode="auto">
            <a:xfrm flipH="1" flipV="1">
              <a:off x="3923" y="2931"/>
              <a:ext cx="523" cy="41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32" name="Text Box 23">
              <a:extLst>
                <a:ext uri="{FF2B5EF4-FFF2-40B4-BE49-F238E27FC236}">
                  <a16:creationId xmlns:a16="http://schemas.microsoft.com/office/drawing/2014/main" id="{E27E59A8-BCD2-4C9E-ACA1-591AD049AD45}"/>
                </a:ext>
              </a:extLst>
            </p:cNvPr>
            <p:cNvSpPr txBox="1">
              <a:spLocks noChangeArrowheads="1"/>
            </p:cNvSpPr>
            <p:nvPr/>
          </p:nvSpPr>
          <p:spPr bwMode="auto">
            <a:xfrm>
              <a:off x="4332" y="3069"/>
              <a:ext cx="108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gyrus lingualis</a:t>
              </a:r>
              <a:endParaRPr lang="en-US" altLang="sr-Latn-RS" sz="2400">
                <a:latin typeface="Arial" panose="020B0604020202020204" pitchFamily="34" charset="0"/>
              </a:endParaRPr>
            </a:p>
          </p:txBody>
        </p:sp>
      </p:grpSp>
      <p:grpSp>
        <p:nvGrpSpPr>
          <p:cNvPr id="9" name="Group 24">
            <a:extLst>
              <a:ext uri="{FF2B5EF4-FFF2-40B4-BE49-F238E27FC236}">
                <a16:creationId xmlns:a16="http://schemas.microsoft.com/office/drawing/2014/main" id="{CFB1FBFB-3B5C-46A9-8432-2C302DCA6908}"/>
              </a:ext>
            </a:extLst>
          </p:cNvPr>
          <p:cNvGrpSpPr>
            <a:grpSpLocks/>
          </p:cNvGrpSpPr>
          <p:nvPr/>
        </p:nvGrpSpPr>
        <p:grpSpPr bwMode="auto">
          <a:xfrm>
            <a:off x="0" y="4273550"/>
            <a:ext cx="3492500" cy="2584450"/>
            <a:chOff x="0" y="2692"/>
            <a:chExt cx="2200" cy="1628"/>
          </a:xfrm>
        </p:grpSpPr>
        <p:pic>
          <p:nvPicPr>
            <p:cNvPr id="86028" name="Picture 25" descr="stemmedcblm">
              <a:extLst>
                <a:ext uri="{FF2B5EF4-FFF2-40B4-BE49-F238E27FC236}">
                  <a16:creationId xmlns:a16="http://schemas.microsoft.com/office/drawing/2014/main" id="{40CB7247-8F1A-4F36-A20E-7A5DF31BC6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692"/>
              <a:ext cx="2200" cy="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9" name="Text Box 26">
              <a:extLst>
                <a:ext uri="{FF2B5EF4-FFF2-40B4-BE49-F238E27FC236}">
                  <a16:creationId xmlns:a16="http://schemas.microsoft.com/office/drawing/2014/main" id="{E6BA21DD-6BC6-46E0-B92A-C665E495FC7D}"/>
                </a:ext>
              </a:extLst>
            </p:cNvPr>
            <p:cNvSpPr txBox="1">
              <a:spLocks noChangeArrowheads="1"/>
            </p:cNvSpPr>
            <p:nvPr/>
          </p:nvSpPr>
          <p:spPr bwMode="auto">
            <a:xfrm>
              <a:off x="113" y="4065"/>
              <a:ext cx="17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US" altLang="sr-Latn-RS" sz="1800" b="1">
                  <a:latin typeface="Arial" panose="020B0604020202020204" pitchFamily="34" charset="0"/>
                </a:rPr>
                <a:t>area striata</a:t>
              </a:r>
            </a:p>
          </p:txBody>
        </p:sp>
        <p:sp>
          <p:nvSpPr>
            <p:cNvPr id="86030" name="Line 27">
              <a:extLst>
                <a:ext uri="{FF2B5EF4-FFF2-40B4-BE49-F238E27FC236}">
                  <a16:creationId xmlns:a16="http://schemas.microsoft.com/office/drawing/2014/main" id="{49F0697B-7B5E-4BC2-90DE-EFC6F37C6C03}"/>
                </a:ext>
              </a:extLst>
            </p:cNvPr>
            <p:cNvSpPr>
              <a:spLocks noChangeShapeType="1"/>
            </p:cNvSpPr>
            <p:nvPr/>
          </p:nvSpPr>
          <p:spPr bwMode="auto">
            <a:xfrm flipV="1">
              <a:off x="1474" y="3339"/>
              <a:ext cx="272" cy="72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867356" name="Line 28">
            <a:extLst>
              <a:ext uri="{FF2B5EF4-FFF2-40B4-BE49-F238E27FC236}">
                <a16:creationId xmlns:a16="http://schemas.microsoft.com/office/drawing/2014/main" id="{E3579F90-2287-44A4-B39F-CE97C0E1F112}"/>
              </a:ext>
            </a:extLst>
          </p:cNvPr>
          <p:cNvSpPr>
            <a:spLocks noChangeShapeType="1"/>
          </p:cNvSpPr>
          <p:nvPr/>
        </p:nvSpPr>
        <p:spPr bwMode="auto">
          <a:xfrm flipH="1">
            <a:off x="2771775" y="4292600"/>
            <a:ext cx="4464050" cy="5762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867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543B6ED9-FEE9-4C1D-81FC-C08511249DB3}"/>
              </a:ext>
            </a:extLst>
          </p:cNvPr>
          <p:cNvSpPr>
            <a:spLocks noChangeArrowheads="1"/>
          </p:cNvSpPr>
          <p:nvPr/>
        </p:nvSpPr>
        <p:spPr bwMode="auto">
          <a:xfrm>
            <a:off x="0" y="1052513"/>
            <a:ext cx="9144000" cy="580548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8067" name="Rectangle 3">
            <a:extLst>
              <a:ext uri="{FF2B5EF4-FFF2-40B4-BE49-F238E27FC236}">
                <a16:creationId xmlns:a16="http://schemas.microsoft.com/office/drawing/2014/main" id="{2049B6DE-45F0-4483-BFB2-AE4FF360D73F}"/>
              </a:ext>
            </a:extLst>
          </p:cNvPr>
          <p:cNvSpPr>
            <a:spLocks noChangeArrowheads="1"/>
          </p:cNvSpPr>
          <p:nvPr/>
        </p:nvSpPr>
        <p:spPr bwMode="auto">
          <a:xfrm>
            <a:off x="0" y="-26988"/>
            <a:ext cx="9144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8068" name="Rectangle 4">
            <a:extLst>
              <a:ext uri="{FF2B5EF4-FFF2-40B4-BE49-F238E27FC236}">
                <a16:creationId xmlns:a16="http://schemas.microsoft.com/office/drawing/2014/main" id="{939CC513-E510-485F-BD28-6EE0A2462B48}"/>
              </a:ext>
            </a:extLst>
          </p:cNvPr>
          <p:cNvSpPr>
            <a:spLocks noChangeArrowheads="1"/>
          </p:cNvSpPr>
          <p:nvPr/>
        </p:nvSpPr>
        <p:spPr bwMode="auto">
          <a:xfrm>
            <a:off x="14288" y="492125"/>
            <a:ext cx="82296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75000"/>
              </a:lnSpc>
              <a:spcBef>
                <a:spcPct val="0"/>
              </a:spcBef>
              <a:buSzTx/>
              <a:buFontTx/>
              <a:buNone/>
            </a:pPr>
            <a:r>
              <a:rPr lang="sr-Latn-CS" altLang="sr-Latn-RS" sz="3600" b="1" dirty="0">
                <a:solidFill>
                  <a:srgbClr val="FF0000"/>
                </a:solidFill>
              </a:rPr>
              <a:t>Telencephalon </a:t>
            </a:r>
            <a:br>
              <a:rPr lang="sr-Latn-CS" altLang="sr-Latn-RS" sz="3600" b="1" dirty="0">
                <a:solidFill>
                  <a:srgbClr val="FF0000"/>
                </a:solidFill>
              </a:rPr>
            </a:br>
            <a:r>
              <a:rPr lang="sr-Latn-CS" altLang="sr-Latn-RS" sz="3600" b="1" dirty="0">
                <a:solidFill>
                  <a:srgbClr val="FF0000"/>
                </a:solidFill>
              </a:rPr>
              <a:t> </a:t>
            </a:r>
            <a:r>
              <a:rPr lang="sr-Latn-CS" altLang="sr-Latn-RS" sz="2400" b="1" dirty="0">
                <a:solidFill>
                  <a:srgbClr val="FF0000"/>
                </a:solidFill>
              </a:rPr>
              <a:t>унутрашња страна</a:t>
            </a:r>
            <a:endParaRPr lang="en-US" altLang="sr-Latn-RS" sz="2400" b="1" dirty="0">
              <a:solidFill>
                <a:srgbClr val="FF0000"/>
              </a:solidFill>
            </a:endParaRPr>
          </a:p>
        </p:txBody>
      </p:sp>
      <p:pic>
        <p:nvPicPr>
          <p:cNvPr id="88069" name="Picture 5" descr="medial_vies_no_brainstem">
            <a:extLst>
              <a:ext uri="{FF2B5EF4-FFF2-40B4-BE49-F238E27FC236}">
                <a16:creationId xmlns:a16="http://schemas.microsoft.com/office/drawing/2014/main" id="{026EF10F-222A-4503-BBA7-D7C818B8ACB4}"/>
              </a:ext>
            </a:extLst>
          </p:cNvPr>
          <p:cNvPicPr>
            <a:picLocks noChangeAspect="1" noChangeArrowheads="1"/>
          </p:cNvPicPr>
          <p:nvPr/>
        </p:nvPicPr>
        <p:blipFill>
          <a:blip r:embed="rId6">
            <a:lum bright="-10000" contrast="8000"/>
            <a:extLst>
              <a:ext uri="{28A0092B-C50C-407E-A947-70E740481C1C}">
                <a14:useLocalDpi xmlns:a14="http://schemas.microsoft.com/office/drawing/2010/main" val="0"/>
              </a:ext>
            </a:extLst>
          </a:blip>
          <a:srcRect/>
          <a:stretch>
            <a:fillRect/>
          </a:stretch>
        </p:blipFill>
        <p:spPr bwMode="auto">
          <a:xfrm>
            <a:off x="1258888" y="1844675"/>
            <a:ext cx="561022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a:extLst>
              <a:ext uri="{FF2B5EF4-FFF2-40B4-BE49-F238E27FC236}">
                <a16:creationId xmlns:a16="http://schemas.microsoft.com/office/drawing/2014/main" id="{EF0CC814-DBC4-4157-890B-63A486504A97}"/>
              </a:ext>
            </a:extLst>
          </p:cNvPr>
          <p:cNvSpPr>
            <a:spLocks noChangeArrowheads="1"/>
          </p:cNvSpPr>
          <p:nvPr/>
        </p:nvSpPr>
        <p:spPr bwMode="auto">
          <a:xfrm>
            <a:off x="5795963" y="1341438"/>
            <a:ext cx="2808287" cy="115093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grpSp>
        <p:nvGrpSpPr>
          <p:cNvPr id="2" name="Group 7">
            <a:extLst>
              <a:ext uri="{FF2B5EF4-FFF2-40B4-BE49-F238E27FC236}">
                <a16:creationId xmlns:a16="http://schemas.microsoft.com/office/drawing/2014/main" id="{60A8D23D-2B20-4F15-B133-8D5C6A101C4B}"/>
              </a:ext>
            </a:extLst>
          </p:cNvPr>
          <p:cNvGrpSpPr>
            <a:grpSpLocks/>
          </p:cNvGrpSpPr>
          <p:nvPr/>
        </p:nvGrpSpPr>
        <p:grpSpPr bwMode="auto">
          <a:xfrm>
            <a:off x="6372225" y="3789363"/>
            <a:ext cx="2590800" cy="822325"/>
            <a:chOff x="4014" y="2387"/>
            <a:chExt cx="1632" cy="518"/>
          </a:xfrm>
        </p:grpSpPr>
        <p:sp>
          <p:nvSpPr>
            <p:cNvPr id="88094" name="Line 8">
              <a:extLst>
                <a:ext uri="{FF2B5EF4-FFF2-40B4-BE49-F238E27FC236}">
                  <a16:creationId xmlns:a16="http://schemas.microsoft.com/office/drawing/2014/main" id="{0E512CA5-0401-4FE0-8C45-839776F9890A}"/>
                </a:ext>
              </a:extLst>
            </p:cNvPr>
            <p:cNvSpPr>
              <a:spLocks noChangeShapeType="1"/>
            </p:cNvSpPr>
            <p:nvPr/>
          </p:nvSpPr>
          <p:spPr bwMode="auto">
            <a:xfrm flipH="1">
              <a:off x="4014" y="2659"/>
              <a:ext cx="613" cy="227"/>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95" name="Text Box 9">
              <a:extLst>
                <a:ext uri="{FF2B5EF4-FFF2-40B4-BE49-F238E27FC236}">
                  <a16:creationId xmlns:a16="http://schemas.microsoft.com/office/drawing/2014/main" id="{65D62D92-EEC6-4025-914A-24874C761C92}"/>
                </a:ext>
              </a:extLst>
            </p:cNvPr>
            <p:cNvSpPr txBox="1">
              <a:spLocks noChangeArrowheads="1"/>
            </p:cNvSpPr>
            <p:nvPr/>
          </p:nvSpPr>
          <p:spPr bwMode="auto">
            <a:xfrm>
              <a:off x="4558" y="2387"/>
              <a:ext cx="108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calcarinus</a:t>
              </a:r>
              <a:endParaRPr lang="en-US" altLang="sr-Latn-RS" sz="2400">
                <a:latin typeface="Arial" panose="020B0604020202020204" pitchFamily="34" charset="0"/>
              </a:endParaRPr>
            </a:p>
          </p:txBody>
        </p:sp>
      </p:grpSp>
      <p:grpSp>
        <p:nvGrpSpPr>
          <p:cNvPr id="3" name="Group 10">
            <a:extLst>
              <a:ext uri="{FF2B5EF4-FFF2-40B4-BE49-F238E27FC236}">
                <a16:creationId xmlns:a16="http://schemas.microsoft.com/office/drawing/2014/main" id="{A1D5078F-B11A-435E-8B85-E0713B049FF6}"/>
              </a:ext>
            </a:extLst>
          </p:cNvPr>
          <p:cNvGrpSpPr>
            <a:grpSpLocks/>
          </p:cNvGrpSpPr>
          <p:nvPr/>
        </p:nvGrpSpPr>
        <p:grpSpPr bwMode="auto">
          <a:xfrm>
            <a:off x="6227763" y="1628775"/>
            <a:ext cx="2665412" cy="2278063"/>
            <a:chOff x="3424" y="1026"/>
            <a:chExt cx="1723" cy="1299"/>
          </a:xfrm>
        </p:grpSpPr>
        <p:sp>
          <p:nvSpPr>
            <p:cNvPr id="88092" name="Line 11">
              <a:extLst>
                <a:ext uri="{FF2B5EF4-FFF2-40B4-BE49-F238E27FC236}">
                  <a16:creationId xmlns:a16="http://schemas.microsoft.com/office/drawing/2014/main" id="{0D3FEF5F-ED77-4D45-8A30-86EDFC64E361}"/>
                </a:ext>
              </a:extLst>
            </p:cNvPr>
            <p:cNvSpPr>
              <a:spLocks noChangeShapeType="1"/>
            </p:cNvSpPr>
            <p:nvPr/>
          </p:nvSpPr>
          <p:spPr bwMode="auto">
            <a:xfrm flipH="1">
              <a:off x="3424" y="1599"/>
              <a:ext cx="273" cy="726"/>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93" name="Text Box 12">
              <a:extLst>
                <a:ext uri="{FF2B5EF4-FFF2-40B4-BE49-F238E27FC236}">
                  <a16:creationId xmlns:a16="http://schemas.microsoft.com/office/drawing/2014/main" id="{BCF84448-DFFA-4DF7-88F3-36897376B0AE}"/>
                </a:ext>
              </a:extLst>
            </p:cNvPr>
            <p:cNvSpPr txBox="1">
              <a:spLocks noChangeArrowheads="1"/>
            </p:cNvSpPr>
            <p:nvPr/>
          </p:nvSpPr>
          <p:spPr bwMode="auto">
            <a:xfrm>
              <a:off x="3651" y="1026"/>
              <a:ext cx="1496" cy="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endParaRPr lang="en-CA" altLang="sr-Latn-RS" sz="2400">
                <a:latin typeface="Arial" panose="020B0604020202020204" pitchFamily="34" charset="0"/>
              </a:endParaRPr>
            </a:p>
            <a:p>
              <a:pPr eaLnBrk="1" hangingPunct="1">
                <a:spcBef>
                  <a:spcPct val="50000"/>
                </a:spcBef>
                <a:buSzTx/>
                <a:buFontTx/>
                <a:buNone/>
              </a:pPr>
              <a:r>
                <a:rPr lang="en-CA" altLang="sr-Latn-RS" sz="2400">
                  <a:latin typeface="Arial" panose="020B0604020202020204" pitchFamily="34" charset="0"/>
                </a:rPr>
                <a:t>sulcus parieto-occipitalis</a:t>
              </a:r>
              <a:endParaRPr lang="en-US" altLang="sr-Latn-RS" sz="2400">
                <a:latin typeface="Arial" panose="020B0604020202020204" pitchFamily="34" charset="0"/>
              </a:endParaRPr>
            </a:p>
          </p:txBody>
        </p:sp>
      </p:grpSp>
      <p:grpSp>
        <p:nvGrpSpPr>
          <p:cNvPr id="4" name="Group 13">
            <a:extLst>
              <a:ext uri="{FF2B5EF4-FFF2-40B4-BE49-F238E27FC236}">
                <a16:creationId xmlns:a16="http://schemas.microsoft.com/office/drawing/2014/main" id="{2A60C233-3DA8-4811-9DB0-5C82A779BA98}"/>
              </a:ext>
            </a:extLst>
          </p:cNvPr>
          <p:cNvGrpSpPr>
            <a:grpSpLocks/>
          </p:cNvGrpSpPr>
          <p:nvPr/>
        </p:nvGrpSpPr>
        <p:grpSpPr bwMode="auto">
          <a:xfrm>
            <a:off x="6724650" y="3141663"/>
            <a:ext cx="2419350" cy="863600"/>
            <a:chOff x="4014" y="1888"/>
            <a:chExt cx="1524" cy="544"/>
          </a:xfrm>
        </p:grpSpPr>
        <p:sp>
          <p:nvSpPr>
            <p:cNvPr id="88088" name="Line 14">
              <a:extLst>
                <a:ext uri="{FF2B5EF4-FFF2-40B4-BE49-F238E27FC236}">
                  <a16:creationId xmlns:a16="http://schemas.microsoft.com/office/drawing/2014/main" id="{0525CDA7-9B82-4317-9AFA-4B9B198323F7}"/>
                </a:ext>
              </a:extLst>
            </p:cNvPr>
            <p:cNvSpPr>
              <a:spLocks noChangeShapeType="1"/>
            </p:cNvSpPr>
            <p:nvPr/>
          </p:nvSpPr>
          <p:spPr bwMode="auto">
            <a:xfrm flipH="1">
              <a:off x="4014" y="2115"/>
              <a:ext cx="206" cy="317"/>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88089" name="Group 15">
              <a:extLst>
                <a:ext uri="{FF2B5EF4-FFF2-40B4-BE49-F238E27FC236}">
                  <a16:creationId xmlns:a16="http://schemas.microsoft.com/office/drawing/2014/main" id="{3BA4B775-E016-4B2A-A82E-D0C4C7C34C4F}"/>
                </a:ext>
              </a:extLst>
            </p:cNvPr>
            <p:cNvGrpSpPr>
              <a:grpSpLocks/>
            </p:cNvGrpSpPr>
            <p:nvPr/>
          </p:nvGrpSpPr>
          <p:grpSpPr bwMode="auto">
            <a:xfrm>
              <a:off x="4150" y="1888"/>
              <a:ext cx="1388" cy="288"/>
              <a:chOff x="3334" y="2115"/>
              <a:chExt cx="1542" cy="320"/>
            </a:xfrm>
          </p:grpSpPr>
          <p:sp>
            <p:nvSpPr>
              <p:cNvPr id="88090" name="Rectangle 16">
                <a:extLst>
                  <a:ext uri="{FF2B5EF4-FFF2-40B4-BE49-F238E27FC236}">
                    <a16:creationId xmlns:a16="http://schemas.microsoft.com/office/drawing/2014/main" id="{634FD8AD-452B-4F23-A64F-63025EBC5B26}"/>
                  </a:ext>
                </a:extLst>
              </p:cNvPr>
              <p:cNvSpPr>
                <a:spLocks noChangeArrowheads="1"/>
              </p:cNvSpPr>
              <p:nvPr/>
            </p:nvSpPr>
            <p:spPr bwMode="auto">
              <a:xfrm>
                <a:off x="3379" y="2160"/>
                <a:ext cx="122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8091" name="Text Box 17">
                <a:extLst>
                  <a:ext uri="{FF2B5EF4-FFF2-40B4-BE49-F238E27FC236}">
                    <a16:creationId xmlns:a16="http://schemas.microsoft.com/office/drawing/2014/main" id="{1FE5EDAC-B352-4D9A-B464-F9E62690098D}"/>
                  </a:ext>
                </a:extLst>
              </p:cNvPr>
              <p:cNvSpPr txBox="1">
                <a:spLocks noChangeArrowheads="1"/>
              </p:cNvSpPr>
              <p:nvPr/>
            </p:nvSpPr>
            <p:spPr bwMode="auto">
              <a:xfrm>
                <a:off x="3334" y="2115"/>
                <a:ext cx="1542"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cuneus</a:t>
                </a:r>
                <a:endParaRPr lang="en-US" altLang="sr-Latn-RS" sz="2400">
                  <a:latin typeface="Arial" panose="020B0604020202020204" pitchFamily="34" charset="0"/>
                </a:endParaRPr>
              </a:p>
            </p:txBody>
          </p:sp>
        </p:grpSp>
      </p:grpSp>
      <p:grpSp>
        <p:nvGrpSpPr>
          <p:cNvPr id="6" name="Group 18">
            <a:extLst>
              <a:ext uri="{FF2B5EF4-FFF2-40B4-BE49-F238E27FC236}">
                <a16:creationId xmlns:a16="http://schemas.microsoft.com/office/drawing/2014/main" id="{F24AD08D-8E15-45AE-94A7-6B02BC2D1F41}"/>
              </a:ext>
            </a:extLst>
          </p:cNvPr>
          <p:cNvGrpSpPr>
            <a:grpSpLocks/>
          </p:cNvGrpSpPr>
          <p:nvPr/>
        </p:nvGrpSpPr>
        <p:grpSpPr bwMode="auto">
          <a:xfrm>
            <a:off x="6084888" y="4652963"/>
            <a:ext cx="2376487" cy="1041400"/>
            <a:chOff x="3969" y="2478"/>
            <a:chExt cx="1497" cy="656"/>
          </a:xfrm>
        </p:grpSpPr>
        <p:sp>
          <p:nvSpPr>
            <p:cNvPr id="88086" name="Line 19">
              <a:extLst>
                <a:ext uri="{FF2B5EF4-FFF2-40B4-BE49-F238E27FC236}">
                  <a16:creationId xmlns:a16="http://schemas.microsoft.com/office/drawing/2014/main" id="{EB0BAE6C-89AE-43ED-93FB-6CDD5FACB5AE}"/>
                </a:ext>
              </a:extLst>
            </p:cNvPr>
            <p:cNvSpPr>
              <a:spLocks noChangeShapeType="1"/>
            </p:cNvSpPr>
            <p:nvPr/>
          </p:nvSpPr>
          <p:spPr bwMode="auto">
            <a:xfrm flipH="1" flipV="1">
              <a:off x="3969" y="2478"/>
              <a:ext cx="453" cy="317"/>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87" name="Text Box 20">
              <a:extLst>
                <a:ext uri="{FF2B5EF4-FFF2-40B4-BE49-F238E27FC236}">
                  <a16:creationId xmlns:a16="http://schemas.microsoft.com/office/drawing/2014/main" id="{C60EB62B-BE4C-449A-981D-04BD1CCE185C}"/>
                </a:ext>
              </a:extLst>
            </p:cNvPr>
            <p:cNvSpPr txBox="1">
              <a:spLocks noChangeArrowheads="1"/>
            </p:cNvSpPr>
            <p:nvPr/>
          </p:nvSpPr>
          <p:spPr bwMode="auto">
            <a:xfrm>
              <a:off x="4378" y="2616"/>
              <a:ext cx="108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gyrus lingualis</a:t>
              </a:r>
              <a:endParaRPr lang="en-US" altLang="sr-Latn-RS" sz="2400">
                <a:latin typeface="Arial" panose="020B0604020202020204" pitchFamily="34" charset="0"/>
              </a:endParaRPr>
            </a:p>
          </p:txBody>
        </p:sp>
      </p:grpSp>
      <p:grpSp>
        <p:nvGrpSpPr>
          <p:cNvPr id="7" name="Group 21">
            <a:extLst>
              <a:ext uri="{FF2B5EF4-FFF2-40B4-BE49-F238E27FC236}">
                <a16:creationId xmlns:a16="http://schemas.microsoft.com/office/drawing/2014/main" id="{4697F96C-A786-4C39-878F-5A427F5EF2C5}"/>
              </a:ext>
            </a:extLst>
          </p:cNvPr>
          <p:cNvGrpSpPr>
            <a:grpSpLocks/>
          </p:cNvGrpSpPr>
          <p:nvPr/>
        </p:nvGrpSpPr>
        <p:grpSpPr bwMode="auto">
          <a:xfrm>
            <a:off x="323850" y="2133600"/>
            <a:ext cx="4248150" cy="1511300"/>
            <a:chOff x="204" y="1344"/>
            <a:chExt cx="2676" cy="952"/>
          </a:xfrm>
        </p:grpSpPr>
        <p:sp>
          <p:nvSpPr>
            <p:cNvPr id="88083" name="Line 22">
              <a:extLst>
                <a:ext uri="{FF2B5EF4-FFF2-40B4-BE49-F238E27FC236}">
                  <a16:creationId xmlns:a16="http://schemas.microsoft.com/office/drawing/2014/main" id="{D9FB96FC-B209-4414-8A72-4D8A905540E6}"/>
                </a:ext>
              </a:extLst>
            </p:cNvPr>
            <p:cNvSpPr>
              <a:spLocks noChangeShapeType="1"/>
            </p:cNvSpPr>
            <p:nvPr/>
          </p:nvSpPr>
          <p:spPr bwMode="auto">
            <a:xfrm flipH="1">
              <a:off x="1429" y="1661"/>
              <a:ext cx="362" cy="635"/>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23">
              <a:extLst>
                <a:ext uri="{FF2B5EF4-FFF2-40B4-BE49-F238E27FC236}">
                  <a16:creationId xmlns:a16="http://schemas.microsoft.com/office/drawing/2014/main" id="{E8469272-DA94-4F92-821A-B40CB999B5A2}"/>
                </a:ext>
              </a:extLst>
            </p:cNvPr>
            <p:cNvSpPr>
              <a:spLocks noChangeShapeType="1"/>
            </p:cNvSpPr>
            <p:nvPr/>
          </p:nvSpPr>
          <p:spPr bwMode="auto">
            <a:xfrm>
              <a:off x="1882" y="1661"/>
              <a:ext cx="998" cy="408"/>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85" name="Text Box 24">
              <a:extLst>
                <a:ext uri="{FF2B5EF4-FFF2-40B4-BE49-F238E27FC236}">
                  <a16:creationId xmlns:a16="http://schemas.microsoft.com/office/drawing/2014/main" id="{E346AFEC-26A4-4C41-B799-BC75D0CAA65F}"/>
                </a:ext>
              </a:extLst>
            </p:cNvPr>
            <p:cNvSpPr txBox="1">
              <a:spLocks noChangeArrowheads="1"/>
            </p:cNvSpPr>
            <p:nvPr/>
          </p:nvSpPr>
          <p:spPr bwMode="auto">
            <a:xfrm>
              <a:off x="204" y="1344"/>
              <a:ext cx="176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800">
                  <a:latin typeface="Arial" panose="020B0604020202020204" pitchFamily="34" charset="0"/>
                </a:rPr>
                <a:t>gyrus cinguli</a:t>
              </a:r>
              <a:endParaRPr lang="en-US" altLang="sr-Latn-RS" sz="2800">
                <a:latin typeface="Arial" panose="020B0604020202020204" pitchFamily="34" charset="0"/>
              </a:endParaRPr>
            </a:p>
          </p:txBody>
        </p:sp>
      </p:grpSp>
      <p:grpSp>
        <p:nvGrpSpPr>
          <p:cNvPr id="8" name="Group 25">
            <a:extLst>
              <a:ext uri="{FF2B5EF4-FFF2-40B4-BE49-F238E27FC236}">
                <a16:creationId xmlns:a16="http://schemas.microsoft.com/office/drawing/2014/main" id="{6102BCDA-FFD6-46D8-91CE-74C57D02B7BA}"/>
              </a:ext>
            </a:extLst>
          </p:cNvPr>
          <p:cNvGrpSpPr>
            <a:grpSpLocks/>
          </p:cNvGrpSpPr>
          <p:nvPr/>
        </p:nvGrpSpPr>
        <p:grpSpPr bwMode="auto">
          <a:xfrm>
            <a:off x="1116013" y="5013325"/>
            <a:ext cx="2320925" cy="466725"/>
            <a:chOff x="703" y="3158"/>
            <a:chExt cx="1462" cy="294"/>
          </a:xfrm>
        </p:grpSpPr>
        <p:sp>
          <p:nvSpPr>
            <p:cNvPr id="88081" name="Text Box 26">
              <a:extLst>
                <a:ext uri="{FF2B5EF4-FFF2-40B4-BE49-F238E27FC236}">
                  <a16:creationId xmlns:a16="http://schemas.microsoft.com/office/drawing/2014/main" id="{81B2E51D-8D6D-40D4-A532-D7E52A2C37A4}"/>
                </a:ext>
              </a:extLst>
            </p:cNvPr>
            <p:cNvSpPr txBox="1">
              <a:spLocks noChangeArrowheads="1"/>
            </p:cNvSpPr>
            <p:nvPr/>
          </p:nvSpPr>
          <p:spPr bwMode="auto">
            <a:xfrm>
              <a:off x="703" y="3158"/>
              <a:ext cx="657" cy="2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uncus</a:t>
              </a:r>
              <a:endParaRPr lang="en-US" altLang="sr-Latn-RS" sz="2400">
                <a:latin typeface="Arial" panose="020B0604020202020204" pitchFamily="34" charset="0"/>
              </a:endParaRPr>
            </a:p>
          </p:txBody>
        </p:sp>
        <p:sp>
          <p:nvSpPr>
            <p:cNvPr id="88082" name="Line 27">
              <a:extLst>
                <a:ext uri="{FF2B5EF4-FFF2-40B4-BE49-F238E27FC236}">
                  <a16:creationId xmlns:a16="http://schemas.microsoft.com/office/drawing/2014/main" id="{2046A3F9-D92E-4E57-B8E1-F5080E34F523}"/>
                </a:ext>
              </a:extLst>
            </p:cNvPr>
            <p:cNvSpPr>
              <a:spLocks noChangeShapeType="1"/>
            </p:cNvSpPr>
            <p:nvPr/>
          </p:nvSpPr>
          <p:spPr bwMode="auto">
            <a:xfrm flipV="1">
              <a:off x="1338" y="3203"/>
              <a:ext cx="827" cy="91"/>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9" name="Group 28">
            <a:extLst>
              <a:ext uri="{FF2B5EF4-FFF2-40B4-BE49-F238E27FC236}">
                <a16:creationId xmlns:a16="http://schemas.microsoft.com/office/drawing/2014/main" id="{B364E677-9483-48DD-92C0-547CD21D7585}"/>
              </a:ext>
            </a:extLst>
          </p:cNvPr>
          <p:cNvGrpSpPr>
            <a:grpSpLocks/>
          </p:cNvGrpSpPr>
          <p:nvPr/>
        </p:nvGrpSpPr>
        <p:grpSpPr bwMode="auto">
          <a:xfrm>
            <a:off x="1042988" y="5060950"/>
            <a:ext cx="3311525" cy="1676400"/>
            <a:chOff x="340" y="2886"/>
            <a:chExt cx="2086" cy="1056"/>
          </a:xfrm>
        </p:grpSpPr>
        <p:sp>
          <p:nvSpPr>
            <p:cNvPr id="88079" name="Text Box 29">
              <a:extLst>
                <a:ext uri="{FF2B5EF4-FFF2-40B4-BE49-F238E27FC236}">
                  <a16:creationId xmlns:a16="http://schemas.microsoft.com/office/drawing/2014/main" id="{4FF95793-C9F6-4B5D-A253-6C5F0FFF794B}"/>
                </a:ext>
              </a:extLst>
            </p:cNvPr>
            <p:cNvSpPr txBox="1">
              <a:spLocks noChangeArrowheads="1"/>
            </p:cNvSpPr>
            <p:nvPr/>
          </p:nvSpPr>
          <p:spPr bwMode="auto">
            <a:xfrm>
              <a:off x="340" y="3494"/>
              <a:ext cx="1723" cy="4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000">
                  <a:latin typeface="Arial" panose="020B0604020202020204" pitchFamily="34" charset="0"/>
                </a:rPr>
                <a:t>gyrus parahippocampalis</a:t>
              </a:r>
              <a:endParaRPr lang="en-US" altLang="sr-Latn-RS" sz="2000">
                <a:latin typeface="Arial" panose="020B0604020202020204" pitchFamily="34" charset="0"/>
              </a:endParaRPr>
            </a:p>
          </p:txBody>
        </p:sp>
        <p:sp>
          <p:nvSpPr>
            <p:cNvPr id="88080" name="Line 30">
              <a:extLst>
                <a:ext uri="{FF2B5EF4-FFF2-40B4-BE49-F238E27FC236}">
                  <a16:creationId xmlns:a16="http://schemas.microsoft.com/office/drawing/2014/main" id="{068EC507-FA7D-46AE-8CA9-DEAC634D84F2}"/>
                </a:ext>
              </a:extLst>
            </p:cNvPr>
            <p:cNvSpPr>
              <a:spLocks noChangeShapeType="1"/>
            </p:cNvSpPr>
            <p:nvPr/>
          </p:nvSpPr>
          <p:spPr bwMode="auto">
            <a:xfrm flipV="1">
              <a:off x="1973" y="2886"/>
              <a:ext cx="453" cy="589"/>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88078" name="Rectangle 31">
            <a:extLst>
              <a:ext uri="{FF2B5EF4-FFF2-40B4-BE49-F238E27FC236}">
                <a16:creationId xmlns:a16="http://schemas.microsoft.com/office/drawing/2014/main" id="{3AF2848B-A7F6-4B39-A592-38FB7126239E}"/>
              </a:ext>
            </a:extLst>
          </p:cNvPr>
          <p:cNvSpPr>
            <a:spLocks noChangeArrowheads="1"/>
          </p:cNvSpPr>
          <p:nvPr/>
        </p:nvSpPr>
        <p:spPr bwMode="auto">
          <a:xfrm>
            <a:off x="6588125" y="1844675"/>
            <a:ext cx="360363" cy="144463"/>
          </a:xfrm>
          <a:prstGeom prst="rect">
            <a:avLst/>
          </a:prstGeom>
          <a:solidFill>
            <a:schemeClr val="tx2"/>
          </a:solidFill>
          <a:ln w="9525">
            <a:solidFill>
              <a:schemeClr val="tx1"/>
            </a:solidFill>
            <a:miter lim="800000"/>
            <a:headEnd/>
            <a:tailEnd/>
          </a:ln>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C4FD1DAB-734B-4EDC-8430-EDAEEAE85913}"/>
              </a:ext>
            </a:extLst>
          </p:cNvPr>
          <p:cNvSpPr>
            <a:spLocks noChangeArrowheads="1"/>
          </p:cNvSpPr>
          <p:nvPr/>
        </p:nvSpPr>
        <p:spPr bwMode="auto">
          <a:xfrm>
            <a:off x="0" y="1052513"/>
            <a:ext cx="9144000" cy="580548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90115" name="Rectangle 3">
            <a:extLst>
              <a:ext uri="{FF2B5EF4-FFF2-40B4-BE49-F238E27FC236}">
                <a16:creationId xmlns:a16="http://schemas.microsoft.com/office/drawing/2014/main" id="{C567C305-7F7C-421E-879C-D1D33483D16F}"/>
              </a:ext>
            </a:extLst>
          </p:cNvPr>
          <p:cNvSpPr>
            <a:spLocks noChangeArrowheads="1"/>
          </p:cNvSpPr>
          <p:nvPr/>
        </p:nvSpPr>
        <p:spPr bwMode="auto">
          <a:xfrm>
            <a:off x="0" y="-26988"/>
            <a:ext cx="9144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90116" name="Rectangle 4">
            <a:extLst>
              <a:ext uri="{FF2B5EF4-FFF2-40B4-BE49-F238E27FC236}">
                <a16:creationId xmlns:a16="http://schemas.microsoft.com/office/drawing/2014/main" id="{E5FCF2C6-7390-4D54-B76A-EA6BC921B477}"/>
              </a:ext>
            </a:extLst>
          </p:cNvPr>
          <p:cNvSpPr>
            <a:spLocks noChangeArrowheads="1"/>
          </p:cNvSpPr>
          <p:nvPr/>
        </p:nvSpPr>
        <p:spPr bwMode="auto">
          <a:xfrm>
            <a:off x="14288" y="492125"/>
            <a:ext cx="82296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75000"/>
              </a:lnSpc>
              <a:spcBef>
                <a:spcPct val="0"/>
              </a:spcBef>
              <a:buSzTx/>
              <a:buFontTx/>
              <a:buNone/>
            </a:pPr>
            <a:r>
              <a:rPr lang="sr-Latn-CS" altLang="sr-Latn-RS" sz="3600" b="1" dirty="0">
                <a:solidFill>
                  <a:srgbClr val="FF0000"/>
                </a:solidFill>
              </a:rPr>
              <a:t>Telencephalon </a:t>
            </a:r>
            <a:br>
              <a:rPr lang="sr-Latn-CS" altLang="sr-Latn-RS" sz="3600" b="1" dirty="0">
                <a:solidFill>
                  <a:srgbClr val="FF0000"/>
                </a:solidFill>
              </a:rPr>
            </a:br>
            <a:r>
              <a:rPr lang="sr-Latn-CS" altLang="sr-Latn-RS" sz="3600" b="1" dirty="0">
                <a:solidFill>
                  <a:srgbClr val="FF0000"/>
                </a:solidFill>
              </a:rPr>
              <a:t> </a:t>
            </a:r>
            <a:r>
              <a:rPr lang="sr-Latn-CS" altLang="sr-Latn-RS" sz="2400" b="1" dirty="0">
                <a:solidFill>
                  <a:srgbClr val="FF0000"/>
                </a:solidFill>
              </a:rPr>
              <a:t>унутрашња страна</a:t>
            </a:r>
            <a:br>
              <a:rPr lang="en-CA" altLang="sr-Latn-RS" sz="2400" b="1" dirty="0">
                <a:solidFill>
                  <a:srgbClr val="FFFF00"/>
                </a:solidFill>
              </a:rPr>
            </a:br>
            <a:endParaRPr lang="en-US" altLang="sr-Latn-RS" sz="2400" b="1" dirty="0">
              <a:solidFill>
                <a:srgbClr val="FFFF00"/>
              </a:solidFill>
            </a:endParaRPr>
          </a:p>
        </p:txBody>
      </p:sp>
      <p:pic>
        <p:nvPicPr>
          <p:cNvPr id="90117" name="Picture 5" descr="medial_no_brainstem_dissections">
            <a:extLst>
              <a:ext uri="{FF2B5EF4-FFF2-40B4-BE49-F238E27FC236}">
                <a16:creationId xmlns:a16="http://schemas.microsoft.com/office/drawing/2014/main" id="{0A831BC4-25FC-4356-ACE6-650C9555B0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2133600"/>
            <a:ext cx="5434012"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a:extLst>
              <a:ext uri="{FF2B5EF4-FFF2-40B4-BE49-F238E27FC236}">
                <a16:creationId xmlns:a16="http://schemas.microsoft.com/office/drawing/2014/main" id="{C8679458-3486-4F64-8EC9-04A9D6A3B9B4}"/>
              </a:ext>
            </a:extLst>
          </p:cNvPr>
          <p:cNvGrpSpPr>
            <a:grpSpLocks/>
          </p:cNvGrpSpPr>
          <p:nvPr/>
        </p:nvGrpSpPr>
        <p:grpSpPr bwMode="auto">
          <a:xfrm>
            <a:off x="5461000" y="1628775"/>
            <a:ext cx="2735263" cy="2062163"/>
            <a:chOff x="3424" y="1026"/>
            <a:chExt cx="1723" cy="1299"/>
          </a:xfrm>
        </p:grpSpPr>
        <p:sp>
          <p:nvSpPr>
            <p:cNvPr id="90140" name="Line 7">
              <a:extLst>
                <a:ext uri="{FF2B5EF4-FFF2-40B4-BE49-F238E27FC236}">
                  <a16:creationId xmlns:a16="http://schemas.microsoft.com/office/drawing/2014/main" id="{EBCD9854-264D-4A14-ADF7-EF82E02DD350}"/>
                </a:ext>
              </a:extLst>
            </p:cNvPr>
            <p:cNvSpPr>
              <a:spLocks noChangeShapeType="1"/>
            </p:cNvSpPr>
            <p:nvPr/>
          </p:nvSpPr>
          <p:spPr bwMode="auto">
            <a:xfrm flipH="1">
              <a:off x="3424" y="1599"/>
              <a:ext cx="273" cy="726"/>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41" name="Text Box 8">
              <a:extLst>
                <a:ext uri="{FF2B5EF4-FFF2-40B4-BE49-F238E27FC236}">
                  <a16:creationId xmlns:a16="http://schemas.microsoft.com/office/drawing/2014/main" id="{9DC25AD5-2954-458D-B2E0-B26EEFC4FB50}"/>
                </a:ext>
              </a:extLst>
            </p:cNvPr>
            <p:cNvSpPr txBox="1">
              <a:spLocks noChangeArrowheads="1"/>
            </p:cNvSpPr>
            <p:nvPr/>
          </p:nvSpPr>
          <p:spPr bwMode="auto">
            <a:xfrm>
              <a:off x="3651" y="1026"/>
              <a:ext cx="14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parieto-occipitalis</a:t>
              </a:r>
              <a:endParaRPr lang="en-US" altLang="sr-Latn-RS" sz="2400">
                <a:latin typeface="Arial" panose="020B0604020202020204" pitchFamily="34" charset="0"/>
              </a:endParaRPr>
            </a:p>
          </p:txBody>
        </p:sp>
      </p:grpSp>
      <p:grpSp>
        <p:nvGrpSpPr>
          <p:cNvPr id="3" name="Group 9">
            <a:extLst>
              <a:ext uri="{FF2B5EF4-FFF2-40B4-BE49-F238E27FC236}">
                <a16:creationId xmlns:a16="http://schemas.microsoft.com/office/drawing/2014/main" id="{495DD4E9-1E7D-4349-904E-9D1C6C0E9962}"/>
              </a:ext>
            </a:extLst>
          </p:cNvPr>
          <p:cNvGrpSpPr>
            <a:grpSpLocks/>
          </p:cNvGrpSpPr>
          <p:nvPr/>
        </p:nvGrpSpPr>
        <p:grpSpPr bwMode="auto">
          <a:xfrm>
            <a:off x="6203950" y="2887663"/>
            <a:ext cx="2419350" cy="863600"/>
            <a:chOff x="4014" y="1888"/>
            <a:chExt cx="1524" cy="544"/>
          </a:xfrm>
        </p:grpSpPr>
        <p:sp>
          <p:nvSpPr>
            <p:cNvPr id="90136" name="Line 10">
              <a:extLst>
                <a:ext uri="{FF2B5EF4-FFF2-40B4-BE49-F238E27FC236}">
                  <a16:creationId xmlns:a16="http://schemas.microsoft.com/office/drawing/2014/main" id="{954DE170-9FFE-4185-9C08-7F8A432DE68A}"/>
                </a:ext>
              </a:extLst>
            </p:cNvPr>
            <p:cNvSpPr>
              <a:spLocks noChangeShapeType="1"/>
            </p:cNvSpPr>
            <p:nvPr/>
          </p:nvSpPr>
          <p:spPr bwMode="auto">
            <a:xfrm flipH="1">
              <a:off x="4014" y="2115"/>
              <a:ext cx="206" cy="317"/>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90137" name="Group 11">
              <a:extLst>
                <a:ext uri="{FF2B5EF4-FFF2-40B4-BE49-F238E27FC236}">
                  <a16:creationId xmlns:a16="http://schemas.microsoft.com/office/drawing/2014/main" id="{5047B7EA-D217-4822-84BE-73552A9E7BE4}"/>
                </a:ext>
              </a:extLst>
            </p:cNvPr>
            <p:cNvGrpSpPr>
              <a:grpSpLocks/>
            </p:cNvGrpSpPr>
            <p:nvPr/>
          </p:nvGrpSpPr>
          <p:grpSpPr bwMode="auto">
            <a:xfrm>
              <a:off x="4150" y="1888"/>
              <a:ext cx="1388" cy="288"/>
              <a:chOff x="3334" y="2115"/>
              <a:chExt cx="1542" cy="320"/>
            </a:xfrm>
          </p:grpSpPr>
          <p:sp>
            <p:nvSpPr>
              <p:cNvPr id="90138" name="Rectangle 12">
                <a:extLst>
                  <a:ext uri="{FF2B5EF4-FFF2-40B4-BE49-F238E27FC236}">
                    <a16:creationId xmlns:a16="http://schemas.microsoft.com/office/drawing/2014/main" id="{9B110415-9EDB-4801-BE24-8ED69C434281}"/>
                  </a:ext>
                </a:extLst>
              </p:cNvPr>
              <p:cNvSpPr>
                <a:spLocks noChangeArrowheads="1"/>
              </p:cNvSpPr>
              <p:nvPr/>
            </p:nvSpPr>
            <p:spPr bwMode="auto">
              <a:xfrm>
                <a:off x="3379" y="2160"/>
                <a:ext cx="122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90139" name="Text Box 13">
                <a:extLst>
                  <a:ext uri="{FF2B5EF4-FFF2-40B4-BE49-F238E27FC236}">
                    <a16:creationId xmlns:a16="http://schemas.microsoft.com/office/drawing/2014/main" id="{C09A15C5-4007-4ECE-AA08-8F60734A61F9}"/>
                  </a:ext>
                </a:extLst>
              </p:cNvPr>
              <p:cNvSpPr txBox="1">
                <a:spLocks noChangeArrowheads="1"/>
              </p:cNvSpPr>
              <p:nvPr/>
            </p:nvSpPr>
            <p:spPr bwMode="auto">
              <a:xfrm>
                <a:off x="3334" y="2115"/>
                <a:ext cx="1542"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cuneus</a:t>
                </a:r>
                <a:endParaRPr lang="en-US" altLang="sr-Latn-RS" sz="2400">
                  <a:latin typeface="Arial" panose="020B0604020202020204" pitchFamily="34" charset="0"/>
                </a:endParaRPr>
              </a:p>
            </p:txBody>
          </p:sp>
        </p:grpSp>
      </p:grpSp>
      <p:grpSp>
        <p:nvGrpSpPr>
          <p:cNvPr id="5" name="Group 14">
            <a:extLst>
              <a:ext uri="{FF2B5EF4-FFF2-40B4-BE49-F238E27FC236}">
                <a16:creationId xmlns:a16="http://schemas.microsoft.com/office/drawing/2014/main" id="{D30EB26D-597C-4F12-9865-B15437545FC7}"/>
              </a:ext>
            </a:extLst>
          </p:cNvPr>
          <p:cNvGrpSpPr>
            <a:grpSpLocks/>
          </p:cNvGrpSpPr>
          <p:nvPr/>
        </p:nvGrpSpPr>
        <p:grpSpPr bwMode="auto">
          <a:xfrm>
            <a:off x="5945188" y="4411663"/>
            <a:ext cx="2376487" cy="1041400"/>
            <a:chOff x="3969" y="2478"/>
            <a:chExt cx="1497" cy="656"/>
          </a:xfrm>
        </p:grpSpPr>
        <p:sp>
          <p:nvSpPr>
            <p:cNvPr id="90134" name="Line 15">
              <a:extLst>
                <a:ext uri="{FF2B5EF4-FFF2-40B4-BE49-F238E27FC236}">
                  <a16:creationId xmlns:a16="http://schemas.microsoft.com/office/drawing/2014/main" id="{CAADE21D-BEC1-4C0E-9ABB-5507185DBF37}"/>
                </a:ext>
              </a:extLst>
            </p:cNvPr>
            <p:cNvSpPr>
              <a:spLocks noChangeShapeType="1"/>
            </p:cNvSpPr>
            <p:nvPr/>
          </p:nvSpPr>
          <p:spPr bwMode="auto">
            <a:xfrm flipH="1" flipV="1">
              <a:off x="3969" y="2478"/>
              <a:ext cx="453" cy="317"/>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5" name="Text Box 16">
              <a:extLst>
                <a:ext uri="{FF2B5EF4-FFF2-40B4-BE49-F238E27FC236}">
                  <a16:creationId xmlns:a16="http://schemas.microsoft.com/office/drawing/2014/main" id="{1C513C29-A662-42BB-8F51-2B56A8067677}"/>
                </a:ext>
              </a:extLst>
            </p:cNvPr>
            <p:cNvSpPr txBox="1">
              <a:spLocks noChangeArrowheads="1"/>
            </p:cNvSpPr>
            <p:nvPr/>
          </p:nvSpPr>
          <p:spPr bwMode="auto">
            <a:xfrm>
              <a:off x="4378" y="2616"/>
              <a:ext cx="108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gyrus lingualis</a:t>
              </a:r>
              <a:endParaRPr lang="en-US" altLang="sr-Latn-RS" sz="2400">
                <a:latin typeface="Arial" panose="020B0604020202020204" pitchFamily="34" charset="0"/>
              </a:endParaRPr>
            </a:p>
          </p:txBody>
        </p:sp>
      </p:grpSp>
      <p:grpSp>
        <p:nvGrpSpPr>
          <p:cNvPr id="6" name="Group 17">
            <a:extLst>
              <a:ext uri="{FF2B5EF4-FFF2-40B4-BE49-F238E27FC236}">
                <a16:creationId xmlns:a16="http://schemas.microsoft.com/office/drawing/2014/main" id="{1BC4226B-2DF2-48EB-A0EE-F968AE5DD4EA}"/>
              </a:ext>
            </a:extLst>
          </p:cNvPr>
          <p:cNvGrpSpPr>
            <a:grpSpLocks/>
          </p:cNvGrpSpPr>
          <p:nvPr/>
        </p:nvGrpSpPr>
        <p:grpSpPr bwMode="auto">
          <a:xfrm>
            <a:off x="323850" y="2133600"/>
            <a:ext cx="4248150" cy="1511300"/>
            <a:chOff x="204" y="1344"/>
            <a:chExt cx="2676" cy="952"/>
          </a:xfrm>
        </p:grpSpPr>
        <p:sp>
          <p:nvSpPr>
            <p:cNvPr id="90131" name="Line 18">
              <a:extLst>
                <a:ext uri="{FF2B5EF4-FFF2-40B4-BE49-F238E27FC236}">
                  <a16:creationId xmlns:a16="http://schemas.microsoft.com/office/drawing/2014/main" id="{F91CE3E0-FA37-4099-829E-04CD4C1A8574}"/>
                </a:ext>
              </a:extLst>
            </p:cNvPr>
            <p:cNvSpPr>
              <a:spLocks noChangeShapeType="1"/>
            </p:cNvSpPr>
            <p:nvPr/>
          </p:nvSpPr>
          <p:spPr bwMode="auto">
            <a:xfrm flipH="1">
              <a:off x="1429" y="1661"/>
              <a:ext cx="362" cy="635"/>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19">
              <a:extLst>
                <a:ext uri="{FF2B5EF4-FFF2-40B4-BE49-F238E27FC236}">
                  <a16:creationId xmlns:a16="http://schemas.microsoft.com/office/drawing/2014/main" id="{94AC2571-F477-4D37-8302-AB5996F471E9}"/>
                </a:ext>
              </a:extLst>
            </p:cNvPr>
            <p:cNvSpPr>
              <a:spLocks noChangeShapeType="1"/>
            </p:cNvSpPr>
            <p:nvPr/>
          </p:nvSpPr>
          <p:spPr bwMode="auto">
            <a:xfrm>
              <a:off x="1882" y="1661"/>
              <a:ext cx="998" cy="408"/>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3" name="Text Box 20">
              <a:extLst>
                <a:ext uri="{FF2B5EF4-FFF2-40B4-BE49-F238E27FC236}">
                  <a16:creationId xmlns:a16="http://schemas.microsoft.com/office/drawing/2014/main" id="{B1180251-7CAA-4AD0-82BB-5B82AFB8F68A}"/>
                </a:ext>
              </a:extLst>
            </p:cNvPr>
            <p:cNvSpPr txBox="1">
              <a:spLocks noChangeArrowheads="1"/>
            </p:cNvSpPr>
            <p:nvPr/>
          </p:nvSpPr>
          <p:spPr bwMode="auto">
            <a:xfrm>
              <a:off x="204" y="1344"/>
              <a:ext cx="176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800">
                  <a:latin typeface="Arial" panose="020B0604020202020204" pitchFamily="34" charset="0"/>
                </a:rPr>
                <a:t>gyrus cinguli</a:t>
              </a:r>
              <a:endParaRPr lang="en-US" altLang="sr-Latn-RS" sz="2800">
                <a:latin typeface="Arial" panose="020B0604020202020204" pitchFamily="34" charset="0"/>
              </a:endParaRPr>
            </a:p>
          </p:txBody>
        </p:sp>
      </p:grpSp>
      <p:grpSp>
        <p:nvGrpSpPr>
          <p:cNvPr id="7" name="Group 21">
            <a:extLst>
              <a:ext uri="{FF2B5EF4-FFF2-40B4-BE49-F238E27FC236}">
                <a16:creationId xmlns:a16="http://schemas.microsoft.com/office/drawing/2014/main" id="{7DEF5A45-68BD-451C-BEFF-6033E6DB96E1}"/>
              </a:ext>
            </a:extLst>
          </p:cNvPr>
          <p:cNvGrpSpPr>
            <a:grpSpLocks/>
          </p:cNvGrpSpPr>
          <p:nvPr/>
        </p:nvGrpSpPr>
        <p:grpSpPr bwMode="auto">
          <a:xfrm>
            <a:off x="1403350" y="4797425"/>
            <a:ext cx="2320925" cy="457200"/>
            <a:chOff x="703" y="3158"/>
            <a:chExt cx="1462" cy="288"/>
          </a:xfrm>
        </p:grpSpPr>
        <p:sp>
          <p:nvSpPr>
            <p:cNvPr id="90129" name="Text Box 22">
              <a:extLst>
                <a:ext uri="{FF2B5EF4-FFF2-40B4-BE49-F238E27FC236}">
                  <a16:creationId xmlns:a16="http://schemas.microsoft.com/office/drawing/2014/main" id="{3473FFE0-7973-4913-8994-E3364802BF46}"/>
                </a:ext>
              </a:extLst>
            </p:cNvPr>
            <p:cNvSpPr txBox="1">
              <a:spLocks noChangeArrowheads="1"/>
            </p:cNvSpPr>
            <p:nvPr/>
          </p:nvSpPr>
          <p:spPr bwMode="auto">
            <a:xfrm>
              <a:off x="703" y="3158"/>
              <a:ext cx="6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uncus</a:t>
              </a:r>
              <a:endParaRPr lang="en-US" altLang="sr-Latn-RS" sz="2400">
                <a:latin typeface="Arial" panose="020B0604020202020204" pitchFamily="34" charset="0"/>
              </a:endParaRPr>
            </a:p>
          </p:txBody>
        </p:sp>
        <p:sp>
          <p:nvSpPr>
            <p:cNvPr id="90130" name="Line 23">
              <a:extLst>
                <a:ext uri="{FF2B5EF4-FFF2-40B4-BE49-F238E27FC236}">
                  <a16:creationId xmlns:a16="http://schemas.microsoft.com/office/drawing/2014/main" id="{E5DD9B72-CBF4-4F37-9B80-FC36C93C2144}"/>
                </a:ext>
              </a:extLst>
            </p:cNvPr>
            <p:cNvSpPr>
              <a:spLocks noChangeShapeType="1"/>
            </p:cNvSpPr>
            <p:nvPr/>
          </p:nvSpPr>
          <p:spPr bwMode="auto">
            <a:xfrm flipV="1">
              <a:off x="1338" y="3203"/>
              <a:ext cx="827" cy="91"/>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8" name="Group 24">
            <a:extLst>
              <a:ext uri="{FF2B5EF4-FFF2-40B4-BE49-F238E27FC236}">
                <a16:creationId xmlns:a16="http://schemas.microsoft.com/office/drawing/2014/main" id="{E0EBFF82-A008-4FBE-8DB4-9CF0F2C3BDA3}"/>
              </a:ext>
            </a:extLst>
          </p:cNvPr>
          <p:cNvGrpSpPr>
            <a:grpSpLocks/>
          </p:cNvGrpSpPr>
          <p:nvPr/>
        </p:nvGrpSpPr>
        <p:grpSpPr bwMode="auto">
          <a:xfrm>
            <a:off x="900113" y="4868863"/>
            <a:ext cx="3311525" cy="1787525"/>
            <a:chOff x="340" y="2886"/>
            <a:chExt cx="2086" cy="1126"/>
          </a:xfrm>
        </p:grpSpPr>
        <p:sp>
          <p:nvSpPr>
            <p:cNvPr id="90127" name="Text Box 25">
              <a:extLst>
                <a:ext uri="{FF2B5EF4-FFF2-40B4-BE49-F238E27FC236}">
                  <a16:creationId xmlns:a16="http://schemas.microsoft.com/office/drawing/2014/main" id="{E4043244-5750-452B-91D6-CFA8F04F83CB}"/>
                </a:ext>
              </a:extLst>
            </p:cNvPr>
            <p:cNvSpPr txBox="1">
              <a:spLocks noChangeArrowheads="1"/>
            </p:cNvSpPr>
            <p:nvPr/>
          </p:nvSpPr>
          <p:spPr bwMode="auto">
            <a:xfrm>
              <a:off x="340" y="3494"/>
              <a:ext cx="172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Parahippocampal gyrus</a:t>
              </a:r>
              <a:endParaRPr lang="en-US" altLang="sr-Latn-RS" sz="2400">
                <a:latin typeface="Arial" panose="020B0604020202020204" pitchFamily="34" charset="0"/>
              </a:endParaRPr>
            </a:p>
          </p:txBody>
        </p:sp>
        <p:sp>
          <p:nvSpPr>
            <p:cNvPr id="90128" name="Line 26">
              <a:extLst>
                <a:ext uri="{FF2B5EF4-FFF2-40B4-BE49-F238E27FC236}">
                  <a16:creationId xmlns:a16="http://schemas.microsoft.com/office/drawing/2014/main" id="{C9A88272-683D-450A-A5C0-4DB721F2E599}"/>
                </a:ext>
              </a:extLst>
            </p:cNvPr>
            <p:cNvSpPr>
              <a:spLocks noChangeShapeType="1"/>
            </p:cNvSpPr>
            <p:nvPr/>
          </p:nvSpPr>
          <p:spPr bwMode="auto">
            <a:xfrm flipV="1">
              <a:off x="1973" y="2886"/>
              <a:ext cx="453" cy="589"/>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9" name="Group 27">
            <a:extLst>
              <a:ext uri="{FF2B5EF4-FFF2-40B4-BE49-F238E27FC236}">
                <a16:creationId xmlns:a16="http://schemas.microsoft.com/office/drawing/2014/main" id="{D8711911-26ED-41B3-A735-36AF70C047B0}"/>
              </a:ext>
            </a:extLst>
          </p:cNvPr>
          <p:cNvGrpSpPr>
            <a:grpSpLocks/>
          </p:cNvGrpSpPr>
          <p:nvPr/>
        </p:nvGrpSpPr>
        <p:grpSpPr bwMode="auto">
          <a:xfrm>
            <a:off x="6156325" y="3467100"/>
            <a:ext cx="2590800" cy="822325"/>
            <a:chOff x="4014" y="2387"/>
            <a:chExt cx="1632" cy="518"/>
          </a:xfrm>
        </p:grpSpPr>
        <p:sp>
          <p:nvSpPr>
            <p:cNvPr id="90125" name="Line 28">
              <a:extLst>
                <a:ext uri="{FF2B5EF4-FFF2-40B4-BE49-F238E27FC236}">
                  <a16:creationId xmlns:a16="http://schemas.microsoft.com/office/drawing/2014/main" id="{9269F46F-5A68-4F63-95AF-E626BBE43A7D}"/>
                </a:ext>
              </a:extLst>
            </p:cNvPr>
            <p:cNvSpPr>
              <a:spLocks noChangeShapeType="1"/>
            </p:cNvSpPr>
            <p:nvPr/>
          </p:nvSpPr>
          <p:spPr bwMode="auto">
            <a:xfrm flipH="1">
              <a:off x="4014" y="2659"/>
              <a:ext cx="613" cy="227"/>
            </a:xfrm>
            <a:prstGeom prst="line">
              <a:avLst/>
            </a:prstGeom>
            <a:noFill/>
            <a:ln w="38100">
              <a:solidFill>
                <a:srgbClr val="D52B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6" name="Text Box 29">
              <a:extLst>
                <a:ext uri="{FF2B5EF4-FFF2-40B4-BE49-F238E27FC236}">
                  <a16:creationId xmlns:a16="http://schemas.microsoft.com/office/drawing/2014/main" id="{1E54FD36-48CD-487F-8073-05B17EB4E3D1}"/>
                </a:ext>
              </a:extLst>
            </p:cNvPr>
            <p:cNvSpPr txBox="1">
              <a:spLocks noChangeArrowheads="1"/>
            </p:cNvSpPr>
            <p:nvPr/>
          </p:nvSpPr>
          <p:spPr bwMode="auto">
            <a:xfrm>
              <a:off x="4558" y="2387"/>
              <a:ext cx="108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calcarinus</a:t>
              </a:r>
              <a:endParaRPr lang="en-US" altLang="sr-Latn-RS" sz="2400">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16D3839D-F294-4C15-A875-95DC7C80074A}"/>
              </a:ext>
            </a:extLst>
          </p:cNvPr>
          <p:cNvSpPr>
            <a:spLocks noGrp="1" noChangeArrowheads="1"/>
          </p:cNvSpPr>
          <p:nvPr>
            <p:ph type="title"/>
          </p:nvPr>
        </p:nvSpPr>
        <p:spPr>
          <a:xfrm>
            <a:off x="457200" y="115888"/>
            <a:ext cx="5843588" cy="865187"/>
          </a:xfrm>
        </p:spPr>
        <p:txBody>
          <a:bodyPr>
            <a:normAutofit fontScale="90000"/>
          </a:bodyPr>
          <a:lstStyle/>
          <a:p>
            <a:pPr eaLnBrk="1" hangingPunct="1"/>
            <a:r>
              <a:rPr lang="sr-Latn-CS" altLang="sr-Latn-RS"/>
              <a:t>Telencephalon </a:t>
            </a:r>
            <a:br>
              <a:rPr lang="sr-Latn-CS" altLang="sr-Latn-RS"/>
            </a:br>
            <a:r>
              <a:rPr lang="sr-Latn-CS" altLang="sr-Latn-RS" sz="2400"/>
              <a:t> унутрашња страна</a:t>
            </a:r>
            <a:endParaRPr lang="en-US" altLang="sr-Latn-RS" sz="2400"/>
          </a:p>
        </p:txBody>
      </p:sp>
      <p:sp>
        <p:nvSpPr>
          <p:cNvPr id="92163" name="Rectangle 3">
            <a:extLst>
              <a:ext uri="{FF2B5EF4-FFF2-40B4-BE49-F238E27FC236}">
                <a16:creationId xmlns:a16="http://schemas.microsoft.com/office/drawing/2014/main" id="{AD34C7BC-18F8-4EAC-9CA9-9237F62A85D4}"/>
              </a:ext>
            </a:extLst>
          </p:cNvPr>
          <p:cNvSpPr>
            <a:spLocks noGrp="1" noChangeArrowheads="1"/>
          </p:cNvSpPr>
          <p:nvPr>
            <p:ph type="body" sz="half" idx="2"/>
          </p:nvPr>
        </p:nvSpPr>
        <p:spPr>
          <a:xfrm>
            <a:off x="5580063" y="908050"/>
            <a:ext cx="3313112" cy="5949950"/>
          </a:xfrm>
        </p:spPr>
        <p:txBody>
          <a:bodyPr/>
          <a:lstStyle/>
          <a:p>
            <a:pPr eaLnBrk="1" hangingPunct="1">
              <a:lnSpc>
                <a:spcPct val="80000"/>
              </a:lnSpc>
            </a:pPr>
            <a:r>
              <a:rPr lang="en-US" altLang="sr-Latn-RS" sz="1600" b="1"/>
              <a:t>1.Gyrus rectus </a:t>
            </a:r>
            <a:br>
              <a:rPr lang="en-US" altLang="sr-Latn-RS" sz="1600" b="1"/>
            </a:br>
            <a:r>
              <a:rPr lang="en-US" altLang="sr-Latn-RS" sz="1600" b="1"/>
              <a:t> 2.Bulbus olfactorius </a:t>
            </a:r>
            <a:br>
              <a:rPr lang="en-US" altLang="sr-Latn-RS" sz="1600" b="1"/>
            </a:br>
            <a:r>
              <a:rPr lang="en-US" altLang="sr-Latn-RS" sz="1600" b="1"/>
              <a:t> 3.Gyrus frontalis medialis </a:t>
            </a:r>
            <a:br>
              <a:rPr lang="en-US" altLang="sr-Latn-RS" sz="1600" b="1"/>
            </a:br>
            <a:r>
              <a:rPr lang="en-US" altLang="sr-Latn-RS" sz="1600" b="1"/>
              <a:t> 4.Gyrus cinguli </a:t>
            </a:r>
            <a:br>
              <a:rPr lang="en-US" altLang="sr-Latn-RS" sz="1600" b="1"/>
            </a:br>
            <a:r>
              <a:rPr lang="en-US" altLang="sr-Latn-RS" sz="1600" b="1"/>
              <a:t> 5.Sulcus cinguli </a:t>
            </a:r>
            <a:br>
              <a:rPr lang="en-US" altLang="sr-Latn-RS" sz="1600" b="1"/>
            </a:br>
            <a:r>
              <a:rPr lang="en-US" altLang="sr-Latn-RS" sz="1600" b="1"/>
              <a:t> 6.Sulcus corporis callosi </a:t>
            </a:r>
            <a:br>
              <a:rPr lang="en-US" altLang="sr-Latn-RS" sz="1600" b="1"/>
            </a:br>
            <a:r>
              <a:rPr lang="en-US" altLang="sr-Latn-RS" sz="1600" b="1"/>
              <a:t> 7.Area subcallosa </a:t>
            </a:r>
            <a:br>
              <a:rPr lang="en-US" altLang="sr-Latn-RS" sz="1600" b="1"/>
            </a:br>
            <a:r>
              <a:rPr lang="en-US" altLang="sr-Latn-RS" sz="1600" b="1"/>
              <a:t> 8.Gyrus paraterminalis </a:t>
            </a:r>
            <a:br>
              <a:rPr lang="en-US" altLang="sr-Latn-RS" sz="1600" b="1"/>
            </a:br>
            <a:r>
              <a:rPr lang="en-US" altLang="sr-Latn-RS" sz="1600" b="1"/>
              <a:t> 9.Lobulus paracentralis </a:t>
            </a:r>
            <a:br>
              <a:rPr lang="en-US" altLang="sr-Latn-RS" sz="1600" b="1"/>
            </a:br>
            <a:r>
              <a:rPr lang="en-US" altLang="sr-Latn-RS" sz="1600" b="1"/>
              <a:t>10.Sulcus centralis </a:t>
            </a:r>
            <a:br>
              <a:rPr lang="en-US" altLang="sr-Latn-RS" sz="1600" b="1"/>
            </a:br>
            <a:r>
              <a:rPr lang="en-US" altLang="sr-Latn-RS" sz="1600" b="1"/>
              <a:t>11.Praecuneus </a:t>
            </a:r>
            <a:br>
              <a:rPr lang="en-US" altLang="sr-Latn-RS" sz="1600" b="1"/>
            </a:br>
            <a:r>
              <a:rPr lang="en-US" altLang="sr-Latn-RS" sz="1600" b="1"/>
              <a:t>12.Sulcus parietooccipitalis </a:t>
            </a:r>
            <a:br>
              <a:rPr lang="en-US" altLang="sr-Latn-RS" sz="1600" b="1"/>
            </a:br>
            <a:r>
              <a:rPr lang="en-US" altLang="sr-Latn-RS" sz="1600" b="1"/>
              <a:t>13.Cuneus </a:t>
            </a:r>
            <a:br>
              <a:rPr lang="en-US" altLang="sr-Latn-RS" sz="1600" b="1"/>
            </a:br>
            <a:r>
              <a:rPr lang="en-US" altLang="sr-Latn-RS" sz="1600" b="1"/>
              <a:t>14.Sulcus calcarinus </a:t>
            </a:r>
            <a:br>
              <a:rPr lang="en-US" altLang="sr-Latn-RS" sz="1600" b="1"/>
            </a:br>
            <a:r>
              <a:rPr lang="en-US" altLang="sr-Latn-RS" sz="1600" b="1"/>
              <a:t>15.Gyrus lingualis </a:t>
            </a:r>
            <a:br>
              <a:rPr lang="en-US" altLang="sr-Latn-RS" sz="1600" b="1"/>
            </a:br>
            <a:r>
              <a:rPr lang="en-US" altLang="sr-Latn-RS" sz="1600" b="1"/>
              <a:t>16.Gyrus occipitotemporalis med. </a:t>
            </a:r>
            <a:br>
              <a:rPr lang="en-US" altLang="sr-Latn-RS" sz="1600" b="1"/>
            </a:br>
            <a:r>
              <a:rPr lang="en-US" altLang="sr-Latn-RS" sz="1600" b="1"/>
              <a:t>17.Gyrus parahippocampalis </a:t>
            </a:r>
            <a:br>
              <a:rPr lang="en-US" altLang="sr-Latn-RS" sz="1600" b="1"/>
            </a:br>
            <a:r>
              <a:rPr lang="en-US" altLang="sr-Latn-RS" sz="1600" b="1"/>
              <a:t>18.Sulcus hippocampi </a:t>
            </a:r>
            <a:br>
              <a:rPr lang="en-US" altLang="sr-Latn-RS" sz="1600" b="1"/>
            </a:br>
            <a:r>
              <a:rPr lang="en-US" altLang="sr-Latn-RS" sz="1600" b="1"/>
              <a:t>19.Uncus </a:t>
            </a:r>
            <a:br>
              <a:rPr lang="en-US" altLang="sr-Latn-RS" sz="1600" b="1"/>
            </a:br>
            <a:r>
              <a:rPr lang="en-US" altLang="sr-Latn-RS" sz="1600" b="1"/>
              <a:t>20.Gyrus fasciolaris </a:t>
            </a:r>
            <a:br>
              <a:rPr lang="en-US" altLang="sr-Latn-RS" sz="1600" b="1"/>
            </a:br>
            <a:r>
              <a:rPr lang="en-US" altLang="sr-Latn-RS" sz="1600" b="1"/>
              <a:t>21.Gyrus dentatus </a:t>
            </a:r>
            <a:br>
              <a:rPr lang="en-US" altLang="sr-Latn-RS" sz="1600" b="1"/>
            </a:br>
            <a:r>
              <a:rPr lang="en-US" altLang="sr-Latn-RS" sz="1600" b="1"/>
              <a:t>22.Sulcus collateralis </a:t>
            </a:r>
            <a:br>
              <a:rPr lang="en-US" altLang="sr-Latn-RS" sz="1600" b="1"/>
            </a:br>
            <a:r>
              <a:rPr lang="en-US" altLang="sr-Latn-RS" sz="1600" b="1"/>
              <a:t>23.Sulcus rhinalis </a:t>
            </a:r>
            <a:br>
              <a:rPr lang="en-US" altLang="sr-Latn-RS" sz="1600" b="1"/>
            </a:br>
            <a:r>
              <a:rPr lang="en-US" altLang="sr-Latn-RS" sz="1600" b="1"/>
              <a:t>24.Incisura praeoccipitalis </a:t>
            </a:r>
            <a:br>
              <a:rPr lang="en-US" altLang="sr-Latn-RS" sz="1600" b="1"/>
            </a:br>
            <a:r>
              <a:rPr lang="en-US" altLang="sr-Latn-RS" sz="1600" b="1"/>
              <a:t>25.Genu corporis callosi </a:t>
            </a:r>
            <a:br>
              <a:rPr lang="en-US" altLang="sr-Latn-RS" sz="1600" b="1"/>
            </a:br>
            <a:r>
              <a:rPr lang="en-US" altLang="sr-Latn-RS" sz="1600" b="1"/>
              <a:t>26.Truncus corporis callosi </a:t>
            </a:r>
            <a:br>
              <a:rPr lang="en-US" altLang="sr-Latn-RS" sz="1600" b="1"/>
            </a:br>
            <a:r>
              <a:rPr lang="en-US" altLang="sr-Latn-RS" sz="1600" b="1"/>
              <a:t>27.Splenium corporis callosi </a:t>
            </a:r>
          </a:p>
        </p:txBody>
      </p:sp>
      <p:pic>
        <p:nvPicPr>
          <p:cNvPr id="92164" name="Picture 4" descr="med-gs-text">
            <a:extLst>
              <a:ext uri="{FF2B5EF4-FFF2-40B4-BE49-F238E27FC236}">
                <a16:creationId xmlns:a16="http://schemas.microsoft.com/office/drawing/2014/main" id="{214990F2-A243-4913-A5FA-4A1C29501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425E5792-551E-4ACC-8D70-7C20E199A80F}"/>
              </a:ext>
            </a:extLst>
          </p:cNvPr>
          <p:cNvSpPr>
            <a:spLocks noGrp="1" noChangeArrowheads="1"/>
          </p:cNvSpPr>
          <p:nvPr>
            <p:ph type="title"/>
          </p:nvPr>
        </p:nvSpPr>
        <p:spPr>
          <a:xfrm>
            <a:off x="323850" y="87313"/>
            <a:ext cx="8229600" cy="1143000"/>
          </a:xfrm>
        </p:spPr>
        <p:txBody>
          <a:bodyPr/>
          <a:lstStyle/>
          <a:p>
            <a:pPr eaLnBrk="1" hangingPunct="1"/>
            <a:r>
              <a:rPr lang="sr-Latn-CS" altLang="sr-Latn-RS" sz="3200" dirty="0"/>
              <a:t>Telencephalon</a:t>
            </a:r>
            <a:br>
              <a:rPr lang="sr-Latn-CS" altLang="sr-Latn-RS" sz="3200" dirty="0"/>
            </a:br>
            <a:r>
              <a:rPr lang="sr-Latn-CS" altLang="sr-Latn-RS" sz="2800" dirty="0"/>
              <a:t>facies inferior</a:t>
            </a:r>
            <a:endParaRPr lang="en-US" altLang="sr-Latn-RS" sz="2800" dirty="0"/>
          </a:p>
        </p:txBody>
      </p:sp>
      <p:pic>
        <p:nvPicPr>
          <p:cNvPr id="93187" name="Picture 2">
            <a:extLst>
              <a:ext uri="{FF2B5EF4-FFF2-40B4-BE49-F238E27FC236}">
                <a16:creationId xmlns:a16="http://schemas.microsoft.com/office/drawing/2014/main" id="{90A3863D-2CF5-466E-9281-616D885DE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23963"/>
            <a:ext cx="33147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Box 3">
            <a:extLst>
              <a:ext uri="{FF2B5EF4-FFF2-40B4-BE49-F238E27FC236}">
                <a16:creationId xmlns:a16="http://schemas.microsoft.com/office/drawing/2014/main" id="{69524F21-501E-4FB4-A952-6135BED135AF}"/>
              </a:ext>
            </a:extLst>
          </p:cNvPr>
          <p:cNvSpPr txBox="1">
            <a:spLocks noChangeArrowheads="1"/>
          </p:cNvSpPr>
          <p:nvPr/>
        </p:nvSpPr>
        <p:spPr bwMode="auto">
          <a:xfrm>
            <a:off x="3452813" y="1379538"/>
            <a:ext cx="316865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400">
                <a:solidFill>
                  <a:srgbClr val="FF0000"/>
                </a:solidFill>
              </a:rPr>
              <a:t>1. Bulbus olfactorius</a:t>
            </a:r>
          </a:p>
          <a:p>
            <a:pPr eaLnBrk="1" hangingPunct="1">
              <a:spcBef>
                <a:spcPct val="0"/>
              </a:spcBef>
              <a:buSzTx/>
              <a:buFontTx/>
              <a:buNone/>
            </a:pPr>
            <a:r>
              <a:rPr lang="en-US" altLang="sr-Latn-RS" sz="1400">
                <a:solidFill>
                  <a:srgbClr val="FF0000"/>
                </a:solidFill>
              </a:rPr>
              <a:t>2. Gyri et sulci orbitale</a:t>
            </a:r>
          </a:p>
          <a:p>
            <a:pPr eaLnBrk="1" hangingPunct="1">
              <a:spcBef>
                <a:spcPct val="0"/>
              </a:spcBef>
              <a:buSzTx/>
              <a:buFontTx/>
              <a:buNone/>
            </a:pPr>
            <a:r>
              <a:rPr lang="en-US" altLang="sr-Latn-RS" sz="1400">
                <a:solidFill>
                  <a:srgbClr val="FF0000"/>
                </a:solidFill>
              </a:rPr>
              <a:t>3. Tractus olfactorius</a:t>
            </a:r>
          </a:p>
          <a:p>
            <a:pPr eaLnBrk="1" hangingPunct="1">
              <a:spcBef>
                <a:spcPct val="0"/>
              </a:spcBef>
              <a:buSzTx/>
              <a:buFontTx/>
              <a:buNone/>
            </a:pPr>
            <a:r>
              <a:rPr lang="en-US" altLang="sr-Latn-RS" sz="1400">
                <a:solidFill>
                  <a:srgbClr val="FF0000"/>
                </a:solidFill>
              </a:rPr>
              <a:t>4. Gyrus rectus</a:t>
            </a:r>
          </a:p>
          <a:p>
            <a:pPr eaLnBrk="1" hangingPunct="1">
              <a:spcBef>
                <a:spcPct val="0"/>
              </a:spcBef>
              <a:buSzTx/>
              <a:buFontTx/>
              <a:buNone/>
            </a:pPr>
            <a:r>
              <a:rPr lang="en-US" altLang="sr-Latn-RS" sz="1400">
                <a:solidFill>
                  <a:srgbClr val="FF0000"/>
                </a:solidFill>
              </a:rPr>
              <a:t>5. Trigonum olfactorium</a:t>
            </a:r>
          </a:p>
          <a:p>
            <a:pPr eaLnBrk="1" hangingPunct="1">
              <a:spcBef>
                <a:spcPct val="0"/>
              </a:spcBef>
              <a:buSzTx/>
              <a:buFontTx/>
              <a:buNone/>
            </a:pPr>
            <a:r>
              <a:rPr lang="en-US" altLang="sr-Latn-RS" sz="1400">
                <a:solidFill>
                  <a:srgbClr val="FF0000"/>
                </a:solidFill>
              </a:rPr>
              <a:t>6. Chiasma opticum</a:t>
            </a:r>
          </a:p>
          <a:p>
            <a:pPr eaLnBrk="1" hangingPunct="1">
              <a:spcBef>
                <a:spcPct val="0"/>
              </a:spcBef>
              <a:buSzTx/>
              <a:buFontTx/>
              <a:buNone/>
            </a:pPr>
            <a:r>
              <a:rPr lang="en-US" altLang="sr-Latn-RS" sz="1400">
                <a:solidFill>
                  <a:srgbClr val="FF0000"/>
                </a:solidFill>
              </a:rPr>
              <a:t>7. Tuber cinereum et infundibulum</a:t>
            </a:r>
          </a:p>
          <a:p>
            <a:pPr eaLnBrk="1" hangingPunct="1">
              <a:spcBef>
                <a:spcPct val="0"/>
              </a:spcBef>
              <a:buSzTx/>
              <a:buFontTx/>
              <a:buNone/>
            </a:pPr>
            <a:r>
              <a:rPr lang="en-US" altLang="sr-Latn-RS" sz="1400">
                <a:solidFill>
                  <a:srgbClr val="FF0000"/>
                </a:solidFill>
              </a:rPr>
              <a:t>8. Corpora mammillaria</a:t>
            </a:r>
          </a:p>
          <a:p>
            <a:pPr eaLnBrk="1" hangingPunct="1">
              <a:spcBef>
                <a:spcPct val="0"/>
              </a:spcBef>
              <a:buSzTx/>
              <a:buFontTx/>
              <a:buNone/>
            </a:pPr>
            <a:r>
              <a:rPr lang="en-US" altLang="sr-Latn-RS" sz="1400">
                <a:solidFill>
                  <a:srgbClr val="FF0000"/>
                </a:solidFill>
              </a:rPr>
              <a:t>9. Substantia perforate psot.</a:t>
            </a:r>
          </a:p>
          <a:p>
            <a:pPr eaLnBrk="1" hangingPunct="1">
              <a:spcBef>
                <a:spcPct val="0"/>
              </a:spcBef>
              <a:buSzTx/>
              <a:buFontTx/>
              <a:buNone/>
            </a:pPr>
            <a:r>
              <a:rPr lang="en-US" altLang="sr-Latn-RS" sz="1400">
                <a:solidFill>
                  <a:srgbClr val="FF0000"/>
                </a:solidFill>
              </a:rPr>
              <a:t>10. Basis pedunculi</a:t>
            </a:r>
          </a:p>
          <a:p>
            <a:pPr eaLnBrk="1" hangingPunct="1">
              <a:spcBef>
                <a:spcPct val="0"/>
              </a:spcBef>
              <a:buSzTx/>
              <a:buFontTx/>
              <a:buNone/>
            </a:pPr>
            <a:r>
              <a:rPr lang="en-US" altLang="sr-Latn-RS" sz="1400">
                <a:solidFill>
                  <a:srgbClr val="FF0000"/>
                </a:solidFill>
              </a:rPr>
              <a:t>11. Substantia nigra</a:t>
            </a:r>
          </a:p>
          <a:p>
            <a:pPr eaLnBrk="1" hangingPunct="1">
              <a:spcBef>
                <a:spcPct val="0"/>
              </a:spcBef>
              <a:buSzTx/>
              <a:buFontTx/>
              <a:buNone/>
            </a:pPr>
            <a:r>
              <a:rPr lang="en-US" altLang="sr-Latn-RS" sz="1400">
                <a:solidFill>
                  <a:srgbClr val="FF0000"/>
                </a:solidFill>
              </a:rPr>
              <a:t>12. Pedunculus cerebellaris sup.</a:t>
            </a:r>
          </a:p>
          <a:p>
            <a:pPr eaLnBrk="1" hangingPunct="1">
              <a:spcBef>
                <a:spcPct val="0"/>
              </a:spcBef>
              <a:buSzTx/>
              <a:buFontTx/>
              <a:buNone/>
            </a:pPr>
            <a:r>
              <a:rPr lang="en-US" altLang="sr-Latn-RS" sz="1400">
                <a:solidFill>
                  <a:srgbClr val="FF0000"/>
                </a:solidFill>
              </a:rPr>
              <a:t>13. Aquaeductus cerebri Sylvii</a:t>
            </a:r>
          </a:p>
          <a:p>
            <a:pPr eaLnBrk="1" hangingPunct="1">
              <a:spcBef>
                <a:spcPct val="0"/>
              </a:spcBef>
              <a:buSzTx/>
              <a:buFontTx/>
              <a:buNone/>
            </a:pPr>
            <a:r>
              <a:rPr lang="en-US" altLang="sr-Latn-RS" sz="1400">
                <a:solidFill>
                  <a:srgbClr val="FF0000"/>
                </a:solidFill>
              </a:rPr>
              <a:t>14. Corpus pineale</a:t>
            </a:r>
          </a:p>
          <a:p>
            <a:pPr eaLnBrk="1" hangingPunct="1">
              <a:spcBef>
                <a:spcPct val="0"/>
              </a:spcBef>
              <a:buSzTx/>
              <a:buFontTx/>
              <a:buNone/>
            </a:pPr>
            <a:r>
              <a:rPr lang="en-US" altLang="sr-Latn-RS" sz="1400">
                <a:solidFill>
                  <a:srgbClr val="FF0000"/>
                </a:solidFill>
              </a:rPr>
              <a:t>15. Splenium corporis callosi</a:t>
            </a:r>
          </a:p>
          <a:p>
            <a:pPr eaLnBrk="1" hangingPunct="1">
              <a:spcBef>
                <a:spcPct val="0"/>
              </a:spcBef>
              <a:buSzTx/>
              <a:buFontTx/>
              <a:buNone/>
            </a:pPr>
            <a:r>
              <a:rPr lang="en-US" altLang="sr-Latn-RS" sz="1400">
                <a:solidFill>
                  <a:srgbClr val="FF0000"/>
                </a:solidFill>
              </a:rPr>
              <a:t>16. Sulcus rhinalis</a:t>
            </a:r>
          </a:p>
          <a:p>
            <a:pPr eaLnBrk="1" hangingPunct="1">
              <a:spcBef>
                <a:spcPct val="0"/>
              </a:spcBef>
              <a:buSzTx/>
              <a:buFontTx/>
              <a:buNone/>
            </a:pPr>
            <a:r>
              <a:rPr lang="en-US" altLang="sr-Latn-RS" sz="1400">
                <a:solidFill>
                  <a:srgbClr val="FF0000"/>
                </a:solidFill>
              </a:rPr>
              <a:t>17. Gyrus parahippocampalis</a:t>
            </a:r>
          </a:p>
          <a:p>
            <a:pPr eaLnBrk="1" hangingPunct="1">
              <a:spcBef>
                <a:spcPct val="0"/>
              </a:spcBef>
              <a:buSzTx/>
              <a:buFontTx/>
              <a:buNone/>
            </a:pPr>
            <a:r>
              <a:rPr lang="en-US" altLang="sr-Latn-RS" sz="1400">
                <a:solidFill>
                  <a:srgbClr val="FF0000"/>
                </a:solidFill>
              </a:rPr>
              <a:t>18. gyrus occipitotemporalis medialis</a:t>
            </a:r>
          </a:p>
          <a:p>
            <a:pPr eaLnBrk="1" hangingPunct="1">
              <a:spcBef>
                <a:spcPct val="0"/>
              </a:spcBef>
              <a:buSzTx/>
              <a:buFontTx/>
              <a:buNone/>
            </a:pPr>
            <a:r>
              <a:rPr lang="en-US" altLang="sr-Latn-RS" sz="1400">
                <a:solidFill>
                  <a:srgbClr val="FF0000"/>
                </a:solidFill>
              </a:rPr>
              <a:t>19. Gy. occipitotemnporalis lateralis (fusiformis)</a:t>
            </a:r>
          </a:p>
          <a:p>
            <a:pPr eaLnBrk="1" hangingPunct="1">
              <a:spcBef>
                <a:spcPct val="0"/>
              </a:spcBef>
              <a:buSzTx/>
              <a:buFontTx/>
              <a:buNone/>
            </a:pPr>
            <a:r>
              <a:rPr lang="en-US" altLang="sr-Latn-RS" sz="1400">
                <a:solidFill>
                  <a:srgbClr val="FF0000"/>
                </a:solidFill>
              </a:rPr>
              <a:t>20. Sulcus collateralis</a:t>
            </a:r>
          </a:p>
          <a:p>
            <a:pPr eaLnBrk="1" hangingPunct="1">
              <a:spcBef>
                <a:spcPct val="0"/>
              </a:spcBef>
              <a:buSzTx/>
              <a:buFontTx/>
              <a:buNone/>
            </a:pPr>
            <a:r>
              <a:rPr lang="en-US" altLang="sr-Latn-RS" sz="1400">
                <a:solidFill>
                  <a:srgbClr val="FF0000"/>
                </a:solidFill>
              </a:rPr>
              <a:t>21. Sulcus occpitotemproalis</a:t>
            </a:r>
          </a:p>
          <a:p>
            <a:pPr eaLnBrk="1" hangingPunct="1">
              <a:spcBef>
                <a:spcPct val="0"/>
              </a:spcBef>
              <a:buSzTx/>
              <a:buFontTx/>
              <a:buNone/>
            </a:pPr>
            <a:r>
              <a:rPr lang="en-US" altLang="sr-Latn-RS" sz="1400">
                <a:solidFill>
                  <a:srgbClr val="FF0000"/>
                </a:solidFill>
              </a:rPr>
              <a:t>22. Gy. lingualis</a:t>
            </a:r>
          </a:p>
        </p:txBody>
      </p:sp>
      <p:pic>
        <p:nvPicPr>
          <p:cNvPr id="93189" name="Picture 4">
            <a:extLst>
              <a:ext uri="{FF2B5EF4-FFF2-40B4-BE49-F238E27FC236}">
                <a16:creationId xmlns:a16="http://schemas.microsoft.com/office/drawing/2014/main" id="{3C9EA6E3-ADE6-45E7-A4F6-2C2FCEF49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1223963"/>
            <a:ext cx="277495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A8D6C777-A8FA-493A-91DB-6CF014E12944}"/>
              </a:ext>
            </a:extLst>
          </p:cNvPr>
          <p:cNvCxnSpPr>
            <a:cxnSpLocks/>
          </p:cNvCxnSpPr>
          <p:nvPr/>
        </p:nvCxnSpPr>
        <p:spPr>
          <a:xfrm>
            <a:off x="1187450" y="836613"/>
            <a:ext cx="431800" cy="936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191" name="TextBox 8">
            <a:extLst>
              <a:ext uri="{FF2B5EF4-FFF2-40B4-BE49-F238E27FC236}">
                <a16:creationId xmlns:a16="http://schemas.microsoft.com/office/drawing/2014/main" id="{3AAC8CCF-5EF2-40C4-ABF5-F2BF4E9F5EE7}"/>
              </a:ext>
            </a:extLst>
          </p:cNvPr>
          <p:cNvSpPr txBox="1">
            <a:spLocks noChangeArrowheads="1"/>
          </p:cNvSpPr>
          <p:nvPr/>
        </p:nvSpPr>
        <p:spPr bwMode="auto">
          <a:xfrm>
            <a:off x="323850" y="260350"/>
            <a:ext cx="1871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800" dirty="0">
                <a:solidFill>
                  <a:srgbClr val="FF0000"/>
                </a:solidFill>
              </a:rPr>
              <a:t>Pars orbitalis</a:t>
            </a:r>
          </a:p>
        </p:txBody>
      </p:sp>
      <p:cxnSp>
        <p:nvCxnSpPr>
          <p:cNvPr id="11" name="Straight Arrow Connector 10">
            <a:extLst>
              <a:ext uri="{FF2B5EF4-FFF2-40B4-BE49-F238E27FC236}">
                <a16:creationId xmlns:a16="http://schemas.microsoft.com/office/drawing/2014/main" id="{724441E8-E688-4BF3-B4C8-147102FD54AF}"/>
              </a:ext>
            </a:extLst>
          </p:cNvPr>
          <p:cNvCxnSpPr/>
          <p:nvPr/>
        </p:nvCxnSpPr>
        <p:spPr>
          <a:xfrm flipV="1">
            <a:off x="1187450" y="4679950"/>
            <a:ext cx="144463" cy="1341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193" name="TextBox 11">
            <a:extLst>
              <a:ext uri="{FF2B5EF4-FFF2-40B4-BE49-F238E27FC236}">
                <a16:creationId xmlns:a16="http://schemas.microsoft.com/office/drawing/2014/main" id="{35496C59-F2F8-4D78-AC81-0778EB2EE4FC}"/>
              </a:ext>
            </a:extLst>
          </p:cNvPr>
          <p:cNvSpPr txBox="1">
            <a:spLocks noChangeArrowheads="1"/>
          </p:cNvSpPr>
          <p:nvPr/>
        </p:nvSpPr>
        <p:spPr bwMode="auto">
          <a:xfrm>
            <a:off x="755650" y="6124575"/>
            <a:ext cx="1833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800" dirty="0">
                <a:solidFill>
                  <a:srgbClr val="FF0000"/>
                </a:solidFill>
              </a:rPr>
              <a:t>Pars </a:t>
            </a:r>
            <a:r>
              <a:rPr lang="en-US" altLang="sr-Latn-RS" sz="1800" dirty="0" err="1">
                <a:solidFill>
                  <a:srgbClr val="FF0000"/>
                </a:solidFill>
              </a:rPr>
              <a:t>tentorialis</a:t>
            </a:r>
            <a:endParaRPr lang="en-US" altLang="sr-Latn-RS" sz="1800" dirty="0">
              <a:solidFill>
                <a:srgbClr val="FF00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a:extLst>
              <a:ext uri="{FF2B5EF4-FFF2-40B4-BE49-F238E27FC236}">
                <a16:creationId xmlns:a16="http://schemas.microsoft.com/office/drawing/2014/main" id="{D0524847-0A54-409E-B7AE-4F85DCA09EBE}"/>
              </a:ext>
            </a:extLst>
          </p:cNvPr>
          <p:cNvSpPr>
            <a:spLocks noGrp="1" noChangeArrowheads="1"/>
          </p:cNvSpPr>
          <p:nvPr>
            <p:ph type="title"/>
          </p:nvPr>
        </p:nvSpPr>
        <p:spPr/>
        <p:txBody>
          <a:bodyPr>
            <a:normAutofit fontScale="90000"/>
          </a:bodyPr>
          <a:lstStyle/>
          <a:p>
            <a:pPr eaLnBrk="1" hangingPunct="1">
              <a:defRPr/>
            </a:pPr>
            <a:r>
              <a:rPr lang="sl-SI" sz="3200">
                <a:effectLst>
                  <a:outerShdw blurRad="38100" dist="38100" dir="2700000" algn="tl">
                    <a:srgbClr val="000000"/>
                  </a:outerShdw>
                </a:effectLst>
              </a:rPr>
              <a:t>Cortex cerebri</a:t>
            </a:r>
            <a:br>
              <a:rPr lang="sl-SI" sz="3200">
                <a:effectLst>
                  <a:outerShdw blurRad="38100" dist="38100" dir="2700000" algn="tl">
                    <a:srgbClr val="000000"/>
                  </a:outerShdw>
                </a:effectLst>
              </a:rPr>
            </a:br>
            <a:br>
              <a:rPr lang="en-US" sz="3200">
                <a:effectLst>
                  <a:outerShdw blurRad="38100" dist="38100" dir="2700000" algn="tl">
                    <a:srgbClr val="000000"/>
                  </a:outerShdw>
                </a:effectLst>
              </a:rPr>
            </a:br>
            <a:endParaRPr lang="en-US" sz="3200">
              <a:effectLst>
                <a:outerShdw blurRad="38100" dist="38100" dir="2700000" algn="tl">
                  <a:srgbClr val="000000"/>
                </a:outerShdw>
              </a:effectLst>
            </a:endParaRPr>
          </a:p>
        </p:txBody>
      </p:sp>
      <p:sp>
        <p:nvSpPr>
          <p:cNvPr id="94211" name="Rectangle 3">
            <a:extLst>
              <a:ext uri="{FF2B5EF4-FFF2-40B4-BE49-F238E27FC236}">
                <a16:creationId xmlns:a16="http://schemas.microsoft.com/office/drawing/2014/main" id="{0E22F10D-9E6E-405F-B515-FF4391F730DC}"/>
              </a:ext>
            </a:extLst>
          </p:cNvPr>
          <p:cNvSpPr>
            <a:spLocks noGrp="1" noChangeArrowheads="1"/>
          </p:cNvSpPr>
          <p:nvPr>
            <p:ph type="body" idx="1"/>
          </p:nvPr>
        </p:nvSpPr>
        <p:spPr/>
        <p:txBody>
          <a:bodyPr/>
          <a:lstStyle/>
          <a:p>
            <a:pPr eaLnBrk="1" hangingPunct="1"/>
            <a:r>
              <a:rPr lang="sr-Cyrl-CS" altLang="sr-Latn-RS" sz="2800"/>
              <a:t>У односу на број ћелијских или цитоархитектонских слојева мождана кора се дели на  :</a:t>
            </a:r>
            <a:r>
              <a:rPr lang="sr-Latn-CS" altLang="sr-Latn-RS" sz="2800"/>
              <a:t> </a:t>
            </a:r>
          </a:p>
          <a:p>
            <a:pPr lvl="1" eaLnBrk="1" hangingPunct="1"/>
            <a:r>
              <a:rPr lang="sr-Cyrl-CS" altLang="sr-Latn-RS" sz="2400"/>
              <a:t>шестослојну кору</a:t>
            </a:r>
            <a:r>
              <a:rPr lang="sr-Latn-CS" altLang="sr-Latn-RS" sz="2400"/>
              <a:t> (isocortex) </a:t>
            </a:r>
            <a:r>
              <a:rPr lang="sr-Cyrl-CS" altLang="sr-Latn-RS" sz="2400"/>
              <a:t>и</a:t>
            </a:r>
            <a:r>
              <a:rPr lang="sr-Latn-CS" altLang="sr-Latn-RS" sz="2400"/>
              <a:t> </a:t>
            </a:r>
          </a:p>
          <a:p>
            <a:pPr lvl="1" eaLnBrk="1" hangingPunct="1"/>
            <a:r>
              <a:rPr lang="sr-Cyrl-CS" altLang="sr-Latn-RS" sz="2400"/>
              <a:t>редуцирану трослојну кору</a:t>
            </a:r>
            <a:r>
              <a:rPr lang="sr-Latn-CS" altLang="sr-Latn-RS" sz="2400"/>
              <a:t>  (allocortex).</a:t>
            </a:r>
          </a:p>
          <a:p>
            <a:pPr eaLnBrk="1" hangingPunct="1"/>
            <a:r>
              <a:rPr lang="sr-Latn-CS" altLang="sr-Latn-RS" sz="2800"/>
              <a:t>Isocortex </a:t>
            </a:r>
            <a:r>
              <a:rPr lang="sr-Cyrl-CS" altLang="sr-Latn-RS" sz="2800"/>
              <a:t>се састоји из </a:t>
            </a:r>
            <a:r>
              <a:rPr lang="sr-Latn-CS" altLang="sr-Latn-RS" sz="2800"/>
              <a:t> 6 </a:t>
            </a:r>
            <a:r>
              <a:rPr lang="sr-Cyrl-CS" altLang="sr-Latn-RS" sz="2800"/>
              <a:t>слојева и  заступљен је у </a:t>
            </a:r>
            <a:r>
              <a:rPr lang="sr-Latn-CS" altLang="sr-Latn-RS" sz="2800"/>
              <a:t> 90 %  </a:t>
            </a:r>
            <a:r>
              <a:rPr lang="sr-Cyrl-CS" altLang="sr-Latn-RS" sz="2800"/>
              <a:t>површине наше коре</a:t>
            </a:r>
            <a:r>
              <a:rPr lang="sr-Latn-CS" altLang="sr-Latn-RS" sz="2800"/>
              <a:t>. </a:t>
            </a:r>
            <a:r>
              <a:rPr lang="fr-FR" altLang="sr-Latn-RS" sz="2800"/>
              <a:t>Isocorte</a:t>
            </a:r>
            <a:r>
              <a:rPr lang="sr-Latn-CS" altLang="sr-Latn-RS" sz="2800"/>
              <a:t>x</a:t>
            </a:r>
            <a:r>
              <a:rPr lang="fr-FR" altLang="sr-Latn-RS" sz="2800"/>
              <a:t> </a:t>
            </a:r>
            <a:r>
              <a:rPr lang="sr-Cyrl-CS" altLang="sr-Latn-RS" sz="2800"/>
              <a:t> има филогенетски млађе порекло па се назива и </a:t>
            </a:r>
            <a:r>
              <a:rPr lang="fr-FR" altLang="sr-Latn-RS" sz="2800"/>
              <a:t> neocortex. </a:t>
            </a:r>
            <a:endParaRPr lang="en-US" altLang="sr-Latn-RS" sz="2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D506AC2-105D-4C0F-AA85-8582B7EB6064}"/>
              </a:ext>
            </a:extLst>
          </p:cNvPr>
          <p:cNvSpPr>
            <a:spLocks noGrp="1" noChangeArrowheads="1"/>
          </p:cNvSpPr>
          <p:nvPr>
            <p:ph type="title"/>
          </p:nvPr>
        </p:nvSpPr>
        <p:spPr/>
        <p:txBody>
          <a:bodyPr>
            <a:normAutofit fontScale="90000"/>
          </a:bodyPr>
          <a:lstStyle/>
          <a:p>
            <a:pPr eaLnBrk="1" hangingPunct="1"/>
            <a:r>
              <a:rPr lang="sr-Cyrl-CS" altLang="sr-Latn-RS" b="0"/>
              <a:t>две хемисфере спаја</a:t>
            </a:r>
            <a:r>
              <a:rPr lang="en-US" altLang="sr-Latn-RS"/>
              <a:t> corpus callosum</a:t>
            </a:r>
          </a:p>
        </p:txBody>
      </p:sp>
      <p:pic>
        <p:nvPicPr>
          <p:cNvPr id="12291" name="Picture 3" descr="CorpusCallosum">
            <a:extLst>
              <a:ext uri="{FF2B5EF4-FFF2-40B4-BE49-F238E27FC236}">
                <a16:creationId xmlns:a16="http://schemas.microsoft.com/office/drawing/2014/main" id="{FAAC2A4B-0DE3-490A-A42C-B3566CA6D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557338"/>
            <a:ext cx="39417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1.tif (417132 bytes)">
            <a:extLst>
              <a:ext uri="{FF2B5EF4-FFF2-40B4-BE49-F238E27FC236}">
                <a16:creationId xmlns:a16="http://schemas.microsoft.com/office/drawing/2014/main" id="{794D06B8-DAC7-44C0-BDDD-CADF7A6B2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4518025"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brain half section">
            <a:extLst>
              <a:ext uri="{FF2B5EF4-FFF2-40B4-BE49-F238E27FC236}">
                <a16:creationId xmlns:a16="http://schemas.microsoft.com/office/drawing/2014/main" id="{6C983C6B-6B36-4105-97E9-7C4B59BF8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4205288"/>
            <a:ext cx="259715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cerebral hs">
            <a:extLst>
              <a:ext uri="{FF2B5EF4-FFF2-40B4-BE49-F238E27FC236}">
                <a16:creationId xmlns:a16="http://schemas.microsoft.com/office/drawing/2014/main" id="{21926254-8931-4484-A00F-76FD4489BED6}"/>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6156325" y="1268413"/>
            <a:ext cx="227806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a:extLst>
              <a:ext uri="{FF2B5EF4-FFF2-40B4-BE49-F238E27FC236}">
                <a16:creationId xmlns:a16="http://schemas.microsoft.com/office/drawing/2014/main" id="{74DE621F-A0EE-48C4-97F9-BEA1C286CAC2}"/>
              </a:ext>
            </a:extLst>
          </p:cNvPr>
          <p:cNvSpPr txBox="1">
            <a:spLocks noChangeArrowheads="1"/>
          </p:cNvSpPr>
          <p:nvPr/>
        </p:nvSpPr>
        <p:spPr bwMode="auto">
          <a:xfrm>
            <a:off x="4211638" y="2997200"/>
            <a:ext cx="2089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2000" b="1">
                <a:solidFill>
                  <a:srgbClr val="FF3300"/>
                </a:solidFill>
              </a:rPr>
              <a:t>CORPUS CALLOSUM</a:t>
            </a:r>
          </a:p>
        </p:txBody>
      </p:sp>
      <p:sp>
        <p:nvSpPr>
          <p:cNvPr id="12296" name="Line 8">
            <a:extLst>
              <a:ext uri="{FF2B5EF4-FFF2-40B4-BE49-F238E27FC236}">
                <a16:creationId xmlns:a16="http://schemas.microsoft.com/office/drawing/2014/main" id="{EC3BCBE1-F48A-4E54-A851-13ED7A111933}"/>
              </a:ext>
            </a:extLst>
          </p:cNvPr>
          <p:cNvSpPr>
            <a:spLocks noChangeShapeType="1"/>
          </p:cNvSpPr>
          <p:nvPr/>
        </p:nvSpPr>
        <p:spPr bwMode="auto">
          <a:xfrm>
            <a:off x="5219700" y="3789363"/>
            <a:ext cx="1584325" cy="1368425"/>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97" name="Line 9">
            <a:extLst>
              <a:ext uri="{FF2B5EF4-FFF2-40B4-BE49-F238E27FC236}">
                <a16:creationId xmlns:a16="http://schemas.microsoft.com/office/drawing/2014/main" id="{E5835F61-62E3-41EF-88F0-6B08B1E41DC6}"/>
              </a:ext>
            </a:extLst>
          </p:cNvPr>
          <p:cNvSpPr>
            <a:spLocks noChangeShapeType="1"/>
          </p:cNvSpPr>
          <p:nvPr/>
        </p:nvSpPr>
        <p:spPr bwMode="auto">
          <a:xfrm flipH="1">
            <a:off x="2627313" y="3357563"/>
            <a:ext cx="1584325" cy="431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5" name="Rectangle 3">
            <a:extLst>
              <a:ext uri="{FF2B5EF4-FFF2-40B4-BE49-F238E27FC236}">
                <a16:creationId xmlns:a16="http://schemas.microsoft.com/office/drawing/2014/main" id="{41DF4C89-2C82-4D9B-B9B2-F7931C0AC15A}"/>
              </a:ext>
            </a:extLst>
          </p:cNvPr>
          <p:cNvSpPr>
            <a:spLocks noGrp="1" noChangeArrowheads="1"/>
          </p:cNvSpPr>
          <p:nvPr>
            <p:ph type="body" sz="half" idx="1"/>
          </p:nvPr>
        </p:nvSpPr>
        <p:spPr>
          <a:xfrm>
            <a:off x="0" y="1600200"/>
            <a:ext cx="3924300" cy="4525963"/>
          </a:xfrm>
          <a:solidFill>
            <a:srgbClr val="002060"/>
          </a:solidFill>
        </p:spPr>
        <p:txBody>
          <a:bodyPr/>
          <a:lstStyle/>
          <a:p>
            <a:pPr marL="609600" indent="-609600" eaLnBrk="1" hangingPunct="1">
              <a:lnSpc>
                <a:spcPct val="90000"/>
              </a:lnSpc>
              <a:defRPr/>
            </a:pPr>
            <a:r>
              <a:rPr lang="sr-Cyrl-CS" altLang="ko-KR" sz="2400" b="1" dirty="0">
                <a:solidFill>
                  <a:srgbClr val="FF0000"/>
                </a:solidFill>
                <a:effectLst>
                  <a:outerShdw blurRad="38100" dist="38100" dir="2700000" algn="tl">
                    <a:srgbClr val="000000"/>
                  </a:outerShdw>
                </a:effectLst>
                <a:latin typeface="Arial" pitchFamily="34" charset="0"/>
              </a:rPr>
              <a:t>Слојеви </a:t>
            </a:r>
            <a:r>
              <a:rPr lang="en-US" altLang="ko-KR" sz="2400" b="1" dirty="0">
                <a:solidFill>
                  <a:srgbClr val="FF0000"/>
                </a:solidFill>
                <a:effectLst>
                  <a:outerShdw blurRad="38100" dist="38100" dir="2700000" algn="tl">
                    <a:srgbClr val="000000"/>
                  </a:outerShdw>
                </a:effectLst>
                <a:ea typeface="굴림" pitchFamily="34" charset="-127"/>
              </a:rPr>
              <a:t> (laminae) neocortex-a </a:t>
            </a:r>
            <a:r>
              <a:rPr lang="sr-Cyrl-CS" altLang="ko-KR" sz="2400" b="1" dirty="0">
                <a:solidFill>
                  <a:srgbClr val="FF0000"/>
                </a:solidFill>
                <a:effectLst>
                  <a:outerShdw blurRad="38100" dist="38100" dir="2700000" algn="tl">
                    <a:srgbClr val="000000"/>
                  </a:outerShdw>
                </a:effectLst>
                <a:latin typeface="Arial" pitchFamily="34" charset="0"/>
              </a:rPr>
              <a:t>су</a:t>
            </a:r>
            <a:r>
              <a:rPr lang="en-US" altLang="ko-KR" sz="2400" b="1" dirty="0">
                <a:solidFill>
                  <a:srgbClr val="FF0000"/>
                </a:solidFill>
                <a:effectLst>
                  <a:outerShdw blurRad="38100" dist="38100" dir="2700000" algn="tl">
                    <a:srgbClr val="000000"/>
                  </a:outerShdw>
                </a:effectLst>
                <a:ea typeface="굴림" pitchFamily="34" charset="-127"/>
              </a:rPr>
              <a:t>:</a:t>
            </a:r>
            <a:endParaRPr lang="sr-Latn-CS" altLang="ko-KR" sz="2400" b="1" dirty="0">
              <a:solidFill>
                <a:srgbClr val="FF0000"/>
              </a:solidFill>
              <a:effectLst>
                <a:outerShdw blurRad="38100" dist="38100" dir="2700000" algn="tl">
                  <a:srgbClr val="000000"/>
                </a:outerShdw>
              </a:effectLst>
            </a:endParaRPr>
          </a:p>
          <a:p>
            <a:pPr marL="990600" lvl="1" indent="-533400" eaLnBrk="1" hangingPunct="1">
              <a:lnSpc>
                <a:spcPct val="90000"/>
              </a:lnSpc>
              <a:buFontTx/>
              <a:buAutoNum type="arabicPeriod"/>
              <a:defRPr/>
            </a:pPr>
            <a:r>
              <a:rPr lang="sr-Latn-CS" sz="2000" b="1" dirty="0">
                <a:solidFill>
                  <a:srgbClr val="FFFF00"/>
                </a:solidFill>
                <a:effectLst>
                  <a:outerShdw blurRad="38100" dist="38100" dir="2700000" algn="tl">
                    <a:srgbClr val="000000"/>
                  </a:outerShdw>
                </a:effectLst>
              </a:rPr>
              <a:t>lamina molecularis s. zonalis</a:t>
            </a:r>
          </a:p>
          <a:p>
            <a:pPr marL="990600" lvl="1" indent="-533400" eaLnBrk="1" hangingPunct="1">
              <a:lnSpc>
                <a:spcPct val="90000"/>
              </a:lnSpc>
              <a:buFontTx/>
              <a:buAutoNum type="arabicPeriod"/>
              <a:defRPr/>
            </a:pPr>
            <a:r>
              <a:rPr lang="sr-Latn-CS" sz="2000" b="1" dirty="0">
                <a:solidFill>
                  <a:srgbClr val="FFFF00"/>
                </a:solidFill>
              </a:rPr>
              <a:t>lamina granularis externa</a:t>
            </a:r>
          </a:p>
          <a:p>
            <a:pPr marL="990600" lvl="1" indent="-533400" eaLnBrk="1" hangingPunct="1">
              <a:lnSpc>
                <a:spcPct val="90000"/>
              </a:lnSpc>
              <a:buFontTx/>
              <a:buAutoNum type="arabicPeriod"/>
              <a:defRPr/>
            </a:pPr>
            <a:r>
              <a:rPr lang="sl-SI" sz="2000" b="1" dirty="0">
                <a:solidFill>
                  <a:srgbClr val="FFFF00"/>
                </a:solidFill>
                <a:effectLst>
                  <a:outerShdw blurRad="38100" dist="38100" dir="2700000" algn="tl">
                    <a:srgbClr val="000000"/>
                  </a:outerShdw>
                </a:effectLst>
              </a:rPr>
              <a:t>lamina pyramidalis externa</a:t>
            </a:r>
          </a:p>
          <a:p>
            <a:pPr marL="990600" lvl="1" indent="-533400" eaLnBrk="1" hangingPunct="1">
              <a:lnSpc>
                <a:spcPct val="90000"/>
              </a:lnSpc>
              <a:buFontTx/>
              <a:buAutoNum type="arabicPeriod"/>
              <a:defRPr/>
            </a:pPr>
            <a:r>
              <a:rPr lang="sl-SI" sz="2000" b="1" dirty="0">
                <a:solidFill>
                  <a:srgbClr val="FFFF00"/>
                </a:solidFill>
                <a:effectLst>
                  <a:outerShdw blurRad="38100" dist="38100" dir="2700000" algn="tl">
                    <a:srgbClr val="000000"/>
                  </a:outerShdw>
                </a:effectLst>
              </a:rPr>
              <a:t>lamina granularis interna</a:t>
            </a:r>
          </a:p>
          <a:p>
            <a:pPr marL="990600" lvl="1" indent="-533400" eaLnBrk="1" hangingPunct="1">
              <a:lnSpc>
                <a:spcPct val="90000"/>
              </a:lnSpc>
              <a:buFontTx/>
              <a:buAutoNum type="arabicPeriod"/>
              <a:defRPr/>
            </a:pPr>
            <a:r>
              <a:rPr lang="sl-SI" sz="2000" b="1" dirty="0">
                <a:solidFill>
                  <a:srgbClr val="FFFF00"/>
                </a:solidFill>
                <a:effectLst>
                  <a:outerShdw blurRad="38100" dist="38100" dir="2700000" algn="tl">
                    <a:srgbClr val="000000"/>
                  </a:outerShdw>
                </a:effectLst>
              </a:rPr>
              <a:t>lamina pyramidalis interna</a:t>
            </a:r>
          </a:p>
          <a:p>
            <a:pPr marL="990600" lvl="1" indent="-533400" eaLnBrk="1" hangingPunct="1">
              <a:lnSpc>
                <a:spcPct val="90000"/>
              </a:lnSpc>
              <a:buFontTx/>
              <a:buAutoNum type="arabicPeriod"/>
              <a:defRPr/>
            </a:pPr>
            <a:r>
              <a:rPr lang="sl-SI" sz="2000" b="1" dirty="0">
                <a:solidFill>
                  <a:srgbClr val="FFFF00"/>
                </a:solidFill>
                <a:effectLst>
                  <a:outerShdw blurRad="38100" dist="38100" dir="2700000" algn="tl">
                    <a:srgbClr val="000000"/>
                  </a:outerShdw>
                </a:effectLst>
              </a:rPr>
              <a:t>lamina multiformis</a:t>
            </a:r>
            <a:endParaRPr lang="en-US" sz="2000" b="1" dirty="0">
              <a:solidFill>
                <a:srgbClr val="FFFF00"/>
              </a:solidFill>
              <a:effectLst>
                <a:outerShdw blurRad="38100" dist="38100" dir="2700000" algn="tl">
                  <a:srgbClr val="000000"/>
                </a:outerShdw>
              </a:effectLst>
            </a:endParaRPr>
          </a:p>
          <a:p>
            <a:pPr marL="990600" lvl="1" indent="-533400" eaLnBrk="1" hangingPunct="1">
              <a:lnSpc>
                <a:spcPct val="90000"/>
              </a:lnSpc>
              <a:buFontTx/>
              <a:buAutoNum type="arabicPeriod"/>
              <a:defRPr/>
            </a:pPr>
            <a:endParaRPr lang="en-US" sz="2000" dirty="0"/>
          </a:p>
          <a:p>
            <a:pPr marL="609600" indent="-609600" eaLnBrk="1" hangingPunct="1">
              <a:lnSpc>
                <a:spcPct val="90000"/>
              </a:lnSpc>
              <a:defRPr/>
            </a:pPr>
            <a:endParaRPr lang="en-US" sz="2400" dirty="0"/>
          </a:p>
          <a:p>
            <a:pPr marL="609600" indent="-609600" eaLnBrk="1" hangingPunct="1">
              <a:lnSpc>
                <a:spcPct val="90000"/>
              </a:lnSpc>
              <a:defRPr/>
            </a:pPr>
            <a:endParaRPr lang="en-US" sz="2400" dirty="0"/>
          </a:p>
        </p:txBody>
      </p:sp>
      <p:sp>
        <p:nvSpPr>
          <p:cNvPr id="1006596" name="Rectangle 4">
            <a:extLst>
              <a:ext uri="{FF2B5EF4-FFF2-40B4-BE49-F238E27FC236}">
                <a16:creationId xmlns:a16="http://schemas.microsoft.com/office/drawing/2014/main" id="{5F4C4461-4190-433C-AED6-1836EBAAE01D}"/>
              </a:ext>
            </a:extLst>
          </p:cNvPr>
          <p:cNvSpPr>
            <a:spLocks noChangeArrowheads="1"/>
          </p:cNvSpPr>
          <p:nvPr/>
        </p:nvSpPr>
        <p:spPr bwMode="auto">
          <a:xfrm>
            <a:off x="457200" y="0"/>
            <a:ext cx="8147050" cy="1417638"/>
          </a:xfrm>
          <a:prstGeom prst="rect">
            <a:avLst/>
          </a:prstGeom>
          <a:noFill/>
          <a:ln w="9525">
            <a:noFill/>
            <a:miter lim="800000"/>
            <a:headEnd/>
            <a:tailEnd/>
          </a:ln>
          <a:effectLst/>
        </p:spPr>
        <p:txBody>
          <a:bodyPr anchor="ctr"/>
          <a:lstStyle/>
          <a:p>
            <a:pPr algn="ctr" eaLnBrk="1" hangingPunct="1">
              <a:defRPr/>
            </a:pPr>
            <a:r>
              <a:rPr lang="sl-SI" sz="3600" b="1" dirty="0">
                <a:solidFill>
                  <a:srgbClr val="FF0000"/>
                </a:solidFill>
                <a:effectLst>
                  <a:outerShdw blurRad="38100" dist="38100" dir="2700000" algn="tl">
                    <a:srgbClr val="000000"/>
                  </a:outerShdw>
                </a:effectLst>
              </a:rPr>
              <a:t>Cortex cerebri</a:t>
            </a:r>
            <a:br>
              <a:rPr lang="sl-SI" sz="3600" b="1" dirty="0">
                <a:solidFill>
                  <a:srgbClr val="FF0000"/>
                </a:solidFill>
                <a:effectLst>
                  <a:outerShdw blurRad="38100" dist="38100" dir="2700000" algn="tl">
                    <a:srgbClr val="000000"/>
                  </a:outerShdw>
                </a:effectLst>
              </a:rPr>
            </a:br>
            <a:r>
              <a:rPr lang="sr-Cyrl-CS" sz="3600" b="1" dirty="0">
                <a:solidFill>
                  <a:srgbClr val="FF0000"/>
                </a:solidFill>
                <a:effectLst>
                  <a:outerShdw blurRad="38100" dist="38100" dir="2700000" algn="tl">
                    <a:srgbClr val="000000"/>
                  </a:outerShdw>
                </a:effectLst>
              </a:rPr>
              <a:t>грађа </a:t>
            </a:r>
            <a:endParaRPr lang="en-US" sz="3600" b="1" dirty="0">
              <a:solidFill>
                <a:srgbClr val="FF0000"/>
              </a:solidFill>
              <a:effectLst>
                <a:outerShdw blurRad="38100" dist="38100" dir="2700000" algn="tl">
                  <a:srgbClr val="000000"/>
                </a:outerShdw>
              </a:effectLst>
            </a:endParaRPr>
          </a:p>
        </p:txBody>
      </p:sp>
      <p:sp>
        <p:nvSpPr>
          <p:cNvPr id="95236" name="Text Box 7">
            <a:extLst>
              <a:ext uri="{FF2B5EF4-FFF2-40B4-BE49-F238E27FC236}">
                <a16:creationId xmlns:a16="http://schemas.microsoft.com/office/drawing/2014/main" id="{614B8C33-6924-4B6B-8CAA-AA6D93A752B5}"/>
              </a:ext>
            </a:extLst>
          </p:cNvPr>
          <p:cNvSpPr txBox="1">
            <a:spLocks noChangeArrowheads="1"/>
          </p:cNvSpPr>
          <p:nvPr/>
        </p:nvSpPr>
        <p:spPr bwMode="auto">
          <a:xfrm>
            <a:off x="4840288" y="1077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endParaRPr lang="sr-Latn-RS" altLang="sr-Latn-RS" sz="1800" b="1">
              <a:solidFill>
                <a:srgbClr val="FFFF00"/>
              </a:solidFill>
            </a:endParaRPr>
          </a:p>
        </p:txBody>
      </p:sp>
      <p:sp>
        <p:nvSpPr>
          <p:cNvPr id="95237" name="Text Box 12">
            <a:extLst>
              <a:ext uri="{FF2B5EF4-FFF2-40B4-BE49-F238E27FC236}">
                <a16:creationId xmlns:a16="http://schemas.microsoft.com/office/drawing/2014/main" id="{597AAB79-67BF-4250-9FB7-A6C4762272FC}"/>
              </a:ext>
            </a:extLst>
          </p:cNvPr>
          <p:cNvSpPr txBox="1">
            <a:spLocks noChangeArrowheads="1"/>
          </p:cNvSpPr>
          <p:nvPr/>
        </p:nvSpPr>
        <p:spPr bwMode="auto">
          <a:xfrm>
            <a:off x="4767263" y="28781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endParaRPr lang="sr-Latn-RS" altLang="sr-Latn-RS" sz="1800" b="1">
              <a:solidFill>
                <a:srgbClr val="FFFF00"/>
              </a:solidFill>
            </a:endParaRPr>
          </a:p>
        </p:txBody>
      </p:sp>
      <p:sp>
        <p:nvSpPr>
          <p:cNvPr id="1006605" name="Text Box 13">
            <a:extLst>
              <a:ext uri="{FF2B5EF4-FFF2-40B4-BE49-F238E27FC236}">
                <a16:creationId xmlns:a16="http://schemas.microsoft.com/office/drawing/2014/main" id="{E34665B1-5829-4922-B09D-6888003224DF}"/>
              </a:ext>
            </a:extLst>
          </p:cNvPr>
          <p:cNvSpPr txBox="1">
            <a:spLocks noChangeArrowheads="1"/>
          </p:cNvSpPr>
          <p:nvPr/>
        </p:nvSpPr>
        <p:spPr bwMode="auto">
          <a:xfrm>
            <a:off x="4767263" y="2805113"/>
            <a:ext cx="676275" cy="366712"/>
          </a:xfrm>
          <a:prstGeom prst="rect">
            <a:avLst/>
          </a:prstGeom>
          <a:noFill/>
          <a:ln w="9525">
            <a:noFill/>
            <a:miter lim="800000"/>
            <a:headEnd/>
            <a:tailEnd/>
          </a:ln>
          <a:effectLst/>
        </p:spPr>
        <p:txBody>
          <a:bodyPr wrap="none">
            <a:spAutoFit/>
          </a:bodyPr>
          <a:lstStyle/>
          <a:p>
            <a:pPr>
              <a:defRPr/>
            </a:pPr>
            <a:r>
              <a:rPr lang="sl-SI" b="1">
                <a:solidFill>
                  <a:srgbClr val="FFFF00"/>
                </a:solidFill>
                <a:effectLst>
                  <a:outerShdw blurRad="38100" dist="38100" dir="2700000" algn="tl">
                    <a:srgbClr val="000000"/>
                  </a:outerShdw>
                </a:effectLst>
              </a:rPr>
              <a:t>     </a:t>
            </a:r>
            <a:endParaRPr lang="en-US" b="1">
              <a:solidFill>
                <a:srgbClr val="FFFF00"/>
              </a:solidFill>
              <a:effectLst>
                <a:outerShdw blurRad="38100" dist="38100" dir="2700000" algn="tl">
                  <a:srgbClr val="000000"/>
                </a:outerShdw>
              </a:effectLst>
            </a:endParaRPr>
          </a:p>
        </p:txBody>
      </p:sp>
      <p:sp>
        <p:nvSpPr>
          <p:cNvPr id="1006607" name="Text Box 15">
            <a:extLst>
              <a:ext uri="{FF2B5EF4-FFF2-40B4-BE49-F238E27FC236}">
                <a16:creationId xmlns:a16="http://schemas.microsoft.com/office/drawing/2014/main" id="{CFE83F7F-F16E-48F3-90BE-6948C3638557}"/>
              </a:ext>
            </a:extLst>
          </p:cNvPr>
          <p:cNvSpPr txBox="1">
            <a:spLocks noChangeArrowheads="1"/>
          </p:cNvSpPr>
          <p:nvPr/>
        </p:nvSpPr>
        <p:spPr bwMode="auto">
          <a:xfrm>
            <a:off x="4572000" y="3500438"/>
            <a:ext cx="676275" cy="366712"/>
          </a:xfrm>
          <a:prstGeom prst="rect">
            <a:avLst/>
          </a:prstGeom>
          <a:noFill/>
          <a:ln w="9525">
            <a:noFill/>
            <a:miter lim="800000"/>
            <a:headEnd/>
            <a:tailEnd/>
          </a:ln>
          <a:effectLst/>
        </p:spPr>
        <p:txBody>
          <a:bodyPr wrap="none">
            <a:spAutoFit/>
          </a:bodyPr>
          <a:lstStyle/>
          <a:p>
            <a:pPr>
              <a:defRPr/>
            </a:pPr>
            <a:r>
              <a:rPr lang="sl-SI" b="1">
                <a:solidFill>
                  <a:srgbClr val="FFFF00"/>
                </a:solidFill>
                <a:effectLst>
                  <a:outerShdw blurRad="38100" dist="38100" dir="2700000" algn="tl">
                    <a:srgbClr val="000000"/>
                  </a:outerShdw>
                </a:effectLst>
              </a:rPr>
              <a:t>     </a:t>
            </a:r>
            <a:endParaRPr lang="en-US" b="1">
              <a:solidFill>
                <a:srgbClr val="FFFF00"/>
              </a:solidFill>
              <a:effectLst>
                <a:outerShdw blurRad="38100" dist="38100" dir="2700000" algn="tl">
                  <a:srgbClr val="000000"/>
                </a:outerShdw>
              </a:effectLst>
            </a:endParaRPr>
          </a:p>
        </p:txBody>
      </p:sp>
      <p:sp>
        <p:nvSpPr>
          <p:cNvPr id="1006609" name="Text Box 17">
            <a:extLst>
              <a:ext uri="{FF2B5EF4-FFF2-40B4-BE49-F238E27FC236}">
                <a16:creationId xmlns:a16="http://schemas.microsoft.com/office/drawing/2014/main" id="{25A5F554-D160-4079-B205-A52896138289}"/>
              </a:ext>
            </a:extLst>
          </p:cNvPr>
          <p:cNvSpPr txBox="1">
            <a:spLocks noChangeArrowheads="1"/>
          </p:cNvSpPr>
          <p:nvPr/>
        </p:nvSpPr>
        <p:spPr bwMode="auto">
          <a:xfrm>
            <a:off x="5056188" y="4244975"/>
            <a:ext cx="381000" cy="366713"/>
          </a:xfrm>
          <a:prstGeom prst="rect">
            <a:avLst/>
          </a:prstGeom>
          <a:noFill/>
          <a:ln w="9525">
            <a:noFill/>
            <a:miter lim="800000"/>
            <a:headEnd/>
            <a:tailEnd/>
          </a:ln>
          <a:effectLst/>
        </p:spPr>
        <p:txBody>
          <a:bodyPr wrap="none">
            <a:spAutoFit/>
          </a:bodyPr>
          <a:lstStyle/>
          <a:p>
            <a:pPr>
              <a:defRPr/>
            </a:pPr>
            <a:r>
              <a:rPr lang="sl-SI" b="1">
                <a:solidFill>
                  <a:srgbClr val="FFFF00"/>
                </a:solidFill>
                <a:effectLst>
                  <a:outerShdw blurRad="38100" dist="38100" dir="2700000" algn="tl">
                    <a:srgbClr val="000000"/>
                  </a:outerShdw>
                </a:effectLst>
              </a:rPr>
              <a:t>  </a:t>
            </a:r>
            <a:endParaRPr lang="en-US" b="1">
              <a:solidFill>
                <a:srgbClr val="FFFF00"/>
              </a:solidFill>
              <a:effectLst>
                <a:outerShdw blurRad="38100" dist="38100" dir="2700000" algn="tl">
                  <a:srgbClr val="000000"/>
                </a:outerShdw>
              </a:effectLst>
            </a:endParaRPr>
          </a:p>
        </p:txBody>
      </p:sp>
      <p:sp>
        <p:nvSpPr>
          <p:cNvPr id="1006611" name="Text Box 19">
            <a:extLst>
              <a:ext uri="{FF2B5EF4-FFF2-40B4-BE49-F238E27FC236}">
                <a16:creationId xmlns:a16="http://schemas.microsoft.com/office/drawing/2014/main" id="{C39E26D3-11E0-4811-8897-B0D804D18FF3}"/>
              </a:ext>
            </a:extLst>
          </p:cNvPr>
          <p:cNvSpPr txBox="1">
            <a:spLocks noChangeArrowheads="1"/>
          </p:cNvSpPr>
          <p:nvPr/>
        </p:nvSpPr>
        <p:spPr bwMode="auto">
          <a:xfrm>
            <a:off x="4984750" y="5326063"/>
            <a:ext cx="479425" cy="366712"/>
          </a:xfrm>
          <a:prstGeom prst="rect">
            <a:avLst/>
          </a:prstGeom>
          <a:noFill/>
          <a:ln w="9525">
            <a:noFill/>
            <a:miter lim="800000"/>
            <a:headEnd/>
            <a:tailEnd/>
          </a:ln>
          <a:effectLst/>
        </p:spPr>
        <p:txBody>
          <a:bodyPr wrap="none">
            <a:spAutoFit/>
          </a:bodyPr>
          <a:lstStyle/>
          <a:p>
            <a:pPr>
              <a:defRPr/>
            </a:pPr>
            <a:r>
              <a:rPr lang="sl-SI" b="1">
                <a:solidFill>
                  <a:srgbClr val="FFFF00"/>
                </a:solidFill>
                <a:effectLst>
                  <a:outerShdw blurRad="38100" dist="38100" dir="2700000" algn="tl">
                    <a:srgbClr val="000000"/>
                  </a:outerShdw>
                </a:effectLst>
              </a:rPr>
              <a:t>   </a:t>
            </a:r>
            <a:endParaRPr lang="en-US" b="1">
              <a:solidFill>
                <a:srgbClr val="FFFF00"/>
              </a:solidFill>
              <a:effectLst>
                <a:outerShdw blurRad="38100" dist="38100" dir="2700000" algn="tl">
                  <a:srgbClr val="000000"/>
                </a:outerShdw>
              </a:effectLst>
            </a:endParaRPr>
          </a:p>
        </p:txBody>
      </p:sp>
      <p:pic>
        <p:nvPicPr>
          <p:cNvPr id="95242" name="Picture 24" descr="cortical cells">
            <a:extLst>
              <a:ext uri="{FF2B5EF4-FFF2-40B4-BE49-F238E27FC236}">
                <a16:creationId xmlns:a16="http://schemas.microsoft.com/office/drawing/2014/main" id="{72AF99ED-FDE2-4B9A-B739-10415C41C9E6}"/>
              </a:ext>
            </a:extLst>
          </p:cNvPr>
          <p:cNvPicPr>
            <a:picLocks noChangeAspect="1" noChangeArrowheads="1"/>
          </p:cNvPicPr>
          <p:nvPr>
            <p:ph type="body" sz="half" idx="2"/>
          </p:nvPr>
        </p:nvPicPr>
        <p:blipFill>
          <a:blip r:embed="rId5">
            <a:lum bright="-12000" contrast="24000"/>
            <a:extLst>
              <a:ext uri="{28A0092B-C50C-407E-A947-70E740481C1C}">
                <a14:useLocalDpi xmlns:a14="http://schemas.microsoft.com/office/drawing/2010/main" val="0"/>
              </a:ext>
            </a:extLst>
          </a:blip>
          <a:srcRect/>
          <a:stretch>
            <a:fillRect/>
          </a:stretch>
        </p:blipFill>
        <p:spPr>
          <a:xfrm>
            <a:off x="4857750" y="1757363"/>
            <a:ext cx="3619500" cy="4210050"/>
          </a:xfrm>
          <a:noFill/>
        </p:spPr>
      </p:pic>
      <p:pic>
        <p:nvPicPr>
          <p:cNvPr id="95243" name="Picture 25" descr="CortexLayers">
            <a:extLst>
              <a:ext uri="{FF2B5EF4-FFF2-40B4-BE49-F238E27FC236}">
                <a16:creationId xmlns:a16="http://schemas.microsoft.com/office/drawing/2014/main" id="{0D2BC12D-9D02-4050-B2E2-03B421C01D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6688" y="1295400"/>
            <a:ext cx="516731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06605"/>
                                        </p:tgtEl>
                                        <p:attrNameLst>
                                          <p:attrName>style.visibility</p:attrName>
                                        </p:attrNameLst>
                                      </p:cBhvr>
                                      <p:to>
                                        <p:strVal val="visible"/>
                                      </p:to>
                                    </p:set>
                                    <p:animEffect transition="in" filter="fade">
                                      <p:cBhvr>
                                        <p:cTn id="7" dur="1000"/>
                                        <p:tgtEl>
                                          <p:spTgt spid="1006605"/>
                                        </p:tgtEl>
                                      </p:cBhvr>
                                    </p:animEffect>
                                    <p:anim calcmode="lin" valueType="num">
                                      <p:cBhvr>
                                        <p:cTn id="8" dur="1000" fill="hold"/>
                                        <p:tgtEl>
                                          <p:spTgt spid="1006605"/>
                                        </p:tgtEl>
                                        <p:attrNameLst>
                                          <p:attrName>ppt_x</p:attrName>
                                        </p:attrNameLst>
                                      </p:cBhvr>
                                      <p:tavLst>
                                        <p:tav tm="0">
                                          <p:val>
                                            <p:strVal val="#ppt_x"/>
                                          </p:val>
                                        </p:tav>
                                        <p:tav tm="100000">
                                          <p:val>
                                            <p:strVal val="#ppt_x"/>
                                          </p:val>
                                        </p:tav>
                                      </p:tavLst>
                                    </p:anim>
                                    <p:anim calcmode="lin" valueType="num">
                                      <p:cBhvr>
                                        <p:cTn id="9" dur="900" decel="100000" fill="hold"/>
                                        <p:tgtEl>
                                          <p:spTgt spid="100660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0660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6607"/>
                                        </p:tgtEl>
                                        <p:attrNameLst>
                                          <p:attrName>style.visibility</p:attrName>
                                        </p:attrNameLst>
                                      </p:cBhvr>
                                      <p:to>
                                        <p:strVal val="visible"/>
                                      </p:to>
                                    </p:set>
                                    <p:anim calcmode="lin" valueType="num">
                                      <p:cBhvr additive="base">
                                        <p:cTn id="15" dur="500" fill="hold"/>
                                        <p:tgtEl>
                                          <p:spTgt spid="1006607"/>
                                        </p:tgtEl>
                                        <p:attrNameLst>
                                          <p:attrName>ppt_x</p:attrName>
                                        </p:attrNameLst>
                                      </p:cBhvr>
                                      <p:tavLst>
                                        <p:tav tm="0">
                                          <p:val>
                                            <p:strVal val="#ppt_x"/>
                                          </p:val>
                                        </p:tav>
                                        <p:tav tm="100000">
                                          <p:val>
                                            <p:strVal val="#ppt_x"/>
                                          </p:val>
                                        </p:tav>
                                      </p:tavLst>
                                    </p:anim>
                                    <p:anim calcmode="lin" valueType="num">
                                      <p:cBhvr additive="base">
                                        <p:cTn id="16" dur="500" fill="hold"/>
                                        <p:tgtEl>
                                          <p:spTgt spid="100660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06609"/>
                                        </p:tgtEl>
                                        <p:attrNameLst>
                                          <p:attrName>style.visibility</p:attrName>
                                        </p:attrNameLst>
                                      </p:cBhvr>
                                      <p:to>
                                        <p:strVal val="visible"/>
                                      </p:to>
                                    </p:set>
                                    <p:anim calcmode="lin" valueType="num">
                                      <p:cBhvr>
                                        <p:cTn id="21" dur="1000" fill="hold"/>
                                        <p:tgtEl>
                                          <p:spTgt spid="1006609"/>
                                        </p:tgtEl>
                                        <p:attrNameLst>
                                          <p:attrName>ppt_w</p:attrName>
                                        </p:attrNameLst>
                                      </p:cBhvr>
                                      <p:tavLst>
                                        <p:tav tm="0">
                                          <p:val>
                                            <p:strVal val="#ppt_w*0.70"/>
                                          </p:val>
                                        </p:tav>
                                        <p:tav tm="100000">
                                          <p:val>
                                            <p:strVal val="#ppt_w"/>
                                          </p:val>
                                        </p:tav>
                                      </p:tavLst>
                                    </p:anim>
                                    <p:anim calcmode="lin" valueType="num">
                                      <p:cBhvr>
                                        <p:cTn id="22" dur="1000" fill="hold"/>
                                        <p:tgtEl>
                                          <p:spTgt spid="1006609"/>
                                        </p:tgtEl>
                                        <p:attrNameLst>
                                          <p:attrName>ppt_h</p:attrName>
                                        </p:attrNameLst>
                                      </p:cBhvr>
                                      <p:tavLst>
                                        <p:tav tm="0">
                                          <p:val>
                                            <p:strVal val="#ppt_h"/>
                                          </p:val>
                                        </p:tav>
                                        <p:tav tm="100000">
                                          <p:val>
                                            <p:strVal val="#ppt_h"/>
                                          </p:val>
                                        </p:tav>
                                      </p:tavLst>
                                    </p:anim>
                                    <p:animEffect transition="in" filter="fade">
                                      <p:cBhvr>
                                        <p:cTn id="23" dur="1000"/>
                                        <p:tgtEl>
                                          <p:spTgt spid="100660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06611"/>
                                        </p:tgtEl>
                                        <p:attrNameLst>
                                          <p:attrName>style.visibility</p:attrName>
                                        </p:attrNameLst>
                                      </p:cBhvr>
                                      <p:to>
                                        <p:strVal val="visible"/>
                                      </p:to>
                                    </p:set>
                                    <p:animEffect transition="in" filter="wipe(down)">
                                      <p:cBhvr>
                                        <p:cTn id="28" dur="500"/>
                                        <p:tgtEl>
                                          <p:spTgt spid="1006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605" grpId="0"/>
      <p:bldP spid="1006607" grpId="0"/>
      <p:bldP spid="1006609" grpId="0"/>
      <p:bldP spid="10066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a:extLst>
              <a:ext uri="{FF2B5EF4-FFF2-40B4-BE49-F238E27FC236}">
                <a16:creationId xmlns:a16="http://schemas.microsoft.com/office/drawing/2014/main" id="{BD97BD10-D0FB-4AEE-9EC1-CD00F954EBE3}"/>
              </a:ext>
            </a:extLst>
          </p:cNvPr>
          <p:cNvSpPr>
            <a:spLocks noGrp="1" noChangeArrowheads="1"/>
          </p:cNvSpPr>
          <p:nvPr>
            <p:ph type="title"/>
          </p:nvPr>
        </p:nvSpPr>
        <p:spPr>
          <a:xfrm>
            <a:off x="457200" y="0"/>
            <a:ext cx="8147050" cy="1417638"/>
          </a:xfrm>
        </p:spPr>
        <p:txBody>
          <a:bodyPr>
            <a:normAutofit fontScale="90000"/>
          </a:bodyPr>
          <a:lstStyle/>
          <a:p>
            <a:pPr eaLnBrk="1" hangingPunct="1">
              <a:defRPr/>
            </a:pPr>
            <a:r>
              <a:rPr lang="sl-SI">
                <a:effectLst>
                  <a:outerShdw blurRad="38100" dist="38100" dir="2700000" algn="tl">
                    <a:srgbClr val="000000"/>
                  </a:outerShdw>
                </a:effectLst>
              </a:rPr>
              <a:t>Cortex cerebri</a:t>
            </a:r>
            <a:br>
              <a:rPr lang="sl-SI">
                <a:effectLst>
                  <a:outerShdw blurRad="38100" dist="38100" dir="2700000" algn="tl">
                    <a:srgbClr val="000000"/>
                  </a:outerShdw>
                </a:effectLst>
              </a:rPr>
            </a:br>
            <a:r>
              <a:rPr lang="sr-Cyrl-CS">
                <a:effectLst>
                  <a:outerShdw blurRad="38100" dist="38100" dir="2700000" algn="tl">
                    <a:srgbClr val="000000"/>
                  </a:outerShdw>
                </a:effectLst>
              </a:rPr>
              <a:t>грађа </a:t>
            </a:r>
            <a:endParaRPr lang="en-US">
              <a:effectLst>
                <a:outerShdw blurRad="38100" dist="38100" dir="2700000" algn="tl">
                  <a:srgbClr val="000000"/>
                </a:outerShdw>
              </a:effectLst>
            </a:endParaRPr>
          </a:p>
        </p:txBody>
      </p:sp>
      <p:pic>
        <p:nvPicPr>
          <p:cNvPr id="96259" name="Picture 3" descr="cortex_histo">
            <a:extLst>
              <a:ext uri="{FF2B5EF4-FFF2-40B4-BE49-F238E27FC236}">
                <a16:creationId xmlns:a16="http://schemas.microsoft.com/office/drawing/2014/main" id="{A3B9399D-593B-4318-8BEC-13842E8DA136}"/>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557338"/>
            <a:ext cx="4279900" cy="4497387"/>
          </a:xfrm>
          <a:noFill/>
        </p:spPr>
      </p:pic>
      <p:sp>
        <p:nvSpPr>
          <p:cNvPr id="893956" name="Line 4">
            <a:extLst>
              <a:ext uri="{FF2B5EF4-FFF2-40B4-BE49-F238E27FC236}">
                <a16:creationId xmlns:a16="http://schemas.microsoft.com/office/drawing/2014/main" id="{EC7A3B49-2161-43A7-A4FD-627AF6681D0D}"/>
              </a:ext>
            </a:extLst>
          </p:cNvPr>
          <p:cNvSpPr>
            <a:spLocks noChangeShapeType="1"/>
          </p:cNvSpPr>
          <p:nvPr/>
        </p:nvSpPr>
        <p:spPr bwMode="auto">
          <a:xfrm flipH="1">
            <a:off x="4067175" y="1484313"/>
            <a:ext cx="1081088" cy="865187"/>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261" name="Text Box 5">
            <a:extLst>
              <a:ext uri="{FF2B5EF4-FFF2-40B4-BE49-F238E27FC236}">
                <a16:creationId xmlns:a16="http://schemas.microsoft.com/office/drawing/2014/main" id="{80B1475C-5F54-4007-A961-9D10FCC2C81D}"/>
              </a:ext>
            </a:extLst>
          </p:cNvPr>
          <p:cNvSpPr txBox="1">
            <a:spLocks noChangeArrowheads="1"/>
          </p:cNvSpPr>
          <p:nvPr/>
        </p:nvSpPr>
        <p:spPr bwMode="auto">
          <a:xfrm>
            <a:off x="4840288" y="1077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endParaRPr lang="sr-Latn-RS" altLang="sr-Latn-RS" sz="1800" b="1">
              <a:solidFill>
                <a:srgbClr val="FFFF00"/>
              </a:solidFill>
            </a:endParaRPr>
          </a:p>
        </p:txBody>
      </p:sp>
      <p:sp>
        <p:nvSpPr>
          <p:cNvPr id="893958" name="Text Box 6">
            <a:extLst>
              <a:ext uri="{FF2B5EF4-FFF2-40B4-BE49-F238E27FC236}">
                <a16:creationId xmlns:a16="http://schemas.microsoft.com/office/drawing/2014/main" id="{61CC1BA8-9073-4B45-A241-1653F028D112}"/>
              </a:ext>
            </a:extLst>
          </p:cNvPr>
          <p:cNvSpPr txBox="1">
            <a:spLocks noChangeArrowheads="1"/>
          </p:cNvSpPr>
          <p:nvPr/>
        </p:nvSpPr>
        <p:spPr bwMode="auto">
          <a:xfrm>
            <a:off x="5219700" y="1168431"/>
            <a:ext cx="2952750" cy="369332"/>
          </a:xfrm>
          <a:prstGeom prst="rect">
            <a:avLst/>
          </a:prstGeom>
          <a:noFill/>
          <a:ln w="9525">
            <a:noFill/>
            <a:miter lim="800000"/>
            <a:headEnd/>
            <a:tailEnd/>
          </a:ln>
          <a:effectLst/>
        </p:spPr>
        <p:txBody>
          <a:bodyPr>
            <a:spAutoFit/>
          </a:bodyPr>
          <a:lstStyle/>
          <a:p>
            <a:pPr>
              <a:defRPr/>
            </a:pPr>
            <a:r>
              <a:rPr lang="sr-Latn-CS" b="1" dirty="0">
                <a:solidFill>
                  <a:srgbClr val="FF0000"/>
                </a:solidFill>
              </a:rPr>
              <a:t>lamina molecularis s. zonalis</a:t>
            </a:r>
            <a:endParaRPr lang="en-US" b="1" dirty="0">
              <a:solidFill>
                <a:srgbClr val="FF0000"/>
              </a:solidFill>
            </a:endParaRPr>
          </a:p>
        </p:txBody>
      </p:sp>
      <p:sp>
        <p:nvSpPr>
          <p:cNvPr id="893959" name="Line 7">
            <a:extLst>
              <a:ext uri="{FF2B5EF4-FFF2-40B4-BE49-F238E27FC236}">
                <a16:creationId xmlns:a16="http://schemas.microsoft.com/office/drawing/2014/main" id="{7FB808E3-85A1-4588-BD85-A4254BE9FD74}"/>
              </a:ext>
            </a:extLst>
          </p:cNvPr>
          <p:cNvSpPr>
            <a:spLocks noChangeShapeType="1"/>
          </p:cNvSpPr>
          <p:nvPr/>
        </p:nvSpPr>
        <p:spPr bwMode="auto">
          <a:xfrm flipH="1">
            <a:off x="3995738" y="2276475"/>
            <a:ext cx="863600" cy="504825"/>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3960" name="Text Box 8">
            <a:extLst>
              <a:ext uri="{FF2B5EF4-FFF2-40B4-BE49-F238E27FC236}">
                <a16:creationId xmlns:a16="http://schemas.microsoft.com/office/drawing/2014/main" id="{36A27333-1873-41E7-9898-BD570A755186}"/>
              </a:ext>
            </a:extLst>
          </p:cNvPr>
          <p:cNvSpPr txBox="1">
            <a:spLocks noChangeArrowheads="1"/>
          </p:cNvSpPr>
          <p:nvPr/>
        </p:nvSpPr>
        <p:spPr bwMode="auto">
          <a:xfrm>
            <a:off x="4859338" y="1959006"/>
            <a:ext cx="3241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r>
              <a:rPr lang="sr-Latn-CS" altLang="sr-Latn-RS" sz="1800" b="1" dirty="0">
                <a:solidFill>
                  <a:srgbClr val="FF0000"/>
                </a:solidFill>
                <a:latin typeface="+mn-lt"/>
              </a:rPr>
              <a:t>    </a:t>
            </a:r>
            <a:r>
              <a:rPr lang="en-US" altLang="sr-Latn-RS" sz="1800" b="1" dirty="0">
                <a:solidFill>
                  <a:srgbClr val="FF0000"/>
                </a:solidFill>
                <a:latin typeface="+mn-lt"/>
              </a:rPr>
              <a:t>lamina </a:t>
            </a:r>
            <a:r>
              <a:rPr lang="en-US" altLang="sr-Latn-RS" sz="1800" b="1" dirty="0" err="1">
                <a:solidFill>
                  <a:srgbClr val="FF0000"/>
                </a:solidFill>
                <a:latin typeface="+mn-lt"/>
              </a:rPr>
              <a:t>granularis</a:t>
            </a:r>
            <a:r>
              <a:rPr lang="en-US" altLang="sr-Latn-RS" sz="1800" b="1" dirty="0">
                <a:solidFill>
                  <a:srgbClr val="FF0000"/>
                </a:solidFill>
                <a:latin typeface="+mn-lt"/>
              </a:rPr>
              <a:t> externa</a:t>
            </a:r>
            <a:endParaRPr lang="en-US" altLang="sr-Latn-RS" sz="1800" b="1" dirty="0">
              <a:solidFill>
                <a:srgbClr val="FF0000"/>
              </a:solidFill>
              <a:effectLst>
                <a:outerShdw blurRad="38100" dist="38100" dir="2700000" algn="tl">
                  <a:srgbClr val="000000">
                    <a:alpha val="43137"/>
                  </a:srgbClr>
                </a:outerShdw>
              </a:effectLst>
              <a:latin typeface="+mn-lt"/>
            </a:endParaRPr>
          </a:p>
        </p:txBody>
      </p:sp>
      <p:sp>
        <p:nvSpPr>
          <p:cNvPr id="893961" name="Line 9">
            <a:extLst>
              <a:ext uri="{FF2B5EF4-FFF2-40B4-BE49-F238E27FC236}">
                <a16:creationId xmlns:a16="http://schemas.microsoft.com/office/drawing/2014/main" id="{C5071E93-9770-4CB3-BD80-A9EA822459D9}"/>
              </a:ext>
            </a:extLst>
          </p:cNvPr>
          <p:cNvSpPr>
            <a:spLocks noChangeShapeType="1"/>
          </p:cNvSpPr>
          <p:nvPr/>
        </p:nvSpPr>
        <p:spPr bwMode="auto">
          <a:xfrm flipH="1">
            <a:off x="3995738" y="3068638"/>
            <a:ext cx="792162" cy="144462"/>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266" name="Text Box 10">
            <a:extLst>
              <a:ext uri="{FF2B5EF4-FFF2-40B4-BE49-F238E27FC236}">
                <a16:creationId xmlns:a16="http://schemas.microsoft.com/office/drawing/2014/main" id="{2BA533BB-41E9-4942-B2F5-D0F67798FB2A}"/>
              </a:ext>
            </a:extLst>
          </p:cNvPr>
          <p:cNvSpPr txBox="1">
            <a:spLocks noChangeArrowheads="1"/>
          </p:cNvSpPr>
          <p:nvPr/>
        </p:nvSpPr>
        <p:spPr bwMode="auto">
          <a:xfrm>
            <a:off x="4767263" y="28781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endParaRPr lang="sr-Latn-RS" altLang="sr-Latn-RS" sz="1800" b="1">
              <a:solidFill>
                <a:srgbClr val="FFFF00"/>
              </a:solidFill>
            </a:endParaRPr>
          </a:p>
        </p:txBody>
      </p:sp>
      <p:sp>
        <p:nvSpPr>
          <p:cNvPr id="893963" name="Text Box 11">
            <a:extLst>
              <a:ext uri="{FF2B5EF4-FFF2-40B4-BE49-F238E27FC236}">
                <a16:creationId xmlns:a16="http://schemas.microsoft.com/office/drawing/2014/main" id="{72760E86-9CE8-4403-9C77-5FC1DC6E2C2E}"/>
              </a:ext>
            </a:extLst>
          </p:cNvPr>
          <p:cNvSpPr txBox="1">
            <a:spLocks noChangeArrowheads="1"/>
          </p:cNvSpPr>
          <p:nvPr/>
        </p:nvSpPr>
        <p:spPr bwMode="auto">
          <a:xfrm>
            <a:off x="4767263" y="2843244"/>
            <a:ext cx="3041345" cy="369332"/>
          </a:xfrm>
          <a:prstGeom prst="rect">
            <a:avLst/>
          </a:prstGeom>
          <a:noFill/>
          <a:ln w="9525">
            <a:noFill/>
            <a:miter lim="800000"/>
            <a:headEnd/>
            <a:tailEnd/>
          </a:ln>
          <a:effectLst/>
        </p:spPr>
        <p:txBody>
          <a:bodyPr wrap="none">
            <a:spAutoFit/>
          </a:bodyPr>
          <a:lstStyle/>
          <a:p>
            <a:pPr>
              <a:defRPr/>
            </a:pPr>
            <a:r>
              <a:rPr lang="sl-SI" b="1" dirty="0">
                <a:solidFill>
                  <a:srgbClr val="FF0000"/>
                </a:solidFill>
                <a:effectLst>
                  <a:outerShdw blurRad="38100" dist="38100" dir="2700000" algn="tl">
                    <a:srgbClr val="000000"/>
                  </a:outerShdw>
                </a:effectLst>
              </a:rPr>
              <a:t>     </a:t>
            </a:r>
            <a:r>
              <a:rPr lang="sl-SI" b="1" dirty="0">
                <a:solidFill>
                  <a:srgbClr val="FF0000"/>
                </a:solidFill>
              </a:rPr>
              <a:t>lamina pyramidalis externa</a:t>
            </a:r>
            <a:endParaRPr lang="en-US" b="1" dirty="0">
              <a:solidFill>
                <a:srgbClr val="FF0000"/>
              </a:solidFill>
            </a:endParaRPr>
          </a:p>
        </p:txBody>
      </p:sp>
      <p:sp>
        <p:nvSpPr>
          <p:cNvPr id="893964" name="Line 12">
            <a:extLst>
              <a:ext uri="{FF2B5EF4-FFF2-40B4-BE49-F238E27FC236}">
                <a16:creationId xmlns:a16="http://schemas.microsoft.com/office/drawing/2014/main" id="{4FE217D8-FA58-4112-AC6F-60DB3BA23DFC}"/>
              </a:ext>
            </a:extLst>
          </p:cNvPr>
          <p:cNvSpPr>
            <a:spLocks noChangeShapeType="1"/>
          </p:cNvSpPr>
          <p:nvPr/>
        </p:nvSpPr>
        <p:spPr bwMode="auto">
          <a:xfrm flipH="1">
            <a:off x="4140200" y="3644900"/>
            <a:ext cx="719138" cy="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3965" name="Text Box 13">
            <a:extLst>
              <a:ext uri="{FF2B5EF4-FFF2-40B4-BE49-F238E27FC236}">
                <a16:creationId xmlns:a16="http://schemas.microsoft.com/office/drawing/2014/main" id="{1C279F42-D238-4080-8176-7ABE6CEA0548}"/>
              </a:ext>
            </a:extLst>
          </p:cNvPr>
          <p:cNvSpPr txBox="1">
            <a:spLocks noChangeArrowheads="1"/>
          </p:cNvSpPr>
          <p:nvPr/>
        </p:nvSpPr>
        <p:spPr bwMode="auto">
          <a:xfrm>
            <a:off x="4767263" y="3419506"/>
            <a:ext cx="2840458" cy="369332"/>
          </a:xfrm>
          <a:prstGeom prst="rect">
            <a:avLst/>
          </a:prstGeom>
          <a:noFill/>
          <a:ln w="9525">
            <a:noFill/>
            <a:miter lim="800000"/>
            <a:headEnd/>
            <a:tailEnd/>
          </a:ln>
          <a:effectLst/>
        </p:spPr>
        <p:txBody>
          <a:bodyPr wrap="none">
            <a:spAutoFit/>
          </a:bodyPr>
          <a:lstStyle/>
          <a:p>
            <a:pPr>
              <a:defRPr/>
            </a:pPr>
            <a:r>
              <a:rPr lang="sl-SI" b="1" dirty="0">
                <a:solidFill>
                  <a:srgbClr val="FF0000"/>
                </a:solidFill>
                <a:effectLst>
                  <a:outerShdw blurRad="38100" dist="38100" dir="2700000" algn="tl">
                    <a:srgbClr val="000000"/>
                  </a:outerShdw>
                </a:effectLst>
              </a:rPr>
              <a:t>     </a:t>
            </a:r>
            <a:r>
              <a:rPr lang="sl-SI" b="1" dirty="0">
                <a:solidFill>
                  <a:srgbClr val="FF0000"/>
                </a:solidFill>
              </a:rPr>
              <a:t>lamina granularis interna</a:t>
            </a:r>
            <a:endParaRPr lang="en-US" b="1" dirty="0">
              <a:solidFill>
                <a:srgbClr val="FF0000"/>
              </a:solidFill>
            </a:endParaRPr>
          </a:p>
        </p:txBody>
      </p:sp>
      <p:sp>
        <p:nvSpPr>
          <p:cNvPr id="893966" name="Line 14">
            <a:extLst>
              <a:ext uri="{FF2B5EF4-FFF2-40B4-BE49-F238E27FC236}">
                <a16:creationId xmlns:a16="http://schemas.microsoft.com/office/drawing/2014/main" id="{660905CB-9464-4262-9D6C-CA4D441391E8}"/>
              </a:ext>
            </a:extLst>
          </p:cNvPr>
          <p:cNvSpPr>
            <a:spLocks noChangeShapeType="1"/>
          </p:cNvSpPr>
          <p:nvPr/>
        </p:nvSpPr>
        <p:spPr bwMode="auto">
          <a:xfrm flipH="1" flipV="1">
            <a:off x="4067175" y="4292600"/>
            <a:ext cx="1009650" cy="360363"/>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3967" name="Text Box 15">
            <a:extLst>
              <a:ext uri="{FF2B5EF4-FFF2-40B4-BE49-F238E27FC236}">
                <a16:creationId xmlns:a16="http://schemas.microsoft.com/office/drawing/2014/main" id="{EB419723-D6B5-4617-8EC0-29C6B63DCC56}"/>
              </a:ext>
            </a:extLst>
          </p:cNvPr>
          <p:cNvSpPr txBox="1">
            <a:spLocks noChangeArrowheads="1"/>
          </p:cNvSpPr>
          <p:nvPr/>
        </p:nvSpPr>
        <p:spPr bwMode="auto">
          <a:xfrm>
            <a:off x="5056188" y="4244975"/>
            <a:ext cx="2842445" cy="369332"/>
          </a:xfrm>
          <a:prstGeom prst="rect">
            <a:avLst/>
          </a:prstGeom>
          <a:noFill/>
          <a:ln w="9525">
            <a:noFill/>
            <a:miter lim="800000"/>
            <a:headEnd/>
            <a:tailEnd/>
          </a:ln>
          <a:effectLst/>
        </p:spPr>
        <p:txBody>
          <a:bodyPr wrap="none">
            <a:spAutoFit/>
          </a:bodyPr>
          <a:lstStyle/>
          <a:p>
            <a:pPr>
              <a:defRPr/>
            </a:pPr>
            <a:r>
              <a:rPr lang="sl-SI" b="1" dirty="0">
                <a:solidFill>
                  <a:srgbClr val="FF0000"/>
                </a:solidFill>
              </a:rPr>
              <a:t>  lamina pyramidalis interna</a:t>
            </a:r>
            <a:endParaRPr lang="en-US" b="1" dirty="0">
              <a:solidFill>
                <a:srgbClr val="FF0000"/>
              </a:solidFill>
            </a:endParaRPr>
          </a:p>
        </p:txBody>
      </p:sp>
      <p:sp>
        <p:nvSpPr>
          <p:cNvPr id="893968" name="Line 16">
            <a:extLst>
              <a:ext uri="{FF2B5EF4-FFF2-40B4-BE49-F238E27FC236}">
                <a16:creationId xmlns:a16="http://schemas.microsoft.com/office/drawing/2014/main" id="{BC31CF52-A597-4144-B417-338DE5CAE7A7}"/>
              </a:ext>
            </a:extLst>
          </p:cNvPr>
          <p:cNvSpPr>
            <a:spLocks noChangeShapeType="1"/>
          </p:cNvSpPr>
          <p:nvPr/>
        </p:nvSpPr>
        <p:spPr bwMode="auto">
          <a:xfrm flipH="1" flipV="1">
            <a:off x="3851275" y="5157788"/>
            <a:ext cx="1152525" cy="4318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3969" name="Text Box 17">
            <a:extLst>
              <a:ext uri="{FF2B5EF4-FFF2-40B4-BE49-F238E27FC236}">
                <a16:creationId xmlns:a16="http://schemas.microsoft.com/office/drawing/2014/main" id="{1C3B1329-4139-407E-BAEC-E153938B779F}"/>
              </a:ext>
            </a:extLst>
          </p:cNvPr>
          <p:cNvSpPr txBox="1">
            <a:spLocks noChangeArrowheads="1"/>
          </p:cNvSpPr>
          <p:nvPr/>
        </p:nvSpPr>
        <p:spPr bwMode="auto">
          <a:xfrm>
            <a:off x="4984750" y="5326063"/>
            <a:ext cx="2160913" cy="369332"/>
          </a:xfrm>
          <a:prstGeom prst="rect">
            <a:avLst/>
          </a:prstGeom>
          <a:noFill/>
          <a:ln w="9525">
            <a:noFill/>
            <a:miter lim="800000"/>
            <a:headEnd/>
            <a:tailEnd/>
          </a:ln>
          <a:effectLst/>
        </p:spPr>
        <p:txBody>
          <a:bodyPr wrap="none">
            <a:spAutoFit/>
          </a:bodyPr>
          <a:lstStyle/>
          <a:p>
            <a:pPr>
              <a:defRPr/>
            </a:pPr>
            <a:r>
              <a:rPr lang="sl-SI" b="1" dirty="0">
                <a:solidFill>
                  <a:srgbClr val="FF0000"/>
                </a:solidFill>
                <a:effectLst>
                  <a:outerShdw blurRad="38100" dist="38100" dir="2700000" algn="tl">
                    <a:srgbClr val="000000"/>
                  </a:outerShdw>
                </a:effectLst>
              </a:rPr>
              <a:t>   </a:t>
            </a:r>
            <a:r>
              <a:rPr lang="sl-SI" b="1" dirty="0">
                <a:solidFill>
                  <a:srgbClr val="FF0000"/>
                </a:solidFill>
              </a:rPr>
              <a:t>lamina multiformis</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893956"/>
                                        </p:tgtEl>
                                        <p:attrNameLst>
                                          <p:attrName>style.visibility</p:attrName>
                                        </p:attrNameLst>
                                      </p:cBhvr>
                                      <p:to>
                                        <p:strVal val="visible"/>
                                      </p:to>
                                    </p:set>
                                    <p:animScale>
                                      <p:cBhvr>
                                        <p:cTn id="7" dur="1000" decel="50000" fill="hold">
                                          <p:stCondLst>
                                            <p:cond delay="0"/>
                                          </p:stCondLst>
                                        </p:cTn>
                                        <p:tgtEl>
                                          <p:spTgt spid="89395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93956"/>
                                        </p:tgtEl>
                                        <p:attrNameLst>
                                          <p:attrName>ppt_x</p:attrName>
                                          <p:attrName>ppt_y</p:attrName>
                                        </p:attrNameLst>
                                      </p:cBhvr>
                                    </p:animMotion>
                                    <p:animEffect transition="in" filter="fade">
                                      <p:cBhvr>
                                        <p:cTn id="9" dur="1000"/>
                                        <p:tgtEl>
                                          <p:spTgt spid="89395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93958"/>
                                        </p:tgtEl>
                                        <p:attrNameLst>
                                          <p:attrName>style.visibility</p:attrName>
                                        </p:attrNameLst>
                                      </p:cBhvr>
                                      <p:to>
                                        <p:strVal val="visible"/>
                                      </p:to>
                                    </p:set>
                                    <p:animScale>
                                      <p:cBhvr>
                                        <p:cTn id="12" dur="1000" decel="50000" fill="hold">
                                          <p:stCondLst>
                                            <p:cond delay="0"/>
                                          </p:stCondLst>
                                        </p:cTn>
                                        <p:tgtEl>
                                          <p:spTgt spid="8939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93958"/>
                                        </p:tgtEl>
                                        <p:attrNameLst>
                                          <p:attrName>ppt_x</p:attrName>
                                          <p:attrName>ppt_y</p:attrName>
                                        </p:attrNameLst>
                                      </p:cBhvr>
                                    </p:animMotion>
                                    <p:animEffect transition="in" filter="fade">
                                      <p:cBhvr>
                                        <p:cTn id="14" dur="1000"/>
                                        <p:tgtEl>
                                          <p:spTgt spid="8939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8" presetClass="entr" presetSubtype="0" accel="50000" fill="hold" grpId="0" nodeType="clickEffect">
                                  <p:stCondLst>
                                    <p:cond delay="0"/>
                                  </p:stCondLst>
                                  <p:childTnLst>
                                    <p:set>
                                      <p:cBhvr>
                                        <p:cTn id="18" dur="1" fill="hold">
                                          <p:stCondLst>
                                            <p:cond delay="0"/>
                                          </p:stCondLst>
                                        </p:cTn>
                                        <p:tgtEl>
                                          <p:spTgt spid="893960"/>
                                        </p:tgtEl>
                                        <p:attrNameLst>
                                          <p:attrName>style.visibility</p:attrName>
                                        </p:attrNameLst>
                                      </p:cBhvr>
                                      <p:to>
                                        <p:strVal val="visible"/>
                                      </p:to>
                                    </p:set>
                                    <p:anim calcmode="lin" valueType="num">
                                      <p:cBhvr>
                                        <p:cTn id="19" dur="1000" fill="hold"/>
                                        <p:tgtEl>
                                          <p:spTgt spid="89396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893960"/>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893960"/>
                                        </p:tgtEl>
                                        <p:attrNameLst>
                                          <p:attrName>ppt_y</p:attrName>
                                        </p:attrNameLst>
                                      </p:cBhvr>
                                      <p:tavLst>
                                        <p:tav tm="0">
                                          <p:val>
                                            <p:strVal val="#ppt_y"/>
                                          </p:val>
                                        </p:tav>
                                        <p:tav tm="100000">
                                          <p:val>
                                            <p:strVal val="#ppt_y"/>
                                          </p:val>
                                        </p:tav>
                                      </p:tavLst>
                                    </p:anim>
                                    <p:animEffect transition="in" filter="fade">
                                      <p:cBhvr>
                                        <p:cTn id="22" dur="1000"/>
                                        <p:tgtEl>
                                          <p:spTgt spid="893960"/>
                                        </p:tgtEl>
                                      </p:cBhvr>
                                    </p:animEffect>
                                  </p:childTnLst>
                                </p:cTn>
                              </p:par>
                              <p:par>
                                <p:cTn id="23" presetID="48" presetClass="entr" presetSubtype="0" accel="50000" fill="hold" nodeType="withEffect">
                                  <p:stCondLst>
                                    <p:cond delay="0"/>
                                  </p:stCondLst>
                                  <p:childTnLst>
                                    <p:set>
                                      <p:cBhvr>
                                        <p:cTn id="24" dur="1" fill="hold">
                                          <p:stCondLst>
                                            <p:cond delay="0"/>
                                          </p:stCondLst>
                                        </p:cTn>
                                        <p:tgtEl>
                                          <p:spTgt spid="893959"/>
                                        </p:tgtEl>
                                        <p:attrNameLst>
                                          <p:attrName>style.visibility</p:attrName>
                                        </p:attrNameLst>
                                      </p:cBhvr>
                                      <p:to>
                                        <p:strVal val="visible"/>
                                      </p:to>
                                    </p:set>
                                    <p:anim calcmode="lin" valueType="num">
                                      <p:cBhvr>
                                        <p:cTn id="25" dur="1000" fill="hold"/>
                                        <p:tgtEl>
                                          <p:spTgt spid="89395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893959"/>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893959"/>
                                        </p:tgtEl>
                                        <p:attrNameLst>
                                          <p:attrName>ppt_y</p:attrName>
                                        </p:attrNameLst>
                                      </p:cBhvr>
                                      <p:tavLst>
                                        <p:tav tm="0">
                                          <p:val>
                                            <p:strVal val="#ppt_y"/>
                                          </p:val>
                                        </p:tav>
                                        <p:tav tm="100000">
                                          <p:val>
                                            <p:strVal val="#ppt_y"/>
                                          </p:val>
                                        </p:tav>
                                      </p:tavLst>
                                    </p:anim>
                                    <p:animEffect transition="in" filter="fade">
                                      <p:cBhvr>
                                        <p:cTn id="28" dur="1000"/>
                                        <p:tgtEl>
                                          <p:spTgt spid="89395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893963"/>
                                        </p:tgtEl>
                                        <p:attrNameLst>
                                          <p:attrName>style.visibility</p:attrName>
                                        </p:attrNameLst>
                                      </p:cBhvr>
                                      <p:to>
                                        <p:strVal val="visible"/>
                                      </p:to>
                                    </p:set>
                                    <p:animEffect transition="in" filter="fade">
                                      <p:cBhvr>
                                        <p:cTn id="33" dur="1000"/>
                                        <p:tgtEl>
                                          <p:spTgt spid="893963"/>
                                        </p:tgtEl>
                                      </p:cBhvr>
                                    </p:animEffect>
                                    <p:anim calcmode="lin" valueType="num">
                                      <p:cBhvr>
                                        <p:cTn id="34" dur="1000" fill="hold"/>
                                        <p:tgtEl>
                                          <p:spTgt spid="893963"/>
                                        </p:tgtEl>
                                        <p:attrNameLst>
                                          <p:attrName>ppt_x</p:attrName>
                                        </p:attrNameLst>
                                      </p:cBhvr>
                                      <p:tavLst>
                                        <p:tav tm="0">
                                          <p:val>
                                            <p:strVal val="#ppt_x"/>
                                          </p:val>
                                        </p:tav>
                                        <p:tav tm="100000">
                                          <p:val>
                                            <p:strVal val="#ppt_x"/>
                                          </p:val>
                                        </p:tav>
                                      </p:tavLst>
                                    </p:anim>
                                    <p:anim calcmode="lin" valueType="num">
                                      <p:cBhvr>
                                        <p:cTn id="35" dur="900" decel="100000" fill="hold"/>
                                        <p:tgtEl>
                                          <p:spTgt spid="893963"/>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93963"/>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893961"/>
                                        </p:tgtEl>
                                        <p:attrNameLst>
                                          <p:attrName>style.visibility</p:attrName>
                                        </p:attrNameLst>
                                      </p:cBhvr>
                                      <p:to>
                                        <p:strVal val="visible"/>
                                      </p:to>
                                    </p:set>
                                    <p:animEffect transition="in" filter="fade">
                                      <p:cBhvr>
                                        <p:cTn id="39" dur="1000"/>
                                        <p:tgtEl>
                                          <p:spTgt spid="893961"/>
                                        </p:tgtEl>
                                      </p:cBhvr>
                                    </p:animEffect>
                                    <p:anim calcmode="lin" valueType="num">
                                      <p:cBhvr>
                                        <p:cTn id="40" dur="1000" fill="hold"/>
                                        <p:tgtEl>
                                          <p:spTgt spid="893961"/>
                                        </p:tgtEl>
                                        <p:attrNameLst>
                                          <p:attrName>ppt_x</p:attrName>
                                        </p:attrNameLst>
                                      </p:cBhvr>
                                      <p:tavLst>
                                        <p:tav tm="0">
                                          <p:val>
                                            <p:strVal val="#ppt_x"/>
                                          </p:val>
                                        </p:tav>
                                        <p:tav tm="100000">
                                          <p:val>
                                            <p:strVal val="#ppt_x"/>
                                          </p:val>
                                        </p:tav>
                                      </p:tavLst>
                                    </p:anim>
                                    <p:anim calcmode="lin" valueType="num">
                                      <p:cBhvr>
                                        <p:cTn id="41" dur="900" decel="100000" fill="hold"/>
                                        <p:tgtEl>
                                          <p:spTgt spid="893961"/>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93961"/>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93965"/>
                                        </p:tgtEl>
                                        <p:attrNameLst>
                                          <p:attrName>style.visibility</p:attrName>
                                        </p:attrNameLst>
                                      </p:cBhvr>
                                      <p:to>
                                        <p:strVal val="visible"/>
                                      </p:to>
                                    </p:set>
                                    <p:anim calcmode="lin" valueType="num">
                                      <p:cBhvr additive="base">
                                        <p:cTn id="47" dur="500" fill="hold"/>
                                        <p:tgtEl>
                                          <p:spTgt spid="893965"/>
                                        </p:tgtEl>
                                        <p:attrNameLst>
                                          <p:attrName>ppt_x</p:attrName>
                                        </p:attrNameLst>
                                      </p:cBhvr>
                                      <p:tavLst>
                                        <p:tav tm="0">
                                          <p:val>
                                            <p:strVal val="#ppt_x"/>
                                          </p:val>
                                        </p:tav>
                                        <p:tav tm="100000">
                                          <p:val>
                                            <p:strVal val="#ppt_x"/>
                                          </p:val>
                                        </p:tav>
                                      </p:tavLst>
                                    </p:anim>
                                    <p:anim calcmode="lin" valueType="num">
                                      <p:cBhvr additive="base">
                                        <p:cTn id="48" dur="500" fill="hold"/>
                                        <p:tgtEl>
                                          <p:spTgt spid="89396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93964"/>
                                        </p:tgtEl>
                                        <p:attrNameLst>
                                          <p:attrName>style.visibility</p:attrName>
                                        </p:attrNameLst>
                                      </p:cBhvr>
                                      <p:to>
                                        <p:strVal val="visible"/>
                                      </p:to>
                                    </p:set>
                                    <p:anim calcmode="lin" valueType="num">
                                      <p:cBhvr additive="base">
                                        <p:cTn id="51" dur="500" fill="hold"/>
                                        <p:tgtEl>
                                          <p:spTgt spid="893964"/>
                                        </p:tgtEl>
                                        <p:attrNameLst>
                                          <p:attrName>ppt_x</p:attrName>
                                        </p:attrNameLst>
                                      </p:cBhvr>
                                      <p:tavLst>
                                        <p:tav tm="0">
                                          <p:val>
                                            <p:strVal val="#ppt_x"/>
                                          </p:val>
                                        </p:tav>
                                        <p:tav tm="100000">
                                          <p:val>
                                            <p:strVal val="#ppt_x"/>
                                          </p:val>
                                        </p:tav>
                                      </p:tavLst>
                                    </p:anim>
                                    <p:anim calcmode="lin" valueType="num">
                                      <p:cBhvr additive="base">
                                        <p:cTn id="52" dur="500" fill="hold"/>
                                        <p:tgtEl>
                                          <p:spTgt spid="893964"/>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893967"/>
                                        </p:tgtEl>
                                        <p:attrNameLst>
                                          <p:attrName>style.visibility</p:attrName>
                                        </p:attrNameLst>
                                      </p:cBhvr>
                                      <p:to>
                                        <p:strVal val="visible"/>
                                      </p:to>
                                    </p:set>
                                    <p:anim calcmode="lin" valueType="num">
                                      <p:cBhvr>
                                        <p:cTn id="57" dur="1000" fill="hold"/>
                                        <p:tgtEl>
                                          <p:spTgt spid="893967"/>
                                        </p:tgtEl>
                                        <p:attrNameLst>
                                          <p:attrName>ppt_w</p:attrName>
                                        </p:attrNameLst>
                                      </p:cBhvr>
                                      <p:tavLst>
                                        <p:tav tm="0">
                                          <p:val>
                                            <p:strVal val="#ppt_w*0.70"/>
                                          </p:val>
                                        </p:tav>
                                        <p:tav tm="100000">
                                          <p:val>
                                            <p:strVal val="#ppt_w"/>
                                          </p:val>
                                        </p:tav>
                                      </p:tavLst>
                                    </p:anim>
                                    <p:anim calcmode="lin" valueType="num">
                                      <p:cBhvr>
                                        <p:cTn id="58" dur="1000" fill="hold"/>
                                        <p:tgtEl>
                                          <p:spTgt spid="893967"/>
                                        </p:tgtEl>
                                        <p:attrNameLst>
                                          <p:attrName>ppt_h</p:attrName>
                                        </p:attrNameLst>
                                      </p:cBhvr>
                                      <p:tavLst>
                                        <p:tav tm="0">
                                          <p:val>
                                            <p:strVal val="#ppt_h"/>
                                          </p:val>
                                        </p:tav>
                                        <p:tav tm="100000">
                                          <p:val>
                                            <p:strVal val="#ppt_h"/>
                                          </p:val>
                                        </p:tav>
                                      </p:tavLst>
                                    </p:anim>
                                    <p:animEffect transition="in" filter="fade">
                                      <p:cBhvr>
                                        <p:cTn id="59" dur="1000"/>
                                        <p:tgtEl>
                                          <p:spTgt spid="893967"/>
                                        </p:tgtEl>
                                      </p:cBhvr>
                                    </p:animEffect>
                                  </p:childTnLst>
                                </p:cTn>
                              </p:par>
                              <p:par>
                                <p:cTn id="60" presetID="55" presetClass="entr" presetSubtype="0" fill="hold" nodeType="withEffect">
                                  <p:stCondLst>
                                    <p:cond delay="0"/>
                                  </p:stCondLst>
                                  <p:childTnLst>
                                    <p:set>
                                      <p:cBhvr>
                                        <p:cTn id="61" dur="1" fill="hold">
                                          <p:stCondLst>
                                            <p:cond delay="0"/>
                                          </p:stCondLst>
                                        </p:cTn>
                                        <p:tgtEl>
                                          <p:spTgt spid="893966"/>
                                        </p:tgtEl>
                                        <p:attrNameLst>
                                          <p:attrName>style.visibility</p:attrName>
                                        </p:attrNameLst>
                                      </p:cBhvr>
                                      <p:to>
                                        <p:strVal val="visible"/>
                                      </p:to>
                                    </p:set>
                                    <p:anim calcmode="lin" valueType="num">
                                      <p:cBhvr>
                                        <p:cTn id="62" dur="1000" fill="hold"/>
                                        <p:tgtEl>
                                          <p:spTgt spid="893966"/>
                                        </p:tgtEl>
                                        <p:attrNameLst>
                                          <p:attrName>ppt_w</p:attrName>
                                        </p:attrNameLst>
                                      </p:cBhvr>
                                      <p:tavLst>
                                        <p:tav tm="0">
                                          <p:val>
                                            <p:strVal val="#ppt_w*0.70"/>
                                          </p:val>
                                        </p:tav>
                                        <p:tav tm="100000">
                                          <p:val>
                                            <p:strVal val="#ppt_w"/>
                                          </p:val>
                                        </p:tav>
                                      </p:tavLst>
                                    </p:anim>
                                    <p:anim calcmode="lin" valueType="num">
                                      <p:cBhvr>
                                        <p:cTn id="63" dur="1000" fill="hold"/>
                                        <p:tgtEl>
                                          <p:spTgt spid="893966"/>
                                        </p:tgtEl>
                                        <p:attrNameLst>
                                          <p:attrName>ppt_h</p:attrName>
                                        </p:attrNameLst>
                                      </p:cBhvr>
                                      <p:tavLst>
                                        <p:tav tm="0">
                                          <p:val>
                                            <p:strVal val="#ppt_h"/>
                                          </p:val>
                                        </p:tav>
                                        <p:tav tm="100000">
                                          <p:val>
                                            <p:strVal val="#ppt_h"/>
                                          </p:val>
                                        </p:tav>
                                      </p:tavLst>
                                    </p:anim>
                                    <p:animEffect transition="in" filter="fade">
                                      <p:cBhvr>
                                        <p:cTn id="64" dur="1000"/>
                                        <p:tgtEl>
                                          <p:spTgt spid="89396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893969"/>
                                        </p:tgtEl>
                                        <p:attrNameLst>
                                          <p:attrName>style.visibility</p:attrName>
                                        </p:attrNameLst>
                                      </p:cBhvr>
                                      <p:to>
                                        <p:strVal val="visible"/>
                                      </p:to>
                                    </p:set>
                                    <p:animEffect transition="in" filter="wipe(down)">
                                      <p:cBhvr>
                                        <p:cTn id="69" dur="500"/>
                                        <p:tgtEl>
                                          <p:spTgt spid="893969"/>
                                        </p:tgtEl>
                                      </p:cBhvr>
                                    </p:animEffect>
                                  </p:childTnLst>
                                </p:cTn>
                              </p:par>
                              <p:par>
                                <p:cTn id="70" presetID="22" presetClass="entr" presetSubtype="4" fill="hold" nodeType="withEffect">
                                  <p:stCondLst>
                                    <p:cond delay="0"/>
                                  </p:stCondLst>
                                  <p:childTnLst>
                                    <p:set>
                                      <p:cBhvr>
                                        <p:cTn id="71" dur="1" fill="hold">
                                          <p:stCondLst>
                                            <p:cond delay="0"/>
                                          </p:stCondLst>
                                        </p:cTn>
                                        <p:tgtEl>
                                          <p:spTgt spid="893968"/>
                                        </p:tgtEl>
                                        <p:attrNameLst>
                                          <p:attrName>style.visibility</p:attrName>
                                        </p:attrNameLst>
                                      </p:cBhvr>
                                      <p:to>
                                        <p:strVal val="visible"/>
                                      </p:to>
                                    </p:set>
                                    <p:animEffect transition="in" filter="wipe(down)">
                                      <p:cBhvr>
                                        <p:cTn id="72" dur="500"/>
                                        <p:tgtEl>
                                          <p:spTgt spid="893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8" grpId="0"/>
      <p:bldP spid="893960" grpId="0"/>
      <p:bldP spid="893963" grpId="0"/>
      <p:bldP spid="893965" grpId="0"/>
      <p:bldP spid="893967" grpId="0"/>
      <p:bldP spid="89396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40" name="Rectangle 4">
            <a:extLst>
              <a:ext uri="{FF2B5EF4-FFF2-40B4-BE49-F238E27FC236}">
                <a16:creationId xmlns:a16="http://schemas.microsoft.com/office/drawing/2014/main" id="{378738C4-2B0E-419F-8EFC-5C6652B0944C}"/>
              </a:ext>
            </a:extLst>
          </p:cNvPr>
          <p:cNvSpPr>
            <a:spLocks noGrp="1" noChangeArrowheads="1"/>
          </p:cNvSpPr>
          <p:nvPr>
            <p:ph type="title"/>
          </p:nvPr>
        </p:nvSpPr>
        <p:spPr>
          <a:xfrm>
            <a:off x="5795963" y="274638"/>
            <a:ext cx="2890837" cy="1143000"/>
          </a:xfrm>
        </p:spPr>
        <p:txBody>
          <a:bodyPr/>
          <a:lstStyle/>
          <a:p>
            <a:pPr eaLnBrk="1" hangingPunct="1">
              <a:defRPr/>
            </a:pPr>
            <a:r>
              <a:rPr lang="sl-SI" sz="3200">
                <a:effectLst>
                  <a:outerShdw blurRad="38100" dist="38100" dir="2700000" algn="tl">
                    <a:srgbClr val="000000"/>
                  </a:outerShdw>
                </a:effectLst>
              </a:rPr>
              <a:t>Cortex cerebri</a:t>
            </a:r>
            <a:br>
              <a:rPr lang="sl-SI" sz="3200">
                <a:effectLst>
                  <a:outerShdw blurRad="38100" dist="38100" dir="2700000" algn="tl">
                    <a:srgbClr val="000000"/>
                  </a:outerShdw>
                </a:effectLst>
              </a:rPr>
            </a:br>
            <a:r>
              <a:rPr lang="sr-Cyrl-CS" sz="3200">
                <a:effectLst>
                  <a:outerShdw blurRad="38100" dist="38100" dir="2700000" algn="tl">
                    <a:srgbClr val="000000"/>
                  </a:outerShdw>
                </a:effectLst>
              </a:rPr>
              <a:t>грађа</a:t>
            </a:r>
            <a:endParaRPr lang="en-US" sz="3200">
              <a:effectLst>
                <a:outerShdw blurRad="38100" dist="38100" dir="2700000" algn="tl">
                  <a:srgbClr val="000000"/>
                </a:outerShdw>
              </a:effectLst>
            </a:endParaRPr>
          </a:p>
        </p:txBody>
      </p:sp>
      <p:sp>
        <p:nvSpPr>
          <p:cNvPr id="97283" name="Rectangle 3">
            <a:extLst>
              <a:ext uri="{FF2B5EF4-FFF2-40B4-BE49-F238E27FC236}">
                <a16:creationId xmlns:a16="http://schemas.microsoft.com/office/drawing/2014/main" id="{2F2F98DB-7189-4B53-A84E-0DF0501EA9DF}"/>
              </a:ext>
            </a:extLst>
          </p:cNvPr>
          <p:cNvSpPr>
            <a:spLocks noGrp="1" noChangeArrowheads="1"/>
          </p:cNvSpPr>
          <p:nvPr>
            <p:ph type="body" sz="half" idx="1"/>
          </p:nvPr>
        </p:nvSpPr>
        <p:spPr>
          <a:xfrm>
            <a:off x="0" y="0"/>
            <a:ext cx="5580063" cy="6858000"/>
          </a:xfrm>
          <a:noFill/>
        </p:spPr>
        <p:txBody>
          <a:bodyPr/>
          <a:lstStyle/>
          <a:p>
            <a:pPr eaLnBrk="1" hangingPunct="1">
              <a:lnSpc>
                <a:spcPct val="80000"/>
              </a:lnSpc>
            </a:pPr>
            <a:r>
              <a:rPr lang="en-US" altLang="sr-Latn-RS" sz="1800"/>
              <a:t>Lamina molecularis  s. zonalis (I) </a:t>
            </a:r>
            <a:r>
              <a:rPr lang="sr-Cyrl-CS" altLang="sr-Latn-RS" sz="1800"/>
              <a:t>садржи ретке интернеуроне</a:t>
            </a:r>
            <a:r>
              <a:rPr lang="en-US" altLang="sr-Latn-RS" sz="1800"/>
              <a:t> (Retzius-Cajal ćelije), </a:t>
            </a:r>
            <a:r>
              <a:rPr lang="sr-Cyrl-CS" altLang="sr-Latn-RS" sz="1800"/>
              <a:t>глија</a:t>
            </a:r>
            <a:r>
              <a:rPr lang="en-US" altLang="sr-Latn-RS" sz="1800"/>
              <a:t>, </a:t>
            </a:r>
            <a:r>
              <a:rPr lang="sr-Cyrl-CS" altLang="sr-Latn-RS" sz="1800"/>
              <a:t>дендрите пирамидалних ћелија и аксоне ипсилатералног, контралатералног кортекса  и таламуса и </a:t>
            </a:r>
            <a:r>
              <a:rPr lang="en-US" altLang="sr-Latn-RS" sz="1800"/>
              <a:t>  Martinotti ćelije (</a:t>
            </a:r>
            <a:r>
              <a:rPr lang="sr-Cyrl-CS" altLang="sr-Latn-RS" sz="1800"/>
              <a:t>дубоки интернеурони </a:t>
            </a:r>
            <a:r>
              <a:rPr lang="en-US" altLang="sr-Latn-RS" sz="1800"/>
              <a:t>  I </a:t>
            </a:r>
            <a:r>
              <a:rPr lang="sr-Cyrl-CS" altLang="sr-Latn-RS" sz="1800"/>
              <a:t>слоја )</a:t>
            </a:r>
            <a:endParaRPr lang="en-US" altLang="sr-Latn-RS" sz="1800"/>
          </a:p>
          <a:p>
            <a:pPr eaLnBrk="1" hangingPunct="1">
              <a:lnSpc>
                <a:spcPct val="80000"/>
              </a:lnSpc>
            </a:pPr>
            <a:r>
              <a:rPr lang="en-US" altLang="sr-Latn-RS" sz="1800"/>
              <a:t>Lamina granularis externa (II) </a:t>
            </a:r>
            <a:r>
              <a:rPr lang="sr-Cyrl-CS" altLang="sr-Latn-RS" sz="1800"/>
              <a:t>садржи</a:t>
            </a:r>
            <a:r>
              <a:rPr lang="en-US" altLang="sr-Latn-RS" sz="1800"/>
              <a:t> </a:t>
            </a:r>
            <a:r>
              <a:rPr lang="sr-Cyrl-CS" altLang="sr-Latn-RS" sz="1800"/>
              <a:t>интернеуроне</a:t>
            </a:r>
            <a:r>
              <a:rPr lang="en-US" altLang="sr-Latn-RS" sz="1800"/>
              <a:t>, </a:t>
            </a:r>
            <a:r>
              <a:rPr lang="sr-Cyrl-CS" altLang="sr-Latn-RS" sz="1800"/>
              <a:t>мале пирамидалне ћелије</a:t>
            </a:r>
            <a:r>
              <a:rPr lang="en-US" altLang="sr-Latn-RS" sz="1800"/>
              <a:t>, </a:t>
            </a:r>
            <a:r>
              <a:rPr lang="sr-Cyrl-CS" altLang="sr-Latn-RS" sz="1800"/>
              <a:t>дендрите из </a:t>
            </a:r>
            <a:r>
              <a:rPr lang="en-US" altLang="sr-Latn-RS" sz="1800"/>
              <a:t> I </a:t>
            </a:r>
            <a:r>
              <a:rPr lang="sr-Cyrl-CS" altLang="sr-Latn-RS" sz="1800"/>
              <a:t>слоја</a:t>
            </a:r>
            <a:r>
              <a:rPr lang="en-US" altLang="sr-Latn-RS" sz="1800"/>
              <a:t>, </a:t>
            </a:r>
            <a:r>
              <a:rPr lang="sr-Cyrl-CS" altLang="sr-Latn-RS" sz="1800"/>
              <a:t>аксоне из дубљих слојева</a:t>
            </a:r>
            <a:r>
              <a:rPr lang="en-US" altLang="sr-Latn-RS" sz="1800"/>
              <a:t>, </a:t>
            </a:r>
            <a:r>
              <a:rPr lang="sr-Cyrl-CS" altLang="sr-Latn-RS" sz="1800"/>
              <a:t>комисурална влакна</a:t>
            </a:r>
            <a:r>
              <a:rPr lang="en-US" altLang="sr-Latn-RS" sz="1800"/>
              <a:t>,  </a:t>
            </a:r>
            <a:r>
              <a:rPr lang="sr-Cyrl-CS" altLang="sr-Latn-RS" sz="1800"/>
              <a:t>комисуралне </a:t>
            </a:r>
            <a:r>
              <a:rPr lang="en-US" altLang="sr-Latn-RS" sz="1800"/>
              <a:t> Martinotti </a:t>
            </a:r>
            <a:r>
              <a:rPr lang="sr-Cyrl-CS" altLang="sr-Latn-RS" sz="1800"/>
              <a:t>ћелије.</a:t>
            </a:r>
            <a:r>
              <a:rPr lang="en-US" altLang="sr-Latn-RS" sz="1800"/>
              <a:t> </a:t>
            </a:r>
          </a:p>
          <a:p>
            <a:pPr eaLnBrk="1" hangingPunct="1">
              <a:lnSpc>
                <a:spcPct val="80000"/>
              </a:lnSpc>
            </a:pPr>
            <a:r>
              <a:rPr lang="en-US" altLang="sr-Latn-RS" sz="1800"/>
              <a:t>Lamina pyramidalis externa (III) </a:t>
            </a:r>
            <a:r>
              <a:rPr lang="sr-Cyrl-CS" altLang="sr-Latn-RS" sz="1800"/>
              <a:t>садржи типичне пирамидалне ћелије и аксоне асоцијативних и комисуралних неурона.</a:t>
            </a:r>
            <a:endParaRPr lang="en-US" altLang="sr-Latn-RS" sz="1800"/>
          </a:p>
          <a:p>
            <a:pPr eaLnBrk="1" hangingPunct="1">
              <a:lnSpc>
                <a:spcPct val="80000"/>
              </a:lnSpc>
            </a:pPr>
            <a:r>
              <a:rPr lang="en-US" altLang="sr-Latn-RS" sz="1800"/>
              <a:t>Lamina granularis interna  (IV) </a:t>
            </a:r>
            <a:r>
              <a:rPr lang="sr-Cyrl-CS" altLang="sr-Latn-RS" sz="1800"/>
              <a:t>садржи стелатне ћелије</a:t>
            </a:r>
            <a:r>
              <a:rPr lang="en-US" altLang="sr-Latn-RS" sz="1800"/>
              <a:t>, </a:t>
            </a:r>
            <a:r>
              <a:rPr lang="sr-Cyrl-CS" altLang="sr-Latn-RS" sz="1800"/>
              <a:t>ексцитаторне и инхибиторне подтипове малог броја других интернеурона и пирамидалне ћелије</a:t>
            </a:r>
            <a:r>
              <a:rPr lang="en-US" altLang="sr-Latn-RS" sz="1800"/>
              <a:t>.</a:t>
            </a:r>
          </a:p>
          <a:p>
            <a:pPr eaLnBrk="1" hangingPunct="1">
              <a:lnSpc>
                <a:spcPct val="80000"/>
              </a:lnSpc>
            </a:pPr>
            <a:r>
              <a:rPr lang="en-US" altLang="sr-Latn-RS" sz="1800"/>
              <a:t>Lamina pyramidalis interna (V) </a:t>
            </a:r>
            <a:r>
              <a:rPr lang="sr-Cyrl-CS" altLang="sr-Latn-RS" sz="1800"/>
              <a:t>садржи велике пирамидалне ћелије </a:t>
            </a:r>
            <a:r>
              <a:rPr lang="en-US" altLang="sr-Latn-RS" sz="1800"/>
              <a:t>, Bet</a:t>
            </a:r>
            <a:r>
              <a:rPr lang="sr-Latn-CS" altLang="sr-Latn-RS" sz="1800"/>
              <a:t>z</a:t>
            </a:r>
            <a:r>
              <a:rPr lang="en-US" altLang="sr-Latn-RS" sz="1800"/>
              <a:t>ove </a:t>
            </a:r>
            <a:r>
              <a:rPr lang="sr-Cyrl-CS" altLang="sr-Latn-RS" sz="1800"/>
              <a:t>пирамидалне ћелије</a:t>
            </a:r>
            <a:r>
              <a:rPr lang="en-US" altLang="sr-Latn-RS" sz="1800"/>
              <a:t>, </a:t>
            </a:r>
            <a:r>
              <a:rPr lang="sr-Cyrl-CS" altLang="sr-Latn-RS" sz="1800"/>
              <a:t>интернеуроне</a:t>
            </a:r>
            <a:r>
              <a:rPr lang="en-US" altLang="sr-Latn-RS" sz="1800"/>
              <a:t>. </a:t>
            </a:r>
            <a:r>
              <a:rPr lang="sr-Cyrl-CS" altLang="sr-Latn-RS" sz="1800"/>
              <a:t>Из овог слоја полазе главни моторни путеви</a:t>
            </a:r>
            <a:r>
              <a:rPr lang="en-US" altLang="sr-Latn-RS" sz="1800"/>
              <a:t> (</a:t>
            </a:r>
            <a:r>
              <a:rPr lang="sr-Cyrl-CS" altLang="sr-Latn-RS" sz="1800"/>
              <a:t>кортикоспинални,</a:t>
            </a:r>
            <a:r>
              <a:rPr lang="en-US" altLang="sr-Latn-RS" sz="1800"/>
              <a:t> </a:t>
            </a:r>
            <a:r>
              <a:rPr lang="sr-Cyrl-CS" altLang="sr-Latn-RS" sz="1800"/>
              <a:t>кортиконуклеарни</a:t>
            </a:r>
            <a:r>
              <a:rPr lang="en-US" altLang="sr-Latn-RS" sz="1800"/>
              <a:t>, </a:t>
            </a:r>
            <a:r>
              <a:rPr lang="sr-Cyrl-CS" altLang="sr-Latn-RS" sz="1800"/>
              <a:t>кортикорубрални</a:t>
            </a:r>
            <a:r>
              <a:rPr lang="en-US" altLang="sr-Latn-RS" sz="1800"/>
              <a:t>, </a:t>
            </a:r>
            <a:r>
              <a:rPr lang="sr-Cyrl-CS" altLang="sr-Latn-RS" sz="1800"/>
              <a:t>кортикотектални</a:t>
            </a:r>
            <a:r>
              <a:rPr lang="en-US" altLang="sr-Latn-RS" sz="1800"/>
              <a:t>, </a:t>
            </a:r>
            <a:r>
              <a:rPr lang="sr-Cyrl-CS" altLang="sr-Latn-RS" sz="1800"/>
              <a:t>кортикостријатни</a:t>
            </a:r>
            <a:r>
              <a:rPr lang="en-US" altLang="sr-Latn-RS" sz="1800"/>
              <a:t>, </a:t>
            </a:r>
            <a:r>
              <a:rPr lang="sr-Cyrl-CS" altLang="sr-Latn-RS" sz="1800"/>
              <a:t>кортикоретикуларни</a:t>
            </a:r>
            <a:r>
              <a:rPr lang="en-US" altLang="sr-Latn-RS" sz="1800"/>
              <a:t>, </a:t>
            </a:r>
            <a:r>
              <a:rPr lang="sr-Cyrl-CS" altLang="sr-Latn-RS" sz="1800"/>
              <a:t>кортикопонтини</a:t>
            </a:r>
            <a:r>
              <a:rPr lang="en-US" altLang="sr-Latn-RS" sz="1800"/>
              <a:t>…. </a:t>
            </a:r>
            <a:r>
              <a:rPr lang="sr-Cyrl-CS" altLang="sr-Latn-RS" sz="1800"/>
              <a:t>итд</a:t>
            </a:r>
            <a:r>
              <a:rPr lang="en-US" altLang="sr-Latn-RS" sz="1800"/>
              <a:t>.) </a:t>
            </a:r>
            <a:endParaRPr lang="fr-FR" altLang="sr-Latn-RS" sz="1800"/>
          </a:p>
          <a:p>
            <a:pPr eaLnBrk="1" hangingPunct="1">
              <a:lnSpc>
                <a:spcPct val="80000"/>
              </a:lnSpc>
            </a:pPr>
            <a:r>
              <a:rPr lang="fr-FR" altLang="sr-Latn-RS" sz="1800"/>
              <a:t>Lamina multiformis (VI)</a:t>
            </a:r>
            <a:r>
              <a:rPr lang="sr-Cyrl-CS" altLang="sr-Latn-RS" sz="1800"/>
              <a:t>садржи фузиформне ћелије</a:t>
            </a:r>
            <a:r>
              <a:rPr lang="fr-FR" altLang="sr-Latn-RS" sz="1800"/>
              <a:t>, </a:t>
            </a:r>
            <a:r>
              <a:rPr lang="sr-Cyrl-CS" altLang="sr-Latn-RS" sz="1800"/>
              <a:t>неке интернеуроне, пирамидалне ћелије</a:t>
            </a:r>
            <a:r>
              <a:rPr lang="fr-FR" altLang="sr-Latn-RS" sz="1800"/>
              <a:t>. </a:t>
            </a:r>
            <a:r>
              <a:rPr lang="sr-Cyrl-CS" altLang="sr-Latn-RS" sz="1800"/>
              <a:t>Из фузиформних ћелија одлазе влакна у таламус</a:t>
            </a:r>
            <a:r>
              <a:rPr lang="fr-FR" altLang="sr-Latn-RS" sz="1800"/>
              <a:t>.</a:t>
            </a:r>
            <a:endParaRPr lang="en-US" altLang="sr-Latn-RS" sz="1800"/>
          </a:p>
        </p:txBody>
      </p:sp>
      <p:pic>
        <p:nvPicPr>
          <p:cNvPr id="97284" name="Picture 6" descr="Intracortical circuitry2">
            <a:extLst>
              <a:ext uri="{FF2B5EF4-FFF2-40B4-BE49-F238E27FC236}">
                <a16:creationId xmlns:a16="http://schemas.microsoft.com/office/drawing/2014/main" id="{4FE04270-A233-4634-8395-57845D110A80}"/>
              </a:ext>
            </a:extLst>
          </p:cNvPr>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5580063" y="1773238"/>
            <a:ext cx="4038600" cy="3692525"/>
          </a:xfrm>
          <a:noFill/>
        </p:spPr>
      </p:pic>
      <p:pic>
        <p:nvPicPr>
          <p:cNvPr id="1012744" name="Picture 8" descr="si-how-dsld-figs-fig1">
            <a:extLst>
              <a:ext uri="{FF2B5EF4-FFF2-40B4-BE49-F238E27FC236}">
                <a16:creationId xmlns:a16="http://schemas.microsoft.com/office/drawing/2014/main" id="{C6B5192B-D425-4174-9F7F-1F0B3B0CE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819275"/>
            <a:ext cx="401955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2745" name="Picture 9" descr="CorticalPyramidal2">
            <a:extLst>
              <a:ext uri="{FF2B5EF4-FFF2-40B4-BE49-F238E27FC236}">
                <a16:creationId xmlns:a16="http://schemas.microsoft.com/office/drawing/2014/main" id="{D07E89EB-C192-4666-8E97-F05CE7ECB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700213"/>
            <a:ext cx="3225800" cy="5181600"/>
          </a:xfrm>
          <a:prstGeom prst="rect">
            <a:avLst/>
          </a:prstGeom>
          <a:noFill/>
          <a:ln w="9525">
            <a:solidFill>
              <a:srgbClr val="FFFFFF"/>
            </a:solidFill>
            <a:miter lim="800000"/>
            <a:headEnd/>
            <a:tailEnd/>
          </a:ln>
          <a:effectLst>
            <a:outerShdw dist="99190" dir="2388334" algn="ctr" rotWithShape="0">
              <a:schemeClr val="tx2"/>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12744"/>
                                        </p:tgtEl>
                                        <p:attrNameLst>
                                          <p:attrName>style.visibility</p:attrName>
                                        </p:attrNameLst>
                                      </p:cBhvr>
                                      <p:to>
                                        <p:strVal val="visible"/>
                                      </p:to>
                                    </p:set>
                                    <p:animEffect transition="in" filter="blinds(horizontal)">
                                      <p:cBhvr>
                                        <p:cTn id="7" dur="500"/>
                                        <p:tgtEl>
                                          <p:spTgt spid="10127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12745"/>
                                        </p:tgtEl>
                                        <p:attrNameLst>
                                          <p:attrName>style.visibility</p:attrName>
                                        </p:attrNameLst>
                                      </p:cBhvr>
                                      <p:to>
                                        <p:strVal val="visible"/>
                                      </p:to>
                                    </p:set>
                                    <p:animEffect transition="in" filter="blinds(horizontal)">
                                      <p:cBhvr>
                                        <p:cTn id="12" dur="500"/>
                                        <p:tgtEl>
                                          <p:spTgt spid="1012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2">
            <a:extLst>
              <a:ext uri="{FF2B5EF4-FFF2-40B4-BE49-F238E27FC236}">
                <a16:creationId xmlns:a16="http://schemas.microsoft.com/office/drawing/2014/main" id="{A847743B-C90A-4C8D-B1D6-84ECAD631E06}"/>
              </a:ext>
            </a:extLst>
          </p:cNvPr>
          <p:cNvSpPr>
            <a:spLocks noChangeArrowheads="1"/>
          </p:cNvSpPr>
          <p:nvPr/>
        </p:nvSpPr>
        <p:spPr bwMode="auto">
          <a:xfrm>
            <a:off x="5364163" y="1628775"/>
            <a:ext cx="3983037" cy="4479925"/>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ko-KR" sz="2000" b="1">
                <a:solidFill>
                  <a:srgbClr val="66FF33"/>
                </a:solidFill>
                <a:effectLst>
                  <a:outerShdw blurRad="38100" dist="38100" dir="2700000" algn="tl">
                    <a:srgbClr val="000000"/>
                  </a:outerShdw>
                </a:effectLst>
                <a:ea typeface="명조" charset="-127"/>
              </a:rPr>
              <a:t>1. </a:t>
            </a:r>
            <a:r>
              <a:rPr kumimoji="1" lang="sr-Cyrl-CS" altLang="ko-KR" sz="2000" b="1">
                <a:solidFill>
                  <a:srgbClr val="66FF33"/>
                </a:solidFill>
                <a:effectLst>
                  <a:outerShdw blurRad="38100" dist="38100" dir="2700000" algn="tl">
                    <a:srgbClr val="000000"/>
                  </a:outerShdw>
                </a:effectLst>
              </a:rPr>
              <a:t>пирамидална ћелија</a:t>
            </a:r>
            <a:endParaRPr kumimoji="1" lang="en-US" altLang="ko-KR" sz="2000" b="1">
              <a:solidFill>
                <a:srgbClr val="66FF33"/>
              </a:solidFill>
              <a:effectLst>
                <a:outerShdw blurRad="38100" dist="38100" dir="2700000" algn="tl">
                  <a:srgbClr val="000000"/>
                </a:outerShdw>
              </a:effectLst>
              <a:ea typeface="명조" charset="-127"/>
            </a:endParaRPr>
          </a:p>
          <a:p>
            <a:pPr marL="457200" indent="-457200">
              <a:spcBef>
                <a:spcPct val="50000"/>
              </a:spcBef>
              <a:defRPr/>
            </a:pPr>
            <a:r>
              <a:rPr kumimoji="1" lang="en-US" altLang="ko-KR" sz="2000" b="1">
                <a:solidFill>
                  <a:srgbClr val="66FF33"/>
                </a:solidFill>
                <a:effectLst>
                  <a:outerShdw blurRad="38100" dist="38100" dir="2700000" algn="tl">
                    <a:srgbClr val="000000"/>
                  </a:outerShdw>
                </a:effectLst>
                <a:ea typeface="명조" charset="-127"/>
              </a:rPr>
              <a:t>2. </a:t>
            </a:r>
            <a:r>
              <a:rPr kumimoji="1" lang="sr-Cyrl-CS" altLang="ko-KR" sz="2000" b="1">
                <a:solidFill>
                  <a:srgbClr val="66FF33"/>
                </a:solidFill>
                <a:effectLst>
                  <a:outerShdw blurRad="38100" dist="38100" dir="2700000" algn="tl">
                    <a:srgbClr val="000000"/>
                  </a:outerShdw>
                </a:effectLst>
              </a:rPr>
              <a:t>физиформна ћелија</a:t>
            </a:r>
            <a:r>
              <a:rPr kumimoji="1" lang="en-US" altLang="ko-KR" sz="2000" b="1">
                <a:solidFill>
                  <a:srgbClr val="66FF33"/>
                </a:solidFill>
                <a:effectLst>
                  <a:outerShdw blurRad="38100" dist="38100" dir="2700000" algn="tl">
                    <a:srgbClr val="000000"/>
                  </a:outerShdw>
                </a:effectLst>
                <a:ea typeface="명조" charset="-127"/>
              </a:rPr>
              <a:t> </a:t>
            </a:r>
          </a:p>
          <a:p>
            <a:pPr marL="457200" indent="-457200">
              <a:spcBef>
                <a:spcPct val="50000"/>
              </a:spcBef>
              <a:defRPr/>
            </a:pPr>
            <a:r>
              <a:rPr kumimoji="1" lang="en-US" altLang="ko-KR" sz="2000" b="1">
                <a:solidFill>
                  <a:srgbClr val="66FF33"/>
                </a:solidFill>
                <a:effectLst>
                  <a:outerShdw blurRad="38100" dist="38100" dir="2700000" algn="tl">
                    <a:srgbClr val="000000"/>
                  </a:outerShdw>
                </a:effectLst>
                <a:ea typeface="명조" charset="-127"/>
              </a:rPr>
              <a:t>3. </a:t>
            </a:r>
            <a:r>
              <a:rPr kumimoji="1" lang="sr-Cyrl-CS" altLang="ko-KR" sz="2000" b="1">
                <a:solidFill>
                  <a:srgbClr val="66FF33"/>
                </a:solidFill>
                <a:effectLst>
                  <a:outerShdw blurRad="38100" dist="38100" dir="2700000" algn="tl">
                    <a:srgbClr val="000000"/>
                  </a:outerShdw>
                </a:effectLst>
              </a:rPr>
              <a:t>грануларна (стелатна ) ћелија</a:t>
            </a:r>
            <a:endParaRPr kumimoji="1" lang="en-US" altLang="ko-KR" sz="2000" b="1">
              <a:solidFill>
                <a:srgbClr val="66FF33"/>
              </a:solidFill>
              <a:effectLst>
                <a:outerShdw blurRad="38100" dist="38100" dir="2700000" algn="tl">
                  <a:srgbClr val="000000"/>
                </a:outerShdw>
              </a:effectLst>
              <a:ea typeface="명조" charset="-127"/>
            </a:endParaRPr>
          </a:p>
          <a:p>
            <a:pPr marL="457200" indent="-457200" algn="just">
              <a:lnSpc>
                <a:spcPct val="90000"/>
              </a:lnSpc>
              <a:spcBef>
                <a:spcPct val="50000"/>
              </a:spcBef>
              <a:defRPr/>
            </a:pPr>
            <a:r>
              <a:rPr kumimoji="1" lang="en-US" altLang="ko-KR" sz="2000" b="1">
                <a:solidFill>
                  <a:srgbClr val="66FF33"/>
                </a:solidFill>
                <a:effectLst>
                  <a:outerShdw blurRad="38100" dist="38100" dir="2700000" algn="tl">
                    <a:srgbClr val="000000"/>
                  </a:outerShdw>
                </a:effectLst>
                <a:ea typeface="명조" charset="-127"/>
              </a:rPr>
              <a:t>4.</a:t>
            </a:r>
            <a:r>
              <a:rPr kumimoji="1" lang="sr-Cyrl-CS" altLang="ko-KR" sz="2000" b="1">
                <a:solidFill>
                  <a:srgbClr val="66FF33"/>
                </a:solidFill>
                <a:effectLst>
                  <a:outerShdw blurRad="38100" dist="38100" dir="2700000" algn="tl">
                    <a:srgbClr val="000000"/>
                  </a:outerShdw>
                </a:effectLst>
              </a:rPr>
              <a:t>кошарасте (баскет) ћелије</a:t>
            </a:r>
            <a:endParaRPr kumimoji="1" lang="en-US" altLang="ko-KR" sz="2000" b="1">
              <a:solidFill>
                <a:srgbClr val="66FF33"/>
              </a:solidFill>
              <a:effectLst>
                <a:outerShdw blurRad="38100" dist="38100" dir="2700000" algn="tl">
                  <a:srgbClr val="000000"/>
                </a:outerShdw>
              </a:effectLst>
              <a:ea typeface="명조" charset="-127"/>
            </a:endParaRPr>
          </a:p>
          <a:p>
            <a:pPr marL="457200" indent="-457200" algn="just">
              <a:lnSpc>
                <a:spcPct val="90000"/>
              </a:lnSpc>
              <a:spcBef>
                <a:spcPct val="50000"/>
              </a:spcBef>
              <a:defRPr/>
            </a:pPr>
            <a:r>
              <a:rPr kumimoji="1" lang="en-US" altLang="ko-KR" sz="2000" b="1">
                <a:solidFill>
                  <a:srgbClr val="66FF33"/>
                </a:solidFill>
                <a:effectLst>
                  <a:outerShdw blurRad="38100" dist="38100" dir="2700000" algn="tl">
                    <a:srgbClr val="000000"/>
                  </a:outerShdw>
                </a:effectLst>
                <a:ea typeface="명조" charset="-127"/>
              </a:rPr>
              <a:t>5. </a:t>
            </a:r>
            <a:r>
              <a:rPr kumimoji="1" lang="sr-Cyrl-CS" altLang="ko-KR" sz="2000" b="1">
                <a:solidFill>
                  <a:srgbClr val="66FF33"/>
                </a:solidFill>
                <a:effectLst>
                  <a:outerShdw blurRad="38100" dist="38100" dir="2700000" algn="tl">
                    <a:srgbClr val="000000"/>
                  </a:outerShdw>
                </a:effectLst>
              </a:rPr>
              <a:t>двоструки букет ћелија</a:t>
            </a:r>
            <a:r>
              <a:rPr kumimoji="1" lang="en-US" altLang="ko-KR" sz="2000" b="1">
                <a:solidFill>
                  <a:srgbClr val="66FF33"/>
                </a:solidFill>
                <a:effectLst>
                  <a:outerShdw blurRad="38100" dist="38100" dir="2700000" algn="tl">
                    <a:srgbClr val="000000"/>
                  </a:outerShdw>
                </a:effectLst>
                <a:ea typeface="명조" charset="-127"/>
              </a:rPr>
              <a:t> </a:t>
            </a:r>
          </a:p>
          <a:p>
            <a:pPr marL="457200" indent="-457200" algn="just">
              <a:lnSpc>
                <a:spcPct val="70000"/>
              </a:lnSpc>
              <a:spcBef>
                <a:spcPct val="50000"/>
              </a:spcBef>
              <a:defRPr/>
            </a:pPr>
            <a:r>
              <a:rPr kumimoji="1" lang="en-US" altLang="ko-KR" sz="2000" b="1">
                <a:solidFill>
                  <a:srgbClr val="66FF33"/>
                </a:solidFill>
                <a:effectLst>
                  <a:outerShdw blurRad="38100" dist="38100" dir="2700000" algn="tl">
                    <a:srgbClr val="000000"/>
                  </a:outerShdw>
                </a:effectLst>
                <a:ea typeface="명조" charset="-127"/>
              </a:rPr>
              <a:t>6. </a:t>
            </a:r>
            <a:r>
              <a:rPr kumimoji="1" lang="sr-Cyrl-CS" altLang="ko-KR" sz="2000" b="1">
                <a:solidFill>
                  <a:srgbClr val="66FF33"/>
                </a:solidFill>
                <a:effectLst>
                  <a:outerShdw blurRad="38100" dist="38100" dir="2700000" algn="tl">
                    <a:srgbClr val="000000"/>
                  </a:outerShdw>
                </a:effectLst>
              </a:rPr>
              <a:t>свећолике ћелије</a:t>
            </a:r>
            <a:r>
              <a:rPr kumimoji="1" lang="en-US" altLang="ko-KR" sz="2000" b="1">
                <a:solidFill>
                  <a:srgbClr val="66FF33"/>
                </a:solidFill>
                <a:effectLst>
                  <a:outerShdw blurRad="38100" dist="38100" dir="2700000" algn="tl">
                    <a:srgbClr val="000000"/>
                  </a:outerShdw>
                </a:effectLst>
                <a:ea typeface="명조" charset="-127"/>
              </a:rPr>
              <a:t> </a:t>
            </a:r>
          </a:p>
          <a:p>
            <a:pPr marL="457200" indent="-457200" algn="just">
              <a:lnSpc>
                <a:spcPct val="70000"/>
              </a:lnSpc>
              <a:spcBef>
                <a:spcPct val="50000"/>
              </a:spcBef>
              <a:defRPr/>
            </a:pPr>
            <a:r>
              <a:rPr kumimoji="1" lang="en-US" altLang="ko-KR" sz="2000" b="1">
                <a:solidFill>
                  <a:srgbClr val="66FF33"/>
                </a:solidFill>
                <a:effectLst>
                  <a:outerShdw blurRad="38100" dist="38100" dir="2700000" algn="tl">
                    <a:srgbClr val="000000"/>
                  </a:outerShdw>
                </a:effectLst>
                <a:ea typeface="명조" charset="-127"/>
              </a:rPr>
              <a:t>7. </a:t>
            </a:r>
            <a:r>
              <a:rPr kumimoji="1" lang="sr-Cyrl-CS" altLang="ko-KR" sz="2000" b="1">
                <a:solidFill>
                  <a:srgbClr val="66FF33"/>
                </a:solidFill>
                <a:effectLst>
                  <a:outerShdw blurRad="38100" dist="38100" dir="2700000" algn="tl">
                    <a:srgbClr val="000000"/>
                  </a:outerShdw>
                </a:effectLst>
              </a:rPr>
              <a:t>неуроглиформне ћелије</a:t>
            </a:r>
          </a:p>
          <a:p>
            <a:pPr marL="457200" indent="-457200" algn="just">
              <a:lnSpc>
                <a:spcPct val="70000"/>
              </a:lnSpc>
              <a:spcBef>
                <a:spcPct val="50000"/>
              </a:spcBef>
              <a:defRPr/>
            </a:pPr>
            <a:r>
              <a:rPr kumimoji="1" lang="en-US" altLang="ko-KR" sz="2000" b="1">
                <a:solidFill>
                  <a:srgbClr val="66FF33"/>
                </a:solidFill>
                <a:effectLst>
                  <a:outerShdw blurRad="38100" dist="38100" dir="2700000" algn="tl">
                    <a:srgbClr val="000000"/>
                  </a:outerShdw>
                </a:effectLst>
                <a:ea typeface="명조" charset="-127"/>
              </a:rPr>
              <a:t>8. Cajal </a:t>
            </a:r>
            <a:r>
              <a:rPr kumimoji="1" lang="sr-Cyrl-CS" altLang="ko-KR" sz="2000" b="1">
                <a:solidFill>
                  <a:srgbClr val="66FF33"/>
                </a:solidFill>
                <a:effectLst>
                  <a:outerShdw blurRad="38100" dist="38100" dir="2700000" algn="tl">
                    <a:srgbClr val="000000"/>
                  </a:outerShdw>
                </a:effectLst>
              </a:rPr>
              <a:t> ћелије</a:t>
            </a:r>
            <a:endParaRPr kumimoji="1" lang="en-US" altLang="ko-KR" sz="2000" b="1">
              <a:solidFill>
                <a:srgbClr val="66FF33"/>
              </a:solidFill>
              <a:effectLst>
                <a:outerShdw blurRad="38100" dist="38100" dir="2700000" algn="tl">
                  <a:srgbClr val="000000"/>
                </a:outerShdw>
              </a:effectLst>
              <a:ea typeface="굴림" pitchFamily="34" charset="-127"/>
            </a:endParaRPr>
          </a:p>
          <a:p>
            <a:pPr marL="457200" indent="-457200" algn="just">
              <a:spcBef>
                <a:spcPct val="50000"/>
              </a:spcBef>
              <a:defRPr/>
            </a:pPr>
            <a:r>
              <a:rPr kumimoji="1" lang="en-US" altLang="ko-KR" sz="2000" b="1">
                <a:solidFill>
                  <a:srgbClr val="66FF33"/>
                </a:solidFill>
                <a:effectLst>
                  <a:outerShdw blurRad="38100" dist="38100" dir="2700000" algn="tl">
                    <a:srgbClr val="000000"/>
                  </a:outerShdw>
                </a:effectLst>
                <a:ea typeface="명조" charset="-127"/>
              </a:rPr>
              <a:t>9. Martinotti</a:t>
            </a:r>
            <a:r>
              <a:rPr kumimoji="1" lang="sr-Cyrl-CS" altLang="ko-KR" sz="2000" b="1">
                <a:solidFill>
                  <a:srgbClr val="66FF33"/>
                </a:solidFill>
                <a:effectLst>
                  <a:outerShdw blurRad="38100" dist="38100" dir="2700000" algn="tl">
                    <a:srgbClr val="000000"/>
                  </a:outerShdw>
                </a:effectLst>
              </a:rPr>
              <a:t> ћелије</a:t>
            </a:r>
            <a:endParaRPr kumimoji="1" lang="en-US" altLang="ko-KR" sz="2000" b="1">
              <a:solidFill>
                <a:srgbClr val="66FF33"/>
              </a:solidFill>
              <a:effectLst>
                <a:outerShdw blurRad="38100" dist="38100" dir="2700000" algn="tl">
                  <a:srgbClr val="000000"/>
                </a:outerShdw>
              </a:effectLst>
              <a:ea typeface="굴림" pitchFamily="34" charset="-127"/>
            </a:endParaRPr>
          </a:p>
          <a:p>
            <a:pPr marL="457200" indent="-457200" algn="just">
              <a:spcBef>
                <a:spcPct val="50000"/>
              </a:spcBef>
              <a:defRPr/>
            </a:pPr>
            <a:r>
              <a:rPr kumimoji="1" lang="en-US" altLang="ko-KR" sz="2000" b="1">
                <a:solidFill>
                  <a:srgbClr val="66FF33"/>
                </a:solidFill>
                <a:effectLst>
                  <a:outerShdw blurRad="38100" dist="38100" dir="2700000" algn="tl">
                    <a:srgbClr val="000000"/>
                  </a:outerShdw>
                </a:effectLst>
                <a:ea typeface="명조" charset="-127"/>
              </a:rPr>
              <a:t>a: axon</a:t>
            </a:r>
          </a:p>
        </p:txBody>
      </p:sp>
      <p:sp>
        <p:nvSpPr>
          <p:cNvPr id="1098755" name="Rectangle 3">
            <a:extLst>
              <a:ext uri="{FF2B5EF4-FFF2-40B4-BE49-F238E27FC236}">
                <a16:creationId xmlns:a16="http://schemas.microsoft.com/office/drawing/2014/main" id="{1EC4F738-D40A-41C0-895E-31B9DE2096BF}"/>
              </a:ext>
            </a:extLst>
          </p:cNvPr>
          <p:cNvSpPr>
            <a:spLocks noChangeArrowheads="1"/>
          </p:cNvSpPr>
          <p:nvPr/>
        </p:nvSpPr>
        <p:spPr bwMode="auto">
          <a:xfrm>
            <a:off x="6857210" y="182563"/>
            <a:ext cx="1423980" cy="1077218"/>
          </a:xfrm>
          <a:prstGeom prst="rect">
            <a:avLst/>
          </a:prstGeom>
          <a:noFill/>
          <a:ln w="9525">
            <a:noFill/>
            <a:miter lim="800000"/>
            <a:headEnd/>
            <a:tailEnd/>
          </a:ln>
          <a:effectLst/>
        </p:spPr>
        <p:txBody>
          <a:bodyPr wrap="none">
            <a:spAutoFit/>
          </a:bodyPr>
          <a:lstStyle/>
          <a:p>
            <a:pPr algn="ctr">
              <a:defRPr/>
            </a:pPr>
            <a:r>
              <a:rPr kumimoji="1" lang="en-US" altLang="ko-KR" sz="3200" b="1" dirty="0">
                <a:solidFill>
                  <a:srgbClr val="FF0000"/>
                </a:solidFill>
                <a:effectLst>
                  <a:outerShdw blurRad="38100" dist="38100" dir="2700000" algn="tl">
                    <a:srgbClr val="000000"/>
                  </a:outerShdw>
                </a:effectLst>
                <a:ea typeface="명조" charset="-127"/>
              </a:rPr>
              <a:t>Cortex</a:t>
            </a:r>
          </a:p>
          <a:p>
            <a:pPr algn="ctr">
              <a:defRPr/>
            </a:pPr>
            <a:r>
              <a:rPr kumimoji="1" lang="en-US" altLang="ko-KR" sz="3200" b="1" dirty="0" err="1">
                <a:solidFill>
                  <a:srgbClr val="FF0000"/>
                </a:solidFill>
                <a:effectLst>
                  <a:outerShdw blurRad="38100" dist="38100" dir="2700000" algn="tl">
                    <a:srgbClr val="000000"/>
                  </a:outerShdw>
                </a:effectLst>
                <a:ea typeface="명조" charset="-127"/>
              </a:rPr>
              <a:t>Cereb</a:t>
            </a:r>
            <a:r>
              <a:rPr kumimoji="1" lang="sr-Latn-CS" altLang="ko-KR" sz="3200" b="1" dirty="0">
                <a:solidFill>
                  <a:srgbClr val="FF0000"/>
                </a:solidFill>
                <a:effectLst>
                  <a:outerShdw blurRad="38100" dist="38100" dir="2700000" algn="tl">
                    <a:srgbClr val="000000"/>
                  </a:outerShdw>
                </a:effectLst>
              </a:rPr>
              <a:t>ri</a:t>
            </a:r>
            <a:endParaRPr kumimoji="1" lang="en-US" altLang="ko-KR" sz="3200" b="1" dirty="0">
              <a:solidFill>
                <a:srgbClr val="FF0000"/>
              </a:solidFill>
              <a:effectLst>
                <a:outerShdw blurRad="38100" dist="38100" dir="2700000" algn="tl">
                  <a:srgbClr val="000000"/>
                </a:outerShdw>
              </a:effectLst>
              <a:ea typeface="명조" charset="-127"/>
            </a:endParaRPr>
          </a:p>
        </p:txBody>
      </p:sp>
      <p:pic>
        <p:nvPicPr>
          <p:cNvPr id="98308" name="Picture 5" descr="CH11-PI1">
            <a:extLst>
              <a:ext uri="{FF2B5EF4-FFF2-40B4-BE49-F238E27FC236}">
                <a16:creationId xmlns:a16="http://schemas.microsoft.com/office/drawing/2014/main" id="{07A7EB42-D760-45DB-B7A0-30CC5E5D3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457200"/>
            <a:ext cx="48910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ortical layers II">
            <a:extLst>
              <a:ext uri="{FF2B5EF4-FFF2-40B4-BE49-F238E27FC236}">
                <a16:creationId xmlns:a16="http://schemas.microsoft.com/office/drawing/2014/main" id="{F537DAC8-5095-4174-A6A3-3F0B2A711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503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1" name="Group 3">
            <a:extLst>
              <a:ext uri="{FF2B5EF4-FFF2-40B4-BE49-F238E27FC236}">
                <a16:creationId xmlns:a16="http://schemas.microsoft.com/office/drawing/2014/main" id="{167F1723-C46B-4705-939D-49745A5630D9}"/>
              </a:ext>
            </a:extLst>
          </p:cNvPr>
          <p:cNvGrpSpPr>
            <a:grpSpLocks/>
          </p:cNvGrpSpPr>
          <p:nvPr/>
        </p:nvGrpSpPr>
        <p:grpSpPr bwMode="auto">
          <a:xfrm>
            <a:off x="2286000" y="176213"/>
            <a:ext cx="4589463" cy="338137"/>
            <a:chOff x="1440" y="111"/>
            <a:chExt cx="2891" cy="213"/>
          </a:xfrm>
        </p:grpSpPr>
        <p:sp>
          <p:nvSpPr>
            <p:cNvPr id="99372" name="Text Box 4">
              <a:extLst>
                <a:ext uri="{FF2B5EF4-FFF2-40B4-BE49-F238E27FC236}">
                  <a16:creationId xmlns:a16="http://schemas.microsoft.com/office/drawing/2014/main" id="{C4EE39D5-071E-4BAD-BA70-2CE87DBDE71E}"/>
                </a:ext>
              </a:extLst>
            </p:cNvPr>
            <p:cNvSpPr txBox="1">
              <a:spLocks noChangeArrowheads="1"/>
            </p:cNvSpPr>
            <p:nvPr/>
          </p:nvSpPr>
          <p:spPr bwMode="auto">
            <a:xfrm>
              <a:off x="1440" y="112"/>
              <a:ext cx="669" cy="212"/>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sr-Cyrl-CS" altLang="sr-Latn-RS" sz="1600" b="1">
                  <a:solidFill>
                    <a:srgbClr val="FFFF00"/>
                  </a:solidFill>
                </a:rPr>
                <a:t>сензорна</a:t>
              </a:r>
              <a:endParaRPr lang="en-US" altLang="sr-Latn-RS" sz="1600" b="1">
                <a:solidFill>
                  <a:srgbClr val="FFFF00"/>
                </a:solidFill>
              </a:endParaRPr>
            </a:p>
          </p:txBody>
        </p:sp>
        <p:sp>
          <p:nvSpPr>
            <p:cNvPr id="99373" name="Text Box 5">
              <a:extLst>
                <a:ext uri="{FF2B5EF4-FFF2-40B4-BE49-F238E27FC236}">
                  <a16:creationId xmlns:a16="http://schemas.microsoft.com/office/drawing/2014/main" id="{EC14A6DB-2B55-4060-8CB4-204EC2BAA1BD}"/>
                </a:ext>
              </a:extLst>
            </p:cNvPr>
            <p:cNvSpPr txBox="1">
              <a:spLocks noChangeArrowheads="1"/>
            </p:cNvSpPr>
            <p:nvPr/>
          </p:nvSpPr>
          <p:spPr bwMode="auto">
            <a:xfrm>
              <a:off x="2400" y="112"/>
              <a:ext cx="963" cy="212"/>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sr-Cyrl-CS" altLang="sr-Latn-RS" sz="1600" b="1">
                  <a:solidFill>
                    <a:srgbClr val="FFFF00"/>
                  </a:solidFill>
                </a:rPr>
                <a:t>асоцијативна</a:t>
              </a:r>
              <a:endParaRPr lang="en-US" altLang="sr-Latn-RS" sz="1600" b="1">
                <a:solidFill>
                  <a:srgbClr val="FFFF00"/>
                </a:solidFill>
              </a:endParaRPr>
            </a:p>
          </p:txBody>
        </p:sp>
        <p:sp>
          <p:nvSpPr>
            <p:cNvPr id="99374" name="Text Box 6">
              <a:extLst>
                <a:ext uri="{FF2B5EF4-FFF2-40B4-BE49-F238E27FC236}">
                  <a16:creationId xmlns:a16="http://schemas.microsoft.com/office/drawing/2014/main" id="{70F37157-3FB5-4CD7-9C95-12ADBBE01DF6}"/>
                </a:ext>
              </a:extLst>
            </p:cNvPr>
            <p:cNvSpPr txBox="1">
              <a:spLocks noChangeArrowheads="1"/>
            </p:cNvSpPr>
            <p:nvPr/>
          </p:nvSpPr>
          <p:spPr bwMode="auto">
            <a:xfrm>
              <a:off x="3698" y="111"/>
              <a:ext cx="633" cy="212"/>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sr-Cyrl-CS" altLang="sr-Latn-RS" sz="1600" b="1">
                  <a:solidFill>
                    <a:srgbClr val="FFFF00"/>
                  </a:solidFill>
                </a:rPr>
                <a:t>моторна</a:t>
              </a:r>
              <a:endParaRPr lang="en-US" altLang="sr-Latn-RS" sz="1600" b="1">
                <a:solidFill>
                  <a:srgbClr val="FFFF00"/>
                </a:solidFill>
              </a:endParaRPr>
            </a:p>
          </p:txBody>
        </p:sp>
      </p:grpSp>
      <p:grpSp>
        <p:nvGrpSpPr>
          <p:cNvPr id="3" name="Group 7">
            <a:extLst>
              <a:ext uri="{FF2B5EF4-FFF2-40B4-BE49-F238E27FC236}">
                <a16:creationId xmlns:a16="http://schemas.microsoft.com/office/drawing/2014/main" id="{B848CB2F-1BEA-4E1D-BECC-33FAD0756D4E}"/>
              </a:ext>
            </a:extLst>
          </p:cNvPr>
          <p:cNvGrpSpPr>
            <a:grpSpLocks/>
          </p:cNvGrpSpPr>
          <p:nvPr/>
        </p:nvGrpSpPr>
        <p:grpSpPr bwMode="auto">
          <a:xfrm>
            <a:off x="1524000" y="481013"/>
            <a:ext cx="5638800" cy="4929187"/>
            <a:chOff x="960" y="303"/>
            <a:chExt cx="3552" cy="3105"/>
          </a:xfrm>
        </p:grpSpPr>
        <p:grpSp>
          <p:nvGrpSpPr>
            <p:cNvPr id="99346" name="Group 8">
              <a:extLst>
                <a:ext uri="{FF2B5EF4-FFF2-40B4-BE49-F238E27FC236}">
                  <a16:creationId xmlns:a16="http://schemas.microsoft.com/office/drawing/2014/main" id="{F76E3930-9534-4CF9-AB8B-9956BC891D16}"/>
                </a:ext>
              </a:extLst>
            </p:cNvPr>
            <p:cNvGrpSpPr>
              <a:grpSpLocks/>
            </p:cNvGrpSpPr>
            <p:nvPr/>
          </p:nvGrpSpPr>
          <p:grpSpPr bwMode="auto">
            <a:xfrm>
              <a:off x="960" y="303"/>
              <a:ext cx="378" cy="2900"/>
              <a:chOff x="960" y="303"/>
              <a:chExt cx="378" cy="2900"/>
            </a:xfrm>
          </p:grpSpPr>
          <p:sp>
            <p:nvSpPr>
              <p:cNvPr id="99366" name="Text Box 9">
                <a:extLst>
                  <a:ext uri="{FF2B5EF4-FFF2-40B4-BE49-F238E27FC236}">
                    <a16:creationId xmlns:a16="http://schemas.microsoft.com/office/drawing/2014/main" id="{C5B2F4D5-FB6A-43D5-BC0B-1C9A2EF48686}"/>
                  </a:ext>
                </a:extLst>
              </p:cNvPr>
              <p:cNvSpPr txBox="1">
                <a:spLocks noChangeArrowheads="1"/>
              </p:cNvSpPr>
              <p:nvPr/>
            </p:nvSpPr>
            <p:spPr bwMode="auto">
              <a:xfrm>
                <a:off x="1152" y="303"/>
                <a:ext cx="18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en-US" altLang="sr-Latn-RS" sz="1600" b="1">
                    <a:solidFill>
                      <a:srgbClr val="66FF33"/>
                    </a:solidFill>
                  </a:rPr>
                  <a:t>I</a:t>
                </a:r>
              </a:p>
            </p:txBody>
          </p:sp>
          <p:sp>
            <p:nvSpPr>
              <p:cNvPr id="99367" name="Text Box 10">
                <a:extLst>
                  <a:ext uri="{FF2B5EF4-FFF2-40B4-BE49-F238E27FC236}">
                    <a16:creationId xmlns:a16="http://schemas.microsoft.com/office/drawing/2014/main" id="{8B4306EC-CFB4-4461-9885-3F92162CA47E}"/>
                  </a:ext>
                </a:extLst>
              </p:cNvPr>
              <p:cNvSpPr txBox="1">
                <a:spLocks noChangeArrowheads="1"/>
              </p:cNvSpPr>
              <p:nvPr/>
            </p:nvSpPr>
            <p:spPr bwMode="auto">
              <a:xfrm>
                <a:off x="1056" y="591"/>
                <a:ext cx="25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en-US" altLang="sr-Latn-RS" sz="1600" b="1">
                    <a:solidFill>
                      <a:srgbClr val="66FF33"/>
                    </a:solidFill>
                  </a:rPr>
                  <a:t>II</a:t>
                </a:r>
              </a:p>
            </p:txBody>
          </p:sp>
          <p:sp>
            <p:nvSpPr>
              <p:cNvPr id="99368" name="Text Box 11">
                <a:extLst>
                  <a:ext uri="{FF2B5EF4-FFF2-40B4-BE49-F238E27FC236}">
                    <a16:creationId xmlns:a16="http://schemas.microsoft.com/office/drawing/2014/main" id="{5FB46663-2A81-4E3D-9637-689FE676A6B0}"/>
                  </a:ext>
                </a:extLst>
              </p:cNvPr>
              <p:cNvSpPr txBox="1">
                <a:spLocks noChangeArrowheads="1"/>
              </p:cNvSpPr>
              <p:nvPr/>
            </p:nvSpPr>
            <p:spPr bwMode="auto">
              <a:xfrm>
                <a:off x="960" y="1167"/>
                <a:ext cx="32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en-US" altLang="sr-Latn-RS" sz="1600" b="1">
                    <a:solidFill>
                      <a:srgbClr val="66FF33"/>
                    </a:solidFill>
                  </a:rPr>
                  <a:t>III</a:t>
                </a:r>
              </a:p>
            </p:txBody>
          </p:sp>
          <p:sp>
            <p:nvSpPr>
              <p:cNvPr id="99369" name="Text Box 12">
                <a:extLst>
                  <a:ext uri="{FF2B5EF4-FFF2-40B4-BE49-F238E27FC236}">
                    <a16:creationId xmlns:a16="http://schemas.microsoft.com/office/drawing/2014/main" id="{85B1F6E4-5E68-47A9-8335-B328A6A88F09}"/>
                  </a:ext>
                </a:extLst>
              </p:cNvPr>
              <p:cNvSpPr txBox="1">
                <a:spLocks noChangeArrowheads="1"/>
              </p:cNvSpPr>
              <p:nvPr/>
            </p:nvSpPr>
            <p:spPr bwMode="auto">
              <a:xfrm>
                <a:off x="1008" y="2031"/>
                <a:ext cx="2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en-US" altLang="sr-Latn-RS" sz="1600" b="1">
                    <a:solidFill>
                      <a:srgbClr val="66FF33"/>
                    </a:solidFill>
                  </a:rPr>
                  <a:t>IV</a:t>
                </a:r>
              </a:p>
            </p:txBody>
          </p:sp>
          <p:sp>
            <p:nvSpPr>
              <p:cNvPr id="99370" name="Text Box 13">
                <a:extLst>
                  <a:ext uri="{FF2B5EF4-FFF2-40B4-BE49-F238E27FC236}">
                    <a16:creationId xmlns:a16="http://schemas.microsoft.com/office/drawing/2014/main" id="{07029BB0-6812-4688-BD7E-74B49DB4B51B}"/>
                  </a:ext>
                </a:extLst>
              </p:cNvPr>
              <p:cNvSpPr txBox="1">
                <a:spLocks noChangeArrowheads="1"/>
              </p:cNvSpPr>
              <p:nvPr/>
            </p:nvSpPr>
            <p:spPr bwMode="auto">
              <a:xfrm>
                <a:off x="1008" y="2559"/>
                <a:ext cx="20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en-US" altLang="sr-Latn-RS" sz="1600" b="1">
                    <a:solidFill>
                      <a:srgbClr val="66FF33"/>
                    </a:solidFill>
                  </a:rPr>
                  <a:t>V</a:t>
                </a:r>
              </a:p>
            </p:txBody>
          </p:sp>
          <p:sp>
            <p:nvSpPr>
              <p:cNvPr id="99371" name="Text Box 14">
                <a:extLst>
                  <a:ext uri="{FF2B5EF4-FFF2-40B4-BE49-F238E27FC236}">
                    <a16:creationId xmlns:a16="http://schemas.microsoft.com/office/drawing/2014/main" id="{6C7A2A88-7EBE-4464-9FBF-F22B2B773777}"/>
                  </a:ext>
                </a:extLst>
              </p:cNvPr>
              <p:cNvSpPr txBox="1">
                <a:spLocks noChangeArrowheads="1"/>
              </p:cNvSpPr>
              <p:nvPr/>
            </p:nvSpPr>
            <p:spPr bwMode="auto">
              <a:xfrm>
                <a:off x="960" y="2991"/>
                <a:ext cx="2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en-US" altLang="sr-Latn-RS" sz="1600" b="1">
                    <a:solidFill>
                      <a:srgbClr val="66FF33"/>
                    </a:solidFill>
                  </a:rPr>
                  <a:t>VI</a:t>
                </a:r>
              </a:p>
            </p:txBody>
          </p:sp>
        </p:grpSp>
        <p:grpSp>
          <p:nvGrpSpPr>
            <p:cNvPr id="99347" name="Group 15">
              <a:extLst>
                <a:ext uri="{FF2B5EF4-FFF2-40B4-BE49-F238E27FC236}">
                  <a16:creationId xmlns:a16="http://schemas.microsoft.com/office/drawing/2014/main" id="{03552337-241D-4C92-B08F-F3D7A28373EA}"/>
                </a:ext>
              </a:extLst>
            </p:cNvPr>
            <p:cNvGrpSpPr>
              <a:grpSpLocks/>
            </p:cNvGrpSpPr>
            <p:nvPr/>
          </p:nvGrpSpPr>
          <p:grpSpPr bwMode="auto">
            <a:xfrm>
              <a:off x="1488" y="528"/>
              <a:ext cx="3024" cy="2880"/>
              <a:chOff x="1488" y="528"/>
              <a:chExt cx="3024" cy="2880"/>
            </a:xfrm>
          </p:grpSpPr>
          <p:sp>
            <p:nvSpPr>
              <p:cNvPr id="99348" name="Line 16">
                <a:extLst>
                  <a:ext uri="{FF2B5EF4-FFF2-40B4-BE49-F238E27FC236}">
                    <a16:creationId xmlns:a16="http://schemas.microsoft.com/office/drawing/2014/main" id="{8963A4D1-0A2C-45A8-B00D-43E0ECDA85B7}"/>
                  </a:ext>
                </a:extLst>
              </p:cNvPr>
              <p:cNvSpPr>
                <a:spLocks noChangeShapeType="1"/>
              </p:cNvSpPr>
              <p:nvPr/>
            </p:nvSpPr>
            <p:spPr bwMode="auto">
              <a:xfrm>
                <a:off x="1488" y="528"/>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49" name="Line 17">
                <a:extLst>
                  <a:ext uri="{FF2B5EF4-FFF2-40B4-BE49-F238E27FC236}">
                    <a16:creationId xmlns:a16="http://schemas.microsoft.com/office/drawing/2014/main" id="{222719DE-91D8-4BCB-890A-DF4B156468B9}"/>
                  </a:ext>
                </a:extLst>
              </p:cNvPr>
              <p:cNvSpPr>
                <a:spLocks noChangeShapeType="1"/>
              </p:cNvSpPr>
              <p:nvPr/>
            </p:nvSpPr>
            <p:spPr bwMode="auto">
              <a:xfrm>
                <a:off x="1488" y="768"/>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50" name="Line 18">
                <a:extLst>
                  <a:ext uri="{FF2B5EF4-FFF2-40B4-BE49-F238E27FC236}">
                    <a16:creationId xmlns:a16="http://schemas.microsoft.com/office/drawing/2014/main" id="{8BA0E423-33CA-4AE4-B1E4-5AE51CA12645}"/>
                  </a:ext>
                </a:extLst>
              </p:cNvPr>
              <p:cNvSpPr>
                <a:spLocks noChangeShapeType="1"/>
              </p:cNvSpPr>
              <p:nvPr/>
            </p:nvSpPr>
            <p:spPr bwMode="auto">
              <a:xfrm>
                <a:off x="1488" y="1824"/>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51" name="Line 19">
                <a:extLst>
                  <a:ext uri="{FF2B5EF4-FFF2-40B4-BE49-F238E27FC236}">
                    <a16:creationId xmlns:a16="http://schemas.microsoft.com/office/drawing/2014/main" id="{51C3A71D-E03F-44AD-BFA6-2E9C3F56DD0B}"/>
                  </a:ext>
                </a:extLst>
              </p:cNvPr>
              <p:cNvSpPr>
                <a:spLocks noChangeShapeType="1"/>
              </p:cNvSpPr>
              <p:nvPr/>
            </p:nvSpPr>
            <p:spPr bwMode="auto">
              <a:xfrm>
                <a:off x="1488" y="2400"/>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52" name="Line 20">
                <a:extLst>
                  <a:ext uri="{FF2B5EF4-FFF2-40B4-BE49-F238E27FC236}">
                    <a16:creationId xmlns:a16="http://schemas.microsoft.com/office/drawing/2014/main" id="{8C29BBB1-061C-4222-A883-BFF871C238D5}"/>
                  </a:ext>
                </a:extLst>
              </p:cNvPr>
              <p:cNvSpPr>
                <a:spLocks noChangeShapeType="1"/>
              </p:cNvSpPr>
              <p:nvPr/>
            </p:nvSpPr>
            <p:spPr bwMode="auto">
              <a:xfrm>
                <a:off x="1488" y="2880"/>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53" name="Line 21">
                <a:extLst>
                  <a:ext uri="{FF2B5EF4-FFF2-40B4-BE49-F238E27FC236}">
                    <a16:creationId xmlns:a16="http://schemas.microsoft.com/office/drawing/2014/main" id="{9FBA7CDA-B470-45FE-83F2-E716656E1393}"/>
                  </a:ext>
                </a:extLst>
              </p:cNvPr>
              <p:cNvSpPr>
                <a:spLocks noChangeShapeType="1"/>
              </p:cNvSpPr>
              <p:nvPr/>
            </p:nvSpPr>
            <p:spPr bwMode="auto">
              <a:xfrm>
                <a:off x="1488" y="3360"/>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54" name="Line 22">
                <a:extLst>
                  <a:ext uri="{FF2B5EF4-FFF2-40B4-BE49-F238E27FC236}">
                    <a16:creationId xmlns:a16="http://schemas.microsoft.com/office/drawing/2014/main" id="{8A01C50E-1D45-40A9-8029-E3641D4C0589}"/>
                  </a:ext>
                </a:extLst>
              </p:cNvPr>
              <p:cNvSpPr>
                <a:spLocks noChangeShapeType="1"/>
              </p:cNvSpPr>
              <p:nvPr/>
            </p:nvSpPr>
            <p:spPr bwMode="auto">
              <a:xfrm>
                <a:off x="2544" y="528"/>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55" name="Line 23">
                <a:extLst>
                  <a:ext uri="{FF2B5EF4-FFF2-40B4-BE49-F238E27FC236}">
                    <a16:creationId xmlns:a16="http://schemas.microsoft.com/office/drawing/2014/main" id="{B9A85030-8426-4060-8B79-B9C7F7CA492B}"/>
                  </a:ext>
                </a:extLst>
              </p:cNvPr>
              <p:cNvSpPr>
                <a:spLocks noChangeShapeType="1"/>
              </p:cNvSpPr>
              <p:nvPr/>
            </p:nvSpPr>
            <p:spPr bwMode="auto">
              <a:xfrm>
                <a:off x="2544" y="768"/>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56" name="Line 24">
                <a:extLst>
                  <a:ext uri="{FF2B5EF4-FFF2-40B4-BE49-F238E27FC236}">
                    <a16:creationId xmlns:a16="http://schemas.microsoft.com/office/drawing/2014/main" id="{27EC538C-01A3-4A53-8B52-01AFDD2DEFBA}"/>
                  </a:ext>
                </a:extLst>
              </p:cNvPr>
              <p:cNvSpPr>
                <a:spLocks noChangeShapeType="1"/>
              </p:cNvSpPr>
              <p:nvPr/>
            </p:nvSpPr>
            <p:spPr bwMode="auto">
              <a:xfrm>
                <a:off x="2544" y="1776"/>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57" name="Line 25">
                <a:extLst>
                  <a:ext uri="{FF2B5EF4-FFF2-40B4-BE49-F238E27FC236}">
                    <a16:creationId xmlns:a16="http://schemas.microsoft.com/office/drawing/2014/main" id="{59F5C01B-B9E2-4868-9BAE-010D3ED96885}"/>
                  </a:ext>
                </a:extLst>
              </p:cNvPr>
              <p:cNvSpPr>
                <a:spLocks noChangeShapeType="1"/>
              </p:cNvSpPr>
              <p:nvPr/>
            </p:nvSpPr>
            <p:spPr bwMode="auto">
              <a:xfrm>
                <a:off x="3600" y="528"/>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58" name="Line 26">
                <a:extLst>
                  <a:ext uri="{FF2B5EF4-FFF2-40B4-BE49-F238E27FC236}">
                    <a16:creationId xmlns:a16="http://schemas.microsoft.com/office/drawing/2014/main" id="{86185929-4454-4B13-994C-F91EC5FE79D5}"/>
                  </a:ext>
                </a:extLst>
              </p:cNvPr>
              <p:cNvSpPr>
                <a:spLocks noChangeShapeType="1"/>
              </p:cNvSpPr>
              <p:nvPr/>
            </p:nvSpPr>
            <p:spPr bwMode="auto">
              <a:xfrm>
                <a:off x="2544" y="3264"/>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59" name="Line 27">
                <a:extLst>
                  <a:ext uri="{FF2B5EF4-FFF2-40B4-BE49-F238E27FC236}">
                    <a16:creationId xmlns:a16="http://schemas.microsoft.com/office/drawing/2014/main" id="{472611D4-F2B8-42F3-81BF-83C070A249CE}"/>
                  </a:ext>
                </a:extLst>
              </p:cNvPr>
              <p:cNvSpPr>
                <a:spLocks noChangeShapeType="1"/>
              </p:cNvSpPr>
              <p:nvPr/>
            </p:nvSpPr>
            <p:spPr bwMode="auto">
              <a:xfrm>
                <a:off x="2544" y="2784"/>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60" name="Line 28">
                <a:extLst>
                  <a:ext uri="{FF2B5EF4-FFF2-40B4-BE49-F238E27FC236}">
                    <a16:creationId xmlns:a16="http://schemas.microsoft.com/office/drawing/2014/main" id="{4F725B00-ED7D-4691-9E1E-D10CCDA49381}"/>
                  </a:ext>
                </a:extLst>
              </p:cNvPr>
              <p:cNvSpPr>
                <a:spLocks noChangeShapeType="1"/>
              </p:cNvSpPr>
              <p:nvPr/>
            </p:nvSpPr>
            <p:spPr bwMode="auto">
              <a:xfrm>
                <a:off x="2544" y="2160"/>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61" name="Line 29">
                <a:extLst>
                  <a:ext uri="{FF2B5EF4-FFF2-40B4-BE49-F238E27FC236}">
                    <a16:creationId xmlns:a16="http://schemas.microsoft.com/office/drawing/2014/main" id="{2E8AF891-EEE9-48A2-B0FF-88E97A6F8F60}"/>
                  </a:ext>
                </a:extLst>
              </p:cNvPr>
              <p:cNvSpPr>
                <a:spLocks noChangeShapeType="1"/>
              </p:cNvSpPr>
              <p:nvPr/>
            </p:nvSpPr>
            <p:spPr bwMode="auto">
              <a:xfrm>
                <a:off x="3600" y="1680"/>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62" name="Line 30">
                <a:extLst>
                  <a:ext uri="{FF2B5EF4-FFF2-40B4-BE49-F238E27FC236}">
                    <a16:creationId xmlns:a16="http://schemas.microsoft.com/office/drawing/2014/main" id="{E1AC57C9-AF35-4292-A182-EE81D5CC1E13}"/>
                  </a:ext>
                </a:extLst>
              </p:cNvPr>
              <p:cNvSpPr>
                <a:spLocks noChangeShapeType="1"/>
              </p:cNvSpPr>
              <p:nvPr/>
            </p:nvSpPr>
            <p:spPr bwMode="auto">
              <a:xfrm>
                <a:off x="3600" y="1728"/>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63" name="Line 31">
                <a:extLst>
                  <a:ext uri="{FF2B5EF4-FFF2-40B4-BE49-F238E27FC236}">
                    <a16:creationId xmlns:a16="http://schemas.microsoft.com/office/drawing/2014/main" id="{C8D4A1EB-98F5-4084-80FE-276FEAF7DDE6}"/>
                  </a:ext>
                </a:extLst>
              </p:cNvPr>
              <p:cNvSpPr>
                <a:spLocks noChangeShapeType="1"/>
              </p:cNvSpPr>
              <p:nvPr/>
            </p:nvSpPr>
            <p:spPr bwMode="auto">
              <a:xfrm>
                <a:off x="3600" y="2784"/>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64" name="Line 32">
                <a:extLst>
                  <a:ext uri="{FF2B5EF4-FFF2-40B4-BE49-F238E27FC236}">
                    <a16:creationId xmlns:a16="http://schemas.microsoft.com/office/drawing/2014/main" id="{83796044-5A31-4EC4-8643-F017C9FE6A45}"/>
                  </a:ext>
                </a:extLst>
              </p:cNvPr>
              <p:cNvSpPr>
                <a:spLocks noChangeShapeType="1"/>
              </p:cNvSpPr>
              <p:nvPr/>
            </p:nvSpPr>
            <p:spPr bwMode="auto">
              <a:xfrm>
                <a:off x="3600" y="3408"/>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9365" name="Line 33">
                <a:extLst>
                  <a:ext uri="{FF2B5EF4-FFF2-40B4-BE49-F238E27FC236}">
                    <a16:creationId xmlns:a16="http://schemas.microsoft.com/office/drawing/2014/main" id="{234E597A-FACD-4B23-9A46-8D5D4C6D8C25}"/>
                  </a:ext>
                </a:extLst>
              </p:cNvPr>
              <p:cNvSpPr>
                <a:spLocks noChangeShapeType="1"/>
              </p:cNvSpPr>
              <p:nvPr/>
            </p:nvSpPr>
            <p:spPr bwMode="auto">
              <a:xfrm>
                <a:off x="3600" y="768"/>
                <a:ext cx="912"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6" name="Group 34">
            <a:extLst>
              <a:ext uri="{FF2B5EF4-FFF2-40B4-BE49-F238E27FC236}">
                <a16:creationId xmlns:a16="http://schemas.microsoft.com/office/drawing/2014/main" id="{2609CDB7-2AA0-4D34-8AED-C995401A31DB}"/>
              </a:ext>
            </a:extLst>
          </p:cNvPr>
          <p:cNvGrpSpPr>
            <a:grpSpLocks/>
          </p:cNvGrpSpPr>
          <p:nvPr/>
        </p:nvGrpSpPr>
        <p:grpSpPr bwMode="auto">
          <a:xfrm>
            <a:off x="7164388" y="1284288"/>
            <a:ext cx="2232025" cy="4089400"/>
            <a:chOff x="4464" y="809"/>
            <a:chExt cx="1267" cy="2407"/>
          </a:xfrm>
        </p:grpSpPr>
        <p:sp>
          <p:nvSpPr>
            <p:cNvPr id="99337" name="Text Box 35">
              <a:extLst>
                <a:ext uri="{FF2B5EF4-FFF2-40B4-BE49-F238E27FC236}">
                  <a16:creationId xmlns:a16="http://schemas.microsoft.com/office/drawing/2014/main" id="{B71CDA22-D7CF-4CCD-83B8-6351CBA6D47D}"/>
                </a:ext>
              </a:extLst>
            </p:cNvPr>
            <p:cNvSpPr txBox="1">
              <a:spLocks noChangeArrowheads="1"/>
            </p:cNvSpPr>
            <p:nvPr/>
          </p:nvSpPr>
          <p:spPr bwMode="auto">
            <a:xfrm>
              <a:off x="4538" y="1330"/>
              <a:ext cx="1153"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eaLnBrk="1" hangingPunct="1">
                <a:spcBef>
                  <a:spcPct val="0"/>
                </a:spcBef>
                <a:buSzTx/>
                <a:buFontTx/>
                <a:buNone/>
              </a:pPr>
              <a:r>
                <a:rPr lang="sr-Cyrl-CS" altLang="sr-Latn-RS" sz="1600" b="1">
                  <a:solidFill>
                    <a:srgbClr val="66FF33"/>
                  </a:solidFill>
                </a:rPr>
                <a:t>таламокортикална</a:t>
              </a:r>
            </a:p>
            <a:p>
              <a:pPr algn="ctr" eaLnBrk="1" hangingPunct="1">
                <a:spcBef>
                  <a:spcPct val="0"/>
                </a:spcBef>
                <a:buSzTx/>
                <a:buFontTx/>
                <a:buNone/>
              </a:pPr>
              <a:r>
                <a:rPr lang="sr-Cyrl-CS" altLang="sr-Latn-RS" sz="1600" b="1">
                  <a:solidFill>
                    <a:srgbClr val="66FF33"/>
                  </a:solidFill>
                </a:rPr>
                <a:t>аферентна</a:t>
              </a:r>
              <a:endParaRPr lang="en-US" altLang="sr-Latn-RS" sz="1600" b="1">
                <a:solidFill>
                  <a:srgbClr val="66FF33"/>
                </a:solidFill>
              </a:endParaRPr>
            </a:p>
          </p:txBody>
        </p:sp>
        <p:sp>
          <p:nvSpPr>
            <p:cNvPr id="99338" name="Text Box 36">
              <a:extLst>
                <a:ext uri="{FF2B5EF4-FFF2-40B4-BE49-F238E27FC236}">
                  <a16:creationId xmlns:a16="http://schemas.microsoft.com/office/drawing/2014/main" id="{5A0FF23D-56F6-4C0C-A57F-94D1EFC725EC}"/>
                </a:ext>
              </a:extLst>
            </p:cNvPr>
            <p:cNvSpPr txBox="1">
              <a:spLocks noChangeArrowheads="1"/>
            </p:cNvSpPr>
            <p:nvPr/>
          </p:nvSpPr>
          <p:spPr bwMode="auto">
            <a:xfrm>
              <a:off x="4464" y="2722"/>
              <a:ext cx="1267"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sr-Cyrl-CS" altLang="sr-Latn-RS" sz="1600" b="1">
                  <a:solidFill>
                    <a:srgbClr val="66FF33"/>
                  </a:solidFill>
                </a:rPr>
                <a:t>кортикоталамичка</a:t>
              </a:r>
              <a:endParaRPr lang="en-US" altLang="sr-Latn-RS" sz="1600" b="1">
                <a:solidFill>
                  <a:srgbClr val="66FF33"/>
                </a:solidFill>
              </a:endParaRPr>
            </a:p>
            <a:p>
              <a:pPr algn="ctr" eaLnBrk="1" hangingPunct="1">
                <a:spcBef>
                  <a:spcPct val="0"/>
                </a:spcBef>
                <a:buSzTx/>
                <a:buFontTx/>
                <a:buNone/>
              </a:pPr>
              <a:r>
                <a:rPr lang="sr-Cyrl-CS" altLang="sr-Latn-RS" sz="1600" b="1">
                  <a:solidFill>
                    <a:srgbClr val="66FF33"/>
                  </a:solidFill>
                </a:rPr>
                <a:t>еферентна</a:t>
              </a:r>
              <a:endParaRPr lang="en-US" altLang="sr-Latn-RS" sz="1600" b="1">
                <a:solidFill>
                  <a:srgbClr val="66FF33"/>
                </a:solidFill>
              </a:endParaRPr>
            </a:p>
          </p:txBody>
        </p:sp>
        <p:sp>
          <p:nvSpPr>
            <p:cNvPr id="99339" name="Text Box 37">
              <a:extLst>
                <a:ext uri="{FF2B5EF4-FFF2-40B4-BE49-F238E27FC236}">
                  <a16:creationId xmlns:a16="http://schemas.microsoft.com/office/drawing/2014/main" id="{6FAEE5DF-45FD-4328-B6F5-3B2D0B84C4F3}"/>
                </a:ext>
              </a:extLst>
            </p:cNvPr>
            <p:cNvSpPr txBox="1">
              <a:spLocks noChangeArrowheads="1"/>
            </p:cNvSpPr>
            <p:nvPr/>
          </p:nvSpPr>
          <p:spPr bwMode="auto">
            <a:xfrm>
              <a:off x="4640" y="809"/>
              <a:ext cx="1044"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eaLnBrk="1" hangingPunct="1">
                <a:spcBef>
                  <a:spcPct val="0"/>
                </a:spcBef>
                <a:buSzTx/>
                <a:buFontTx/>
                <a:buNone/>
              </a:pPr>
              <a:r>
                <a:rPr lang="sr-Cyrl-CS" altLang="sr-Latn-RS" sz="1600" b="1">
                  <a:solidFill>
                    <a:srgbClr val="66FF33"/>
                  </a:solidFill>
                </a:rPr>
                <a:t>асоцијативна </a:t>
              </a:r>
              <a:r>
                <a:rPr lang="en-US" altLang="sr-Latn-RS" sz="1600" b="1">
                  <a:solidFill>
                    <a:srgbClr val="66FF33"/>
                  </a:solidFill>
                </a:rPr>
                <a:t> &amp;</a:t>
              </a:r>
            </a:p>
            <a:p>
              <a:pPr algn="ctr" eaLnBrk="1" hangingPunct="1">
                <a:spcBef>
                  <a:spcPct val="0"/>
                </a:spcBef>
                <a:buSzTx/>
                <a:buFontTx/>
                <a:buNone/>
              </a:pPr>
              <a:r>
                <a:rPr lang="sr-Cyrl-CS" altLang="sr-Latn-RS" sz="1600" b="1">
                  <a:solidFill>
                    <a:srgbClr val="66FF33"/>
                  </a:solidFill>
                </a:rPr>
                <a:t>комисурална</a:t>
              </a:r>
              <a:endParaRPr lang="en-US" altLang="sr-Latn-RS" sz="1600" b="1">
                <a:solidFill>
                  <a:srgbClr val="66FF33"/>
                </a:solidFill>
              </a:endParaRPr>
            </a:p>
          </p:txBody>
        </p:sp>
        <p:grpSp>
          <p:nvGrpSpPr>
            <p:cNvPr id="99340" name="Group 38">
              <a:extLst>
                <a:ext uri="{FF2B5EF4-FFF2-40B4-BE49-F238E27FC236}">
                  <a16:creationId xmlns:a16="http://schemas.microsoft.com/office/drawing/2014/main" id="{216E289A-C8B3-446F-B3BD-C71B3E165484}"/>
                </a:ext>
              </a:extLst>
            </p:cNvPr>
            <p:cNvGrpSpPr>
              <a:grpSpLocks/>
            </p:cNvGrpSpPr>
            <p:nvPr/>
          </p:nvGrpSpPr>
          <p:grpSpPr bwMode="auto">
            <a:xfrm>
              <a:off x="4560" y="1200"/>
              <a:ext cx="1045" cy="2016"/>
              <a:chOff x="4560" y="1200"/>
              <a:chExt cx="1045" cy="2016"/>
            </a:xfrm>
          </p:grpSpPr>
          <p:sp>
            <p:nvSpPr>
              <p:cNvPr id="99341" name="Line 39">
                <a:extLst>
                  <a:ext uri="{FF2B5EF4-FFF2-40B4-BE49-F238E27FC236}">
                    <a16:creationId xmlns:a16="http://schemas.microsoft.com/office/drawing/2014/main" id="{8B633A53-145C-4716-9999-A1D1216C0003}"/>
                  </a:ext>
                </a:extLst>
              </p:cNvPr>
              <p:cNvSpPr>
                <a:spLocks noChangeShapeType="1"/>
              </p:cNvSpPr>
              <p:nvPr/>
            </p:nvSpPr>
            <p:spPr bwMode="auto">
              <a:xfrm flipH="1" flipV="1">
                <a:off x="4560" y="1718"/>
                <a:ext cx="1008" cy="10"/>
              </a:xfrm>
              <a:prstGeom prst="line">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9342" name="Text Box 40">
                <a:extLst>
                  <a:ext uri="{FF2B5EF4-FFF2-40B4-BE49-F238E27FC236}">
                    <a16:creationId xmlns:a16="http://schemas.microsoft.com/office/drawing/2014/main" id="{6284ABA8-D7E8-40E4-A862-8A4F83B286B3}"/>
                  </a:ext>
                </a:extLst>
              </p:cNvPr>
              <p:cNvSpPr txBox="1">
                <a:spLocks noChangeArrowheads="1"/>
              </p:cNvSpPr>
              <p:nvPr/>
            </p:nvSpPr>
            <p:spPr bwMode="auto">
              <a:xfrm>
                <a:off x="4581" y="2050"/>
                <a:ext cx="1024"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eaLnBrk="1" hangingPunct="1">
                  <a:spcBef>
                    <a:spcPct val="0"/>
                  </a:spcBef>
                  <a:buSzTx/>
                  <a:buFontTx/>
                  <a:buNone/>
                </a:pPr>
                <a:r>
                  <a:rPr lang="sr-Cyrl-CS" altLang="sr-Latn-RS" sz="1600" b="1">
                    <a:solidFill>
                      <a:srgbClr val="66FF33"/>
                    </a:solidFill>
                  </a:rPr>
                  <a:t>кортикофугална</a:t>
                </a:r>
              </a:p>
              <a:p>
                <a:pPr algn="ctr" eaLnBrk="1" hangingPunct="1">
                  <a:spcBef>
                    <a:spcPct val="0"/>
                  </a:spcBef>
                  <a:buSzTx/>
                  <a:buFontTx/>
                  <a:buNone/>
                </a:pPr>
                <a:r>
                  <a:rPr lang="sr-Cyrl-CS" altLang="sr-Latn-RS" sz="1600" b="1">
                    <a:solidFill>
                      <a:srgbClr val="66FF33"/>
                    </a:solidFill>
                  </a:rPr>
                  <a:t>еферентна</a:t>
                </a:r>
                <a:endParaRPr lang="en-US" altLang="sr-Latn-RS" sz="1600" b="1">
                  <a:solidFill>
                    <a:srgbClr val="66FF33"/>
                  </a:solidFill>
                </a:endParaRPr>
              </a:p>
            </p:txBody>
          </p:sp>
          <p:sp>
            <p:nvSpPr>
              <p:cNvPr id="99343" name="Line 41">
                <a:extLst>
                  <a:ext uri="{FF2B5EF4-FFF2-40B4-BE49-F238E27FC236}">
                    <a16:creationId xmlns:a16="http://schemas.microsoft.com/office/drawing/2014/main" id="{BD707A37-A11C-4616-8354-9098898BC0F9}"/>
                  </a:ext>
                </a:extLst>
              </p:cNvPr>
              <p:cNvSpPr>
                <a:spLocks noChangeShapeType="1"/>
              </p:cNvSpPr>
              <p:nvPr/>
            </p:nvSpPr>
            <p:spPr bwMode="auto">
              <a:xfrm flipH="1">
                <a:off x="4560" y="2496"/>
                <a:ext cx="960" cy="0"/>
              </a:xfrm>
              <a:prstGeom prst="line">
                <a:avLst/>
              </a:prstGeom>
              <a:noFill/>
              <a:ln w="57150">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99344" name="Line 42">
                <a:extLst>
                  <a:ext uri="{FF2B5EF4-FFF2-40B4-BE49-F238E27FC236}">
                    <a16:creationId xmlns:a16="http://schemas.microsoft.com/office/drawing/2014/main" id="{E384EB96-5417-4B35-84D1-55C43DCAC9A8}"/>
                  </a:ext>
                </a:extLst>
              </p:cNvPr>
              <p:cNvSpPr>
                <a:spLocks noChangeShapeType="1"/>
              </p:cNvSpPr>
              <p:nvPr/>
            </p:nvSpPr>
            <p:spPr bwMode="auto">
              <a:xfrm flipH="1">
                <a:off x="4560" y="3216"/>
                <a:ext cx="960" cy="0"/>
              </a:xfrm>
              <a:prstGeom prst="line">
                <a:avLst/>
              </a:prstGeom>
              <a:noFill/>
              <a:ln w="57150">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99345" name="Line 43">
                <a:extLst>
                  <a:ext uri="{FF2B5EF4-FFF2-40B4-BE49-F238E27FC236}">
                    <a16:creationId xmlns:a16="http://schemas.microsoft.com/office/drawing/2014/main" id="{52A9C0BC-E1EE-4744-93CF-62D5D1E4E446}"/>
                  </a:ext>
                </a:extLst>
              </p:cNvPr>
              <p:cNvSpPr>
                <a:spLocks noChangeShapeType="1"/>
              </p:cNvSpPr>
              <p:nvPr/>
            </p:nvSpPr>
            <p:spPr bwMode="auto">
              <a:xfrm flipH="1" flipV="1">
                <a:off x="4560" y="1200"/>
                <a:ext cx="1008" cy="10"/>
              </a:xfrm>
              <a:prstGeom prst="line">
                <a:avLst/>
              </a:prstGeom>
              <a:noFill/>
              <a:ln w="57150">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grpSp>
        <p:nvGrpSpPr>
          <p:cNvPr id="8" name="Group 44">
            <a:extLst>
              <a:ext uri="{FF2B5EF4-FFF2-40B4-BE49-F238E27FC236}">
                <a16:creationId xmlns:a16="http://schemas.microsoft.com/office/drawing/2014/main" id="{19B31023-BFFD-4420-B2AB-50399E3F8581}"/>
              </a:ext>
            </a:extLst>
          </p:cNvPr>
          <p:cNvGrpSpPr>
            <a:grpSpLocks/>
          </p:cNvGrpSpPr>
          <p:nvPr/>
        </p:nvGrpSpPr>
        <p:grpSpPr bwMode="auto">
          <a:xfrm>
            <a:off x="1219200" y="1219200"/>
            <a:ext cx="533400" cy="3657600"/>
            <a:chOff x="768" y="768"/>
            <a:chExt cx="336" cy="2304"/>
          </a:xfrm>
        </p:grpSpPr>
        <p:sp>
          <p:nvSpPr>
            <p:cNvPr id="99335" name="Freeform 45">
              <a:extLst>
                <a:ext uri="{FF2B5EF4-FFF2-40B4-BE49-F238E27FC236}">
                  <a16:creationId xmlns:a16="http://schemas.microsoft.com/office/drawing/2014/main" id="{E6884C84-9DFC-4C0D-A10E-2BC888D38DC4}"/>
                </a:ext>
              </a:extLst>
            </p:cNvPr>
            <p:cNvSpPr>
              <a:spLocks/>
            </p:cNvSpPr>
            <p:nvPr/>
          </p:nvSpPr>
          <p:spPr bwMode="auto">
            <a:xfrm>
              <a:off x="768" y="768"/>
              <a:ext cx="336" cy="1296"/>
            </a:xfrm>
            <a:custGeom>
              <a:avLst/>
              <a:gdLst>
                <a:gd name="T0" fmla="*/ 192 w 536"/>
                <a:gd name="T1" fmla="*/ 1250 h 1344"/>
                <a:gd name="T2" fmla="*/ 3 w 536"/>
                <a:gd name="T3" fmla="*/ 535 h 1344"/>
                <a:gd name="T4" fmla="*/ 211 w 536"/>
                <a:gd name="T5" fmla="*/ 0 h 1344"/>
                <a:gd name="T6" fmla="*/ 0 60000 65536"/>
                <a:gd name="T7" fmla="*/ 0 60000 65536"/>
                <a:gd name="T8" fmla="*/ 0 60000 65536"/>
                <a:gd name="T9" fmla="*/ 0 w 536"/>
                <a:gd name="T10" fmla="*/ 0 h 1344"/>
                <a:gd name="T11" fmla="*/ 536 w 536"/>
                <a:gd name="T12" fmla="*/ 1344 h 1344"/>
              </a:gdLst>
              <a:ahLst/>
              <a:cxnLst>
                <a:cxn ang="T6">
                  <a:pos x="T0" y="T1"/>
                </a:cxn>
                <a:cxn ang="T7">
                  <a:pos x="T2" y="T3"/>
                </a:cxn>
                <a:cxn ang="T8">
                  <a:pos x="T4" y="T5"/>
                </a:cxn>
              </a:cxnLst>
              <a:rect l="T9" t="T10" r="T11" b="T12"/>
              <a:pathLst>
                <a:path w="536" h="1344">
                  <a:moveTo>
                    <a:pt x="488" y="1344"/>
                  </a:moveTo>
                  <a:cubicBezTo>
                    <a:pt x="244" y="1072"/>
                    <a:pt x="0" y="800"/>
                    <a:pt x="8" y="576"/>
                  </a:cubicBezTo>
                  <a:cubicBezTo>
                    <a:pt x="16" y="352"/>
                    <a:pt x="456" y="96"/>
                    <a:pt x="536" y="0"/>
                  </a:cubicBezTo>
                </a:path>
              </a:pathLst>
            </a:custGeom>
            <a:noFill/>
            <a:ln w="76200">
              <a:solidFill>
                <a:schemeClr val="tx1"/>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99336" name="Freeform 46">
              <a:extLst>
                <a:ext uri="{FF2B5EF4-FFF2-40B4-BE49-F238E27FC236}">
                  <a16:creationId xmlns:a16="http://schemas.microsoft.com/office/drawing/2014/main" id="{2EFD8103-ECB0-4C7F-A03F-31FB8355B8A1}"/>
                </a:ext>
              </a:extLst>
            </p:cNvPr>
            <p:cNvSpPr>
              <a:spLocks/>
            </p:cNvSpPr>
            <p:nvPr/>
          </p:nvSpPr>
          <p:spPr bwMode="auto">
            <a:xfrm flipV="1">
              <a:off x="768" y="2208"/>
              <a:ext cx="288" cy="864"/>
            </a:xfrm>
            <a:custGeom>
              <a:avLst/>
              <a:gdLst>
                <a:gd name="T0" fmla="*/ 141 w 536"/>
                <a:gd name="T1" fmla="*/ 555 h 1344"/>
                <a:gd name="T2" fmla="*/ 2 w 536"/>
                <a:gd name="T3" fmla="*/ 238 h 1344"/>
                <a:gd name="T4" fmla="*/ 155 w 536"/>
                <a:gd name="T5" fmla="*/ 0 h 1344"/>
                <a:gd name="T6" fmla="*/ 0 60000 65536"/>
                <a:gd name="T7" fmla="*/ 0 60000 65536"/>
                <a:gd name="T8" fmla="*/ 0 60000 65536"/>
                <a:gd name="T9" fmla="*/ 0 w 536"/>
                <a:gd name="T10" fmla="*/ 0 h 1344"/>
                <a:gd name="T11" fmla="*/ 536 w 536"/>
                <a:gd name="T12" fmla="*/ 1344 h 1344"/>
              </a:gdLst>
              <a:ahLst/>
              <a:cxnLst>
                <a:cxn ang="T6">
                  <a:pos x="T0" y="T1"/>
                </a:cxn>
                <a:cxn ang="T7">
                  <a:pos x="T2" y="T3"/>
                </a:cxn>
                <a:cxn ang="T8">
                  <a:pos x="T4" y="T5"/>
                </a:cxn>
              </a:cxnLst>
              <a:rect l="T9" t="T10" r="T11" b="T12"/>
              <a:pathLst>
                <a:path w="536" h="1344">
                  <a:moveTo>
                    <a:pt x="488" y="1344"/>
                  </a:moveTo>
                  <a:cubicBezTo>
                    <a:pt x="244" y="1072"/>
                    <a:pt x="0" y="800"/>
                    <a:pt x="8" y="576"/>
                  </a:cubicBezTo>
                  <a:cubicBezTo>
                    <a:pt x="16" y="352"/>
                    <a:pt x="456" y="96"/>
                    <a:pt x="536" y="0"/>
                  </a:cubicBezTo>
                </a:path>
              </a:pathLst>
            </a:custGeom>
            <a:noFill/>
            <a:ln w="76200">
              <a:solidFill>
                <a:schemeClr val="tx1"/>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2" name="Rectangle 2">
            <a:extLst>
              <a:ext uri="{FF2B5EF4-FFF2-40B4-BE49-F238E27FC236}">
                <a16:creationId xmlns:a16="http://schemas.microsoft.com/office/drawing/2014/main" id="{F762AA49-9C99-441F-BA77-939498B6B685}"/>
              </a:ext>
            </a:extLst>
          </p:cNvPr>
          <p:cNvSpPr>
            <a:spLocks noChangeArrowheads="1"/>
          </p:cNvSpPr>
          <p:nvPr/>
        </p:nvSpPr>
        <p:spPr bwMode="auto">
          <a:xfrm>
            <a:off x="3635375" y="1752600"/>
            <a:ext cx="6389688" cy="4437063"/>
          </a:xfrm>
          <a:prstGeom prst="rect">
            <a:avLst/>
          </a:prstGeom>
          <a:noFill/>
          <a:ln w="9525">
            <a:noFill/>
            <a:miter lim="800000"/>
            <a:headEnd/>
            <a:tailEnd/>
          </a:ln>
          <a:effectLst/>
        </p:spPr>
        <p:txBody>
          <a:bodyPr>
            <a:spAutoFit/>
          </a:bodyPr>
          <a:lstStyle/>
          <a:p>
            <a:pPr algn="just">
              <a:lnSpc>
                <a:spcPct val="50000"/>
              </a:lnSpc>
              <a:spcBef>
                <a:spcPct val="50000"/>
              </a:spcBef>
              <a:defRPr/>
            </a:pPr>
            <a:endParaRPr kumimoji="1" lang="en-US" altLang="ko-KR" sz="2400">
              <a:solidFill>
                <a:srgbClr val="000000"/>
              </a:solidFill>
              <a:effectLst>
                <a:outerShdw blurRad="38100" dist="38100" dir="2700000" algn="tl">
                  <a:srgbClr val="FFFFFF"/>
                </a:outerShdw>
              </a:effectLst>
              <a:ea typeface="명조" charset="-127"/>
            </a:endParaRPr>
          </a:p>
          <a:p>
            <a:pPr algn="just">
              <a:lnSpc>
                <a:spcPct val="80000"/>
              </a:lnSpc>
              <a:spcBef>
                <a:spcPct val="50000"/>
              </a:spcBef>
              <a:defRPr/>
            </a:pPr>
            <a:r>
              <a:rPr kumimoji="1" lang="en-US" altLang="ko-KR" sz="2400">
                <a:solidFill>
                  <a:srgbClr val="000000"/>
                </a:solidFill>
                <a:effectLst>
                  <a:outerShdw blurRad="38100" dist="38100" dir="2700000" algn="tl">
                    <a:srgbClr val="FFFFFF"/>
                  </a:outerShdw>
                </a:effectLst>
                <a:ea typeface="명조" charset="-127"/>
              </a:rPr>
              <a:t>      </a:t>
            </a:r>
            <a:r>
              <a:rPr kumimoji="1" lang="en-US" altLang="ko-KR" sz="2400">
                <a:solidFill>
                  <a:srgbClr val="66FF33"/>
                </a:solidFill>
                <a:effectLst>
                  <a:outerShdw blurRad="38100" dist="38100" dir="2700000" algn="tl">
                    <a:srgbClr val="000000"/>
                  </a:outerShdw>
                </a:effectLst>
                <a:ea typeface="명조" charset="-127"/>
              </a:rPr>
              <a:t>A.</a:t>
            </a:r>
            <a:r>
              <a:rPr kumimoji="1" lang="sr-Cyrl-CS" altLang="ko-KR" sz="2400">
                <a:solidFill>
                  <a:srgbClr val="66FF33"/>
                </a:solidFill>
                <a:effectLst>
                  <a:outerShdw blurRad="38100" dist="38100" dir="2700000" algn="tl">
                    <a:srgbClr val="000000"/>
                  </a:outerShdw>
                </a:effectLst>
              </a:rPr>
              <a:t>пирамидални неурон</a:t>
            </a:r>
            <a:endParaRPr kumimoji="1" lang="en-US" altLang="ko-KR" sz="2400">
              <a:solidFill>
                <a:srgbClr val="66FF33"/>
              </a:solidFill>
              <a:effectLst>
                <a:outerShdw blurRad="38100" dist="38100" dir="2700000" algn="tl">
                  <a:srgbClr val="000000"/>
                </a:outerShdw>
              </a:effectLst>
              <a:ea typeface="굴림" pitchFamily="34" charset="-127"/>
            </a:endParaRPr>
          </a:p>
          <a:p>
            <a:pPr algn="just">
              <a:lnSpc>
                <a:spcPct val="80000"/>
              </a:lnSpc>
              <a:spcBef>
                <a:spcPct val="50000"/>
              </a:spcBef>
              <a:defRPr/>
            </a:pPr>
            <a:r>
              <a:rPr kumimoji="1" lang="en-US" altLang="ko-KR" sz="2400">
                <a:solidFill>
                  <a:srgbClr val="66FF33"/>
                </a:solidFill>
                <a:effectLst>
                  <a:outerShdw blurRad="38100" dist="38100" dir="2700000" algn="tl">
                    <a:srgbClr val="000000"/>
                  </a:outerShdw>
                </a:effectLst>
                <a:ea typeface="명조" charset="-127"/>
              </a:rPr>
              <a:t>      B.</a:t>
            </a:r>
            <a:r>
              <a:rPr kumimoji="1" lang="sr-Cyrl-CS" altLang="ko-KR" sz="2400">
                <a:solidFill>
                  <a:srgbClr val="66FF33"/>
                </a:solidFill>
                <a:effectLst>
                  <a:outerShdw blurRad="38100" dist="38100" dir="2700000" algn="tl">
                    <a:srgbClr val="000000"/>
                  </a:outerShdw>
                </a:effectLst>
              </a:rPr>
              <a:t>ексцитаторна грануларна </a:t>
            </a:r>
          </a:p>
          <a:p>
            <a:pPr algn="just">
              <a:lnSpc>
                <a:spcPct val="80000"/>
              </a:lnSpc>
              <a:spcBef>
                <a:spcPct val="50000"/>
              </a:spcBef>
              <a:defRPr/>
            </a:pPr>
            <a:r>
              <a:rPr kumimoji="1" lang="sr-Cyrl-CS" altLang="ko-KR" sz="2400">
                <a:solidFill>
                  <a:srgbClr val="66FF33"/>
                </a:solidFill>
                <a:effectLst>
                  <a:outerShdw blurRad="38100" dist="38100" dir="2700000" algn="tl">
                    <a:srgbClr val="000000"/>
                  </a:outerShdw>
                </a:effectLst>
              </a:rPr>
              <a:t>         ћелија</a:t>
            </a:r>
          </a:p>
          <a:p>
            <a:pPr algn="just">
              <a:lnSpc>
                <a:spcPct val="80000"/>
              </a:lnSpc>
              <a:spcBef>
                <a:spcPct val="50000"/>
              </a:spcBef>
              <a:defRPr/>
            </a:pPr>
            <a:r>
              <a:rPr kumimoji="1" lang="en-US" altLang="ko-KR" sz="2400">
                <a:solidFill>
                  <a:srgbClr val="66FF33"/>
                </a:solidFill>
                <a:effectLst>
                  <a:outerShdw blurRad="38100" dist="38100" dir="2700000" algn="tl">
                    <a:srgbClr val="000000"/>
                  </a:outerShdw>
                </a:effectLst>
                <a:ea typeface="명조" charset="-127"/>
              </a:rPr>
              <a:t>      C. </a:t>
            </a:r>
            <a:r>
              <a:rPr kumimoji="1" lang="sr-Cyrl-CS" altLang="ko-KR" sz="2400">
                <a:solidFill>
                  <a:srgbClr val="66FF33"/>
                </a:solidFill>
                <a:effectLst>
                  <a:outerShdw blurRad="38100" dist="38100" dir="2700000" algn="tl">
                    <a:srgbClr val="000000"/>
                  </a:outerShdw>
                </a:effectLst>
              </a:rPr>
              <a:t>инхибиторна </a:t>
            </a:r>
            <a:r>
              <a:rPr kumimoji="1" lang="sr-Cyrl-CS" altLang="ko-KR" sz="2400">
                <a:solidFill>
                  <a:srgbClr val="66FF33"/>
                </a:solidFill>
                <a:effectLst>
                  <a:outerShdw blurRad="38100" dist="38100" dir="2700000" algn="tl">
                    <a:srgbClr val="000000"/>
                  </a:outerShdw>
                </a:effectLst>
                <a:latin typeface="Arial" pitchFamily="34" charset="0"/>
              </a:rPr>
              <a:t>грануларна</a:t>
            </a:r>
          </a:p>
          <a:p>
            <a:pPr algn="just">
              <a:lnSpc>
                <a:spcPct val="80000"/>
              </a:lnSpc>
              <a:spcBef>
                <a:spcPct val="50000"/>
              </a:spcBef>
              <a:defRPr/>
            </a:pPr>
            <a:r>
              <a:rPr kumimoji="1" lang="sr-Cyrl-CS" altLang="ko-KR" sz="2400">
                <a:solidFill>
                  <a:srgbClr val="66FF33"/>
                </a:solidFill>
                <a:effectLst>
                  <a:outerShdw blurRad="38100" dist="38100" dir="2700000" algn="tl">
                    <a:srgbClr val="000000"/>
                  </a:outerShdw>
                </a:effectLst>
                <a:latin typeface="Arial" pitchFamily="34" charset="0"/>
              </a:rPr>
              <a:t>         ћелија</a:t>
            </a:r>
            <a:r>
              <a:rPr kumimoji="1" lang="en-US" altLang="ko-KR" sz="2400" b="1">
                <a:solidFill>
                  <a:srgbClr val="66FF33"/>
                </a:solidFill>
                <a:latin typeface="Arial" pitchFamily="34" charset="0"/>
                <a:ea typeface="굴림" pitchFamily="34" charset="-127"/>
              </a:rPr>
              <a:t> </a:t>
            </a:r>
            <a:endParaRPr kumimoji="1" lang="sr-Cyrl-CS" altLang="ko-KR" sz="2400" b="1">
              <a:solidFill>
                <a:srgbClr val="66FF33"/>
              </a:solidFill>
              <a:latin typeface="Arial" pitchFamily="34" charset="0"/>
            </a:endParaRPr>
          </a:p>
          <a:p>
            <a:pPr algn="just">
              <a:lnSpc>
                <a:spcPct val="80000"/>
              </a:lnSpc>
              <a:spcBef>
                <a:spcPct val="50000"/>
              </a:spcBef>
              <a:defRPr/>
            </a:pPr>
            <a:r>
              <a:rPr kumimoji="1" lang="sr-Cyrl-CS" altLang="ko-KR" sz="2400">
                <a:solidFill>
                  <a:srgbClr val="66FF33"/>
                </a:solidFill>
                <a:effectLst>
                  <a:outerShdw blurRad="38100" dist="38100" dir="2700000" algn="tl">
                    <a:srgbClr val="000000"/>
                  </a:outerShdw>
                </a:effectLst>
              </a:rPr>
              <a:t>      </a:t>
            </a:r>
            <a:r>
              <a:rPr kumimoji="1" lang="en-US" altLang="ko-KR" sz="2400">
                <a:solidFill>
                  <a:srgbClr val="66FF33"/>
                </a:solidFill>
                <a:effectLst>
                  <a:outerShdw blurRad="38100" dist="38100" dir="2700000" algn="tl">
                    <a:srgbClr val="000000"/>
                  </a:outerShdw>
                </a:effectLst>
                <a:ea typeface="명조" charset="-127"/>
              </a:rPr>
              <a:t>1. </a:t>
            </a:r>
            <a:r>
              <a:rPr kumimoji="1" lang="sr-Cyrl-CS" altLang="ko-KR" sz="2400">
                <a:solidFill>
                  <a:srgbClr val="66FF33"/>
                </a:solidFill>
                <a:effectLst>
                  <a:outerShdw blurRad="38100" dist="38100" dir="2700000" algn="tl">
                    <a:srgbClr val="000000"/>
                  </a:outerShdw>
                </a:effectLst>
              </a:rPr>
              <a:t>аферентно влакно</a:t>
            </a:r>
            <a:r>
              <a:rPr kumimoji="1" lang="en-US" altLang="ko-KR" sz="2400">
                <a:solidFill>
                  <a:srgbClr val="66FF33"/>
                </a:solidFill>
                <a:effectLst>
                  <a:outerShdw blurRad="38100" dist="38100" dir="2700000" algn="tl">
                    <a:srgbClr val="000000"/>
                  </a:outerShdw>
                </a:effectLst>
                <a:ea typeface="명조" charset="-127"/>
              </a:rPr>
              <a:t>   </a:t>
            </a:r>
          </a:p>
          <a:p>
            <a:pPr algn="just">
              <a:lnSpc>
                <a:spcPct val="80000"/>
              </a:lnSpc>
              <a:spcBef>
                <a:spcPct val="50000"/>
              </a:spcBef>
              <a:defRPr/>
            </a:pPr>
            <a:r>
              <a:rPr kumimoji="1" lang="en-US" altLang="ko-KR" sz="2400">
                <a:solidFill>
                  <a:srgbClr val="66FF33"/>
                </a:solidFill>
                <a:effectLst>
                  <a:outerShdw blurRad="38100" dist="38100" dir="2700000" algn="tl">
                    <a:srgbClr val="000000"/>
                  </a:outerShdw>
                </a:effectLst>
                <a:ea typeface="명조" charset="-127"/>
              </a:rPr>
              <a:t>      2. </a:t>
            </a:r>
            <a:r>
              <a:rPr kumimoji="1" lang="sr-Cyrl-CS" altLang="ko-KR" sz="2400">
                <a:solidFill>
                  <a:srgbClr val="66FF33"/>
                </a:solidFill>
                <a:effectLst>
                  <a:outerShdw blurRad="38100" dist="38100" dir="2700000" algn="tl">
                    <a:srgbClr val="000000"/>
                  </a:outerShdw>
                </a:effectLst>
              </a:rPr>
              <a:t>еферентно влакно</a:t>
            </a:r>
            <a:endParaRPr kumimoji="1" lang="en-US" altLang="ko-KR" sz="2400">
              <a:solidFill>
                <a:srgbClr val="66FF33"/>
              </a:solidFill>
              <a:effectLst>
                <a:outerShdw blurRad="38100" dist="38100" dir="2700000" algn="tl">
                  <a:srgbClr val="000000"/>
                </a:outerShdw>
              </a:effectLst>
              <a:ea typeface="명조" charset="-127"/>
            </a:endParaRPr>
          </a:p>
          <a:p>
            <a:pPr algn="just">
              <a:lnSpc>
                <a:spcPct val="80000"/>
              </a:lnSpc>
              <a:spcBef>
                <a:spcPct val="50000"/>
              </a:spcBef>
              <a:defRPr/>
            </a:pPr>
            <a:r>
              <a:rPr kumimoji="1" lang="en-US" altLang="ko-KR" sz="2400">
                <a:solidFill>
                  <a:srgbClr val="66FF33"/>
                </a:solidFill>
                <a:effectLst>
                  <a:outerShdw blurRad="38100" dist="38100" dir="2700000" algn="tl">
                    <a:srgbClr val="000000"/>
                  </a:outerShdw>
                </a:effectLst>
                <a:ea typeface="명조" charset="-127"/>
              </a:rPr>
              <a:t>      3.	</a:t>
            </a:r>
            <a:r>
              <a:rPr kumimoji="1" lang="sr-Cyrl-CS" altLang="ko-KR" sz="2400">
                <a:solidFill>
                  <a:srgbClr val="66FF33"/>
                </a:solidFill>
                <a:effectLst>
                  <a:outerShdw blurRad="38100" dist="38100" dir="2700000" algn="tl">
                    <a:srgbClr val="000000"/>
                  </a:outerShdw>
                </a:effectLst>
              </a:rPr>
              <a:t>кортикоталамичко влакно</a:t>
            </a:r>
            <a:r>
              <a:rPr kumimoji="1" lang="en-US" altLang="ko-KR" sz="2400">
                <a:solidFill>
                  <a:srgbClr val="66FF33"/>
                </a:solidFill>
                <a:effectLst>
                  <a:outerShdw blurRad="38100" dist="38100" dir="2700000" algn="tl">
                    <a:srgbClr val="000000"/>
                  </a:outerShdw>
                </a:effectLst>
                <a:ea typeface="명조" charset="-127"/>
              </a:rPr>
              <a:t> 	</a:t>
            </a:r>
            <a:endParaRPr kumimoji="1" lang="en-US" altLang="ko-KR" sz="2400">
              <a:solidFill>
                <a:srgbClr val="66FF33"/>
              </a:solidFill>
              <a:ea typeface="명조" charset="-127"/>
            </a:endParaRPr>
          </a:p>
          <a:p>
            <a:pPr algn="just">
              <a:lnSpc>
                <a:spcPct val="50000"/>
              </a:lnSpc>
              <a:spcBef>
                <a:spcPct val="50000"/>
              </a:spcBef>
              <a:defRPr/>
            </a:pPr>
            <a:endParaRPr kumimoji="1" lang="en-US" altLang="ko-KR" sz="2400">
              <a:solidFill>
                <a:srgbClr val="66FF33"/>
              </a:solidFill>
              <a:effectLst>
                <a:outerShdw blurRad="38100" dist="38100" dir="2700000" algn="tl">
                  <a:srgbClr val="000000"/>
                </a:outerShdw>
              </a:effectLst>
              <a:ea typeface="명조" charset="-127"/>
            </a:endParaRPr>
          </a:p>
        </p:txBody>
      </p:sp>
      <p:sp>
        <p:nvSpPr>
          <p:cNvPr id="1100803" name="Rectangle 3">
            <a:extLst>
              <a:ext uri="{FF2B5EF4-FFF2-40B4-BE49-F238E27FC236}">
                <a16:creationId xmlns:a16="http://schemas.microsoft.com/office/drawing/2014/main" id="{AE226DBC-6C94-4EA1-AEF3-85B4A303B735}"/>
              </a:ext>
            </a:extLst>
          </p:cNvPr>
          <p:cNvSpPr>
            <a:spLocks noChangeArrowheads="1"/>
          </p:cNvSpPr>
          <p:nvPr/>
        </p:nvSpPr>
        <p:spPr bwMode="auto">
          <a:xfrm>
            <a:off x="467544" y="0"/>
            <a:ext cx="9278937" cy="1098550"/>
          </a:xfrm>
          <a:prstGeom prst="rect">
            <a:avLst/>
          </a:prstGeom>
          <a:noFill/>
          <a:ln w="9525">
            <a:noFill/>
            <a:miter lim="800000"/>
            <a:headEnd/>
            <a:tailEnd/>
          </a:ln>
          <a:effectLst>
            <a:outerShdw dist="52363" dir="4557825" algn="ctr" rotWithShape="0">
              <a:schemeClr val="tx2"/>
            </a:outerShdw>
          </a:effectLst>
        </p:spPr>
        <p:txBody>
          <a:bodyPr>
            <a:spAutoFit/>
          </a:bodyPr>
          <a:lstStyle/>
          <a:p>
            <a:pPr>
              <a:lnSpc>
                <a:spcPct val="50000"/>
              </a:lnSpc>
              <a:spcBef>
                <a:spcPct val="50000"/>
              </a:spcBef>
              <a:defRPr/>
            </a:pPr>
            <a:endParaRPr kumimoji="1" lang="en-US" altLang="ko-KR" sz="3600" b="1">
              <a:solidFill>
                <a:srgbClr val="FF0000"/>
              </a:solidFill>
              <a:effectLst>
                <a:outerShdw blurRad="38100" dist="38100" dir="2700000" algn="tl">
                  <a:srgbClr val="000000"/>
                </a:outerShdw>
              </a:effectLst>
              <a:latin typeface="Arial" pitchFamily="34" charset="0"/>
              <a:ea typeface="명조" charset="-127"/>
            </a:endParaRPr>
          </a:p>
          <a:p>
            <a:pPr>
              <a:spcBef>
                <a:spcPct val="50000"/>
              </a:spcBef>
              <a:defRPr/>
            </a:pPr>
            <a:r>
              <a:rPr kumimoji="1" lang="sr-Cyrl-CS" altLang="ko-KR" sz="3200" b="1">
                <a:solidFill>
                  <a:srgbClr val="FF0000"/>
                </a:solidFill>
                <a:effectLst>
                  <a:outerShdw blurRad="38100" dist="38100" dir="2700000" algn="tl">
                    <a:srgbClr val="000000"/>
                  </a:outerShdw>
                </a:effectLst>
              </a:rPr>
              <a:t>Колумнарна организација мождане коре</a:t>
            </a:r>
            <a:endParaRPr kumimoji="1" lang="en-US" altLang="ko-KR" sz="3200" b="1">
              <a:solidFill>
                <a:srgbClr val="FF0000"/>
              </a:solidFill>
              <a:effectLst>
                <a:outerShdw blurRad="38100" dist="38100" dir="2700000" algn="tl">
                  <a:srgbClr val="000000"/>
                </a:outerShdw>
              </a:effectLst>
              <a:ea typeface="명조" charset="-127"/>
            </a:endParaRPr>
          </a:p>
        </p:txBody>
      </p:sp>
      <p:pic>
        <p:nvPicPr>
          <p:cNvPr id="100356" name="Picture 5" descr="CH11-PI4">
            <a:extLst>
              <a:ext uri="{FF2B5EF4-FFF2-40B4-BE49-F238E27FC236}">
                <a16:creationId xmlns:a16="http://schemas.microsoft.com/office/drawing/2014/main" id="{87153E08-7633-416D-BFED-0AF1C4760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413067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
            <a:extLst>
              <a:ext uri="{FF2B5EF4-FFF2-40B4-BE49-F238E27FC236}">
                <a16:creationId xmlns:a16="http://schemas.microsoft.com/office/drawing/2014/main" id="{6D9DDE07-9456-4C4B-A3C1-D61965F86DEE}"/>
              </a:ext>
            </a:extLst>
          </p:cNvPr>
          <p:cNvSpPr>
            <a:spLocks noGrp="1" noChangeArrowheads="1"/>
          </p:cNvSpPr>
          <p:nvPr>
            <p:ph type="title"/>
          </p:nvPr>
        </p:nvSpPr>
        <p:spPr/>
        <p:txBody>
          <a:bodyPr/>
          <a:lstStyle/>
          <a:p>
            <a:pPr eaLnBrk="1" hangingPunct="1">
              <a:defRPr/>
            </a:pPr>
            <a:r>
              <a:rPr lang="sl-SI" sz="3200">
                <a:effectLst>
                  <a:outerShdw blurRad="38100" dist="38100" dir="2700000" algn="tl">
                    <a:srgbClr val="000000"/>
                  </a:outerShdw>
                </a:effectLst>
              </a:rPr>
              <a:t>Cortex cerebri</a:t>
            </a:r>
            <a:br>
              <a:rPr lang="sl-SI" sz="3200">
                <a:effectLst>
                  <a:outerShdw blurRad="38100" dist="38100" dir="2700000" algn="tl">
                    <a:srgbClr val="000000"/>
                  </a:outerShdw>
                </a:effectLst>
              </a:rPr>
            </a:br>
            <a:r>
              <a:rPr lang="sr-Cyrl-CS" sz="3200">
                <a:effectLst>
                  <a:outerShdw blurRad="38100" dist="38100" dir="2700000" algn="tl">
                    <a:srgbClr val="000000"/>
                  </a:outerShdw>
                </a:effectLst>
              </a:rPr>
              <a:t>грађа</a:t>
            </a:r>
            <a:endParaRPr lang="en-US" sz="3200">
              <a:effectLst>
                <a:outerShdw blurRad="38100" dist="38100" dir="2700000" algn="tl">
                  <a:srgbClr val="000000"/>
                </a:outerShdw>
              </a:effectLst>
            </a:endParaRPr>
          </a:p>
        </p:txBody>
      </p:sp>
      <p:sp>
        <p:nvSpPr>
          <p:cNvPr id="101379" name="Rectangle 3">
            <a:extLst>
              <a:ext uri="{FF2B5EF4-FFF2-40B4-BE49-F238E27FC236}">
                <a16:creationId xmlns:a16="http://schemas.microsoft.com/office/drawing/2014/main" id="{7644EECD-764D-4034-883B-DC42B33FADA3}"/>
              </a:ext>
            </a:extLst>
          </p:cNvPr>
          <p:cNvSpPr>
            <a:spLocks noGrp="1" noChangeArrowheads="1"/>
          </p:cNvSpPr>
          <p:nvPr>
            <p:ph type="body" idx="1"/>
          </p:nvPr>
        </p:nvSpPr>
        <p:spPr>
          <a:xfrm>
            <a:off x="457200" y="1600200"/>
            <a:ext cx="8218488" cy="5257800"/>
          </a:xfrm>
        </p:spPr>
        <p:txBody>
          <a:bodyPr/>
          <a:lstStyle/>
          <a:p>
            <a:pPr eaLnBrk="1" hangingPunct="1">
              <a:lnSpc>
                <a:spcPct val="90000"/>
              </a:lnSpc>
            </a:pPr>
            <a:r>
              <a:rPr lang="en-US" altLang="sr-Latn-RS" sz="2400"/>
              <a:t>Allocortex  </a:t>
            </a:r>
            <a:r>
              <a:rPr lang="sr-Cyrl-CS" altLang="sr-Latn-RS" sz="2400"/>
              <a:t>се састоји из </a:t>
            </a:r>
            <a:r>
              <a:rPr lang="en-US" altLang="sr-Latn-RS" sz="2400"/>
              <a:t> 3 </a:t>
            </a:r>
            <a:r>
              <a:rPr lang="sr-Cyrl-CS" altLang="sr-Latn-RS" sz="2400"/>
              <a:t>слоја</a:t>
            </a:r>
            <a:r>
              <a:rPr lang="en-US" altLang="sr-Latn-RS" sz="2400"/>
              <a:t> ( I, V, </a:t>
            </a:r>
            <a:r>
              <a:rPr lang="sr-Cyrl-CS" altLang="sr-Latn-RS" sz="2400"/>
              <a:t>и</a:t>
            </a:r>
            <a:r>
              <a:rPr lang="en-US" altLang="sr-Latn-RS" sz="2400"/>
              <a:t> VI  </a:t>
            </a:r>
            <a:r>
              <a:rPr lang="sr-Cyrl-CS" altLang="sr-Latn-RS" sz="2400"/>
              <a:t>слој</a:t>
            </a:r>
            <a:r>
              <a:rPr lang="en-US" altLang="sr-Latn-RS" sz="2400"/>
              <a:t> </a:t>
            </a:r>
            <a:r>
              <a:rPr lang="sr-Cyrl-CS" altLang="sr-Latn-RS" sz="2400"/>
              <a:t>неокортекса</a:t>
            </a:r>
            <a:r>
              <a:rPr lang="en-US" altLang="sr-Latn-RS" sz="2400"/>
              <a:t>)</a:t>
            </a:r>
            <a:r>
              <a:rPr lang="sr-Cyrl-CS" altLang="sr-Latn-RS" sz="2400"/>
              <a:t> и налази се у осталих </a:t>
            </a:r>
            <a:r>
              <a:rPr lang="en-US" altLang="sr-Latn-RS" sz="2400"/>
              <a:t> 10%  </a:t>
            </a:r>
            <a:r>
              <a:rPr lang="sr-Cyrl-CS" altLang="sr-Latn-RS" sz="2400"/>
              <a:t>површине нађе коре</a:t>
            </a:r>
            <a:r>
              <a:rPr lang="en-US" altLang="sr-Latn-RS" sz="2400"/>
              <a:t>. </a:t>
            </a:r>
            <a:endParaRPr lang="sr-Latn-CS" altLang="sr-Latn-RS" sz="2400"/>
          </a:p>
          <a:p>
            <a:pPr eaLnBrk="1" hangingPunct="1">
              <a:lnSpc>
                <a:spcPct val="90000"/>
              </a:lnSpc>
            </a:pPr>
            <a:r>
              <a:rPr lang="sr-Cyrl-CS" altLang="sr-Latn-RS" sz="2400"/>
              <a:t>Ова другачија кора налази се на бази хемисфера</a:t>
            </a:r>
            <a:r>
              <a:rPr lang="en-US" altLang="sr-Latn-RS" sz="2400"/>
              <a:t>,</a:t>
            </a:r>
            <a:r>
              <a:rPr lang="sr-Cyrl-CS" altLang="sr-Latn-RS" sz="2400"/>
              <a:t>у филогенетски најстаријим деловима мождане коре и она се означава као древна кора</a:t>
            </a:r>
            <a:r>
              <a:rPr lang="en-US" altLang="sr-Latn-RS" sz="2400"/>
              <a:t> (pal</a:t>
            </a:r>
            <a:r>
              <a:rPr lang="sr-Latn-CS" altLang="sr-Latn-RS" sz="2400"/>
              <a:t>l</a:t>
            </a:r>
            <a:r>
              <a:rPr lang="en-US" altLang="sr-Latn-RS" sz="2400"/>
              <a:t>eocortex : </a:t>
            </a:r>
            <a:r>
              <a:rPr lang="sr-Cyrl-CS" altLang="sr-Latn-RS" sz="2400"/>
              <a:t>олфактивна кора, пириформни кортекс</a:t>
            </a:r>
            <a:r>
              <a:rPr lang="en-US" altLang="sr-Latn-RS" sz="2400"/>
              <a:t>, </a:t>
            </a:r>
            <a:r>
              <a:rPr lang="sr-Cyrl-CS" altLang="sr-Latn-RS" sz="2400"/>
              <a:t>инсула</a:t>
            </a:r>
            <a:r>
              <a:rPr lang="en-US" altLang="sr-Latn-RS" sz="2400"/>
              <a:t>) </a:t>
            </a:r>
            <a:r>
              <a:rPr lang="sr-Cyrl-CS" altLang="sr-Latn-RS" sz="2400"/>
              <a:t>или стара кора </a:t>
            </a:r>
            <a:r>
              <a:rPr lang="en-US" altLang="sr-Latn-RS" sz="2400"/>
              <a:t>(archicortex), </a:t>
            </a:r>
            <a:r>
              <a:rPr lang="sr-Cyrl-CS" altLang="sr-Latn-RS" sz="2400"/>
              <a:t>која обухвата формације на унутрашњој страни хемисфере великог мозга</a:t>
            </a:r>
            <a:r>
              <a:rPr lang="en-US" altLang="sr-Latn-RS" sz="2400"/>
              <a:t>, </a:t>
            </a:r>
            <a:r>
              <a:rPr lang="sr-Cyrl-CS" altLang="sr-Latn-RS" sz="2400"/>
              <a:t>које припадају лимбичком систему</a:t>
            </a:r>
            <a:r>
              <a:rPr lang="en-US" altLang="sr-Latn-RS" sz="2400"/>
              <a:t> (formatio hippocampi, induseum griseum). </a:t>
            </a:r>
            <a:endParaRPr lang="sr-Latn-CS" altLang="sr-Latn-RS" sz="2400"/>
          </a:p>
          <a:p>
            <a:pPr eaLnBrk="1" hangingPunct="1">
              <a:lnSpc>
                <a:spcPct val="90000"/>
              </a:lnSpc>
            </a:pPr>
            <a:r>
              <a:rPr lang="sr-Cyrl-CS" altLang="sr-Latn-RS" sz="2400"/>
              <a:t>У појединим деловима мозга налази се такозвана прелазна кора </a:t>
            </a:r>
            <a:r>
              <a:rPr lang="en-US" altLang="sr-Latn-RS" sz="2400"/>
              <a:t> (mesocortex), </a:t>
            </a:r>
            <a:r>
              <a:rPr lang="sr-Cyrl-CS" altLang="sr-Latn-RS" sz="2400"/>
              <a:t>која је по грађи између  неокортекса и алокортекса</a:t>
            </a:r>
            <a:r>
              <a:rPr lang="en-US" altLang="sr-Latn-RS" sz="2400"/>
              <a:t> (</a:t>
            </a:r>
            <a:r>
              <a:rPr lang="sr-Cyrl-CS" altLang="sr-Latn-RS" sz="2400"/>
              <a:t>енторинална, парахипокампална, орбитална кора</a:t>
            </a:r>
            <a:r>
              <a:rPr lang="en-US" altLang="sr-Latn-RS" sz="2400"/>
              <a:t>, gyrus</a:t>
            </a:r>
            <a:r>
              <a:rPr lang="sr-Latn-CS" altLang="sr-Latn-RS" sz="2400"/>
              <a:t> </a:t>
            </a:r>
            <a:r>
              <a:rPr lang="en-US" altLang="sr-Latn-RS" sz="2400"/>
              <a:t>cinguli).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15B5CC35-4BFA-4F63-BB96-71135F287695}"/>
              </a:ext>
            </a:extLst>
          </p:cNvPr>
          <p:cNvSpPr>
            <a:spLocks noGrp="1" noChangeArrowheads="1"/>
          </p:cNvSpPr>
          <p:nvPr>
            <p:ph type="title"/>
          </p:nvPr>
        </p:nvSpPr>
        <p:spPr/>
        <p:txBody>
          <a:bodyPr/>
          <a:lstStyle/>
          <a:p>
            <a:pPr eaLnBrk="1" hangingPunct="1"/>
            <a:endParaRPr lang="sr-Latn-RS" altLang="sr-Latn-RS"/>
          </a:p>
        </p:txBody>
      </p:sp>
      <p:sp>
        <p:nvSpPr>
          <p:cNvPr id="102403" name="Rectangle 3">
            <a:extLst>
              <a:ext uri="{FF2B5EF4-FFF2-40B4-BE49-F238E27FC236}">
                <a16:creationId xmlns:a16="http://schemas.microsoft.com/office/drawing/2014/main" id="{FC99B500-1F65-4DAE-B7CB-B18E7BB6F407}"/>
              </a:ext>
            </a:extLst>
          </p:cNvPr>
          <p:cNvSpPr>
            <a:spLocks noGrp="1" noChangeArrowheads="1"/>
          </p:cNvSpPr>
          <p:nvPr>
            <p:ph type="body" idx="1"/>
          </p:nvPr>
        </p:nvSpPr>
        <p:spPr>
          <a:xfrm>
            <a:off x="457200" y="1600200"/>
            <a:ext cx="8291513" cy="4997450"/>
          </a:xfrm>
        </p:spPr>
        <p:txBody>
          <a:bodyPr/>
          <a:lstStyle/>
          <a:p>
            <a:pPr eaLnBrk="1" hangingPunct="1">
              <a:lnSpc>
                <a:spcPct val="80000"/>
              </a:lnSpc>
            </a:pPr>
            <a:r>
              <a:rPr lang="sr-Cyrl-CS" altLang="sr-Latn-RS" sz="2800"/>
              <a:t>Слојеви коре ако су подједнако заступљени чине хомотипични изокортекс</a:t>
            </a:r>
            <a:r>
              <a:rPr lang="fr-FR" altLang="sr-Latn-RS" sz="2800"/>
              <a:t> </a:t>
            </a:r>
            <a:r>
              <a:rPr lang="sr-Latn-CS" altLang="sr-Latn-RS" sz="2800"/>
              <a:t> (isocortex homogeneticus</a:t>
            </a:r>
            <a:r>
              <a:rPr lang="sr-Cyrl-CS" altLang="sr-Latn-RS" sz="2800"/>
              <a:t>)  а ако нису онда је то хетеротопична кора (</a:t>
            </a:r>
            <a:r>
              <a:rPr lang="sr-Latn-CS" altLang="sr-Latn-RS" sz="2800"/>
              <a:t>isocortex heterogeneticus</a:t>
            </a:r>
            <a:r>
              <a:rPr lang="fr-FR" altLang="sr-Latn-RS" sz="2800"/>
              <a:t>.</a:t>
            </a:r>
          </a:p>
          <a:p>
            <a:pPr eaLnBrk="1" hangingPunct="1">
              <a:lnSpc>
                <a:spcPct val="80000"/>
              </a:lnSpc>
            </a:pPr>
            <a:r>
              <a:rPr lang="sr-Cyrl-CS" altLang="sr-Latn-RS" sz="2800"/>
              <a:t>обзиром на ову разноликост, мождана кора је подељена  на већи број цитоархитектонских поља</a:t>
            </a:r>
            <a:r>
              <a:rPr lang="fr-FR" altLang="sr-Latn-RS" sz="2800"/>
              <a:t>, </a:t>
            </a:r>
            <a:r>
              <a:rPr lang="sr-Cyrl-CS" altLang="sr-Latn-RS" sz="2800"/>
              <a:t>различите величине</a:t>
            </a:r>
            <a:r>
              <a:rPr lang="fr-FR" altLang="sr-Latn-RS" sz="2800"/>
              <a:t>, </a:t>
            </a:r>
            <a:r>
              <a:rPr lang="sr-Cyrl-CS" altLang="sr-Latn-RS" sz="2800"/>
              <a:t>за која су везане одређене функције</a:t>
            </a:r>
            <a:r>
              <a:rPr lang="fr-FR" altLang="sr-Latn-RS" sz="2800"/>
              <a:t>.</a:t>
            </a:r>
            <a:endParaRPr lang="en-US" altLang="sr-Latn-RS" sz="2800"/>
          </a:p>
          <a:p>
            <a:pPr lvl="1" eaLnBrk="1" hangingPunct="1">
              <a:lnSpc>
                <a:spcPct val="80000"/>
              </a:lnSpc>
            </a:pPr>
            <a:r>
              <a:rPr lang="sr-Cyrl-CS" altLang="sr-Latn-RS" sz="2400"/>
              <a:t>Цитоархитектонска поља могу се унеколико ускладити са класичном поделом коре на режњеве и вијуге</a:t>
            </a:r>
            <a:r>
              <a:rPr lang="en-US" altLang="sr-Latn-RS" sz="2400"/>
              <a:t> .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9" name="Rectangle 5">
            <a:extLst>
              <a:ext uri="{FF2B5EF4-FFF2-40B4-BE49-F238E27FC236}">
                <a16:creationId xmlns:a16="http://schemas.microsoft.com/office/drawing/2014/main" id="{0191DC30-7589-4DE7-9FC0-2460AED2901D}"/>
              </a:ext>
            </a:extLst>
          </p:cNvPr>
          <p:cNvSpPr>
            <a:spLocks noGrp="1" noChangeArrowheads="1"/>
          </p:cNvSpPr>
          <p:nvPr>
            <p:ph type="body" sz="half" idx="1"/>
          </p:nvPr>
        </p:nvSpPr>
        <p:spPr>
          <a:xfrm>
            <a:off x="179388" y="5661025"/>
            <a:ext cx="8785225" cy="1081088"/>
          </a:xfrm>
        </p:spPr>
        <p:txBody>
          <a:bodyPr/>
          <a:lstStyle/>
          <a:p>
            <a:pPr eaLnBrk="1" hangingPunct="1">
              <a:lnSpc>
                <a:spcPct val="90000"/>
              </a:lnSpc>
              <a:defRPr/>
            </a:pPr>
            <a:r>
              <a:rPr lang="sr-Latn-CS" sz="2400"/>
              <a:t>Franz Joseph Gall</a:t>
            </a:r>
            <a:r>
              <a:rPr lang="en-US" sz="2400"/>
              <a:t> (1758-1828), </a:t>
            </a:r>
            <a:r>
              <a:rPr lang="sr-Cyrl-CS" sz="2400"/>
              <a:t>френологија</a:t>
            </a:r>
            <a:r>
              <a:rPr lang="en-US" sz="2400"/>
              <a:t> («phrenos»: </a:t>
            </a:r>
            <a:r>
              <a:rPr lang="sr-Cyrl-CS" sz="2400"/>
              <a:t>памет</a:t>
            </a:r>
            <a:r>
              <a:rPr lang="en-US" sz="2400"/>
              <a:t>, «logos» </a:t>
            </a:r>
            <a:r>
              <a:rPr lang="sr-Cyrl-CS" sz="2400"/>
              <a:t>наука , </a:t>
            </a:r>
            <a:r>
              <a:rPr lang="sr-Latn-CS" sz="2400"/>
              <a:t>Johann</a:t>
            </a:r>
            <a:r>
              <a:rPr lang="sr-Cyrl-CS" sz="2400"/>
              <a:t> </a:t>
            </a:r>
            <a:r>
              <a:rPr lang="sr-Latn-CS" sz="2400"/>
              <a:t>Spurzheim</a:t>
            </a:r>
            <a:r>
              <a:rPr lang="sr-Cyrl-CS" sz="2400"/>
              <a:t> </a:t>
            </a:r>
            <a:r>
              <a:rPr kumimoji="1" lang="en-US" altLang="ko-KR" sz="2400">
                <a:solidFill>
                  <a:srgbClr val="66FF33"/>
                </a:solidFill>
                <a:effectLst>
                  <a:outerShdw blurRad="38100" dist="38100" dir="2700000" algn="tl">
                    <a:srgbClr val="000000"/>
                  </a:outerShdw>
                </a:effectLst>
                <a:ea typeface="굴림" pitchFamily="34" charset="-127"/>
              </a:rPr>
              <a:t>(1776-1832</a:t>
            </a:r>
            <a:r>
              <a:rPr kumimoji="1" lang="en-US" altLang="ko-KR" sz="2400" b="1">
                <a:solidFill>
                  <a:srgbClr val="66FF33"/>
                </a:solidFill>
                <a:effectLst>
                  <a:outerShdw blurRad="38100" dist="38100" dir="2700000" algn="tl">
                    <a:srgbClr val="000000"/>
                  </a:outerShdw>
                </a:effectLst>
                <a:ea typeface="굴림" pitchFamily="34" charset="-127"/>
              </a:rPr>
              <a:t>)</a:t>
            </a:r>
            <a:r>
              <a:rPr kumimoji="1" lang="sr-Cyrl-CS" altLang="ko-KR" sz="2400" b="1">
                <a:solidFill>
                  <a:srgbClr val="66FF33"/>
                </a:solidFill>
                <a:effectLst>
                  <a:outerShdw blurRad="38100" dist="38100" dir="2700000" algn="tl">
                    <a:srgbClr val="000000"/>
                  </a:outerShdw>
                </a:effectLst>
              </a:rPr>
              <a:t>, </a:t>
            </a:r>
            <a:r>
              <a:rPr lang="sr-Cyrl-CS" sz="2400">
                <a:solidFill>
                  <a:srgbClr val="66FF33"/>
                </a:solidFill>
              </a:rPr>
              <a:t>наследио га </a:t>
            </a:r>
            <a:endParaRPr lang="sr-Latn-CS" sz="2400">
              <a:solidFill>
                <a:srgbClr val="66FF33"/>
              </a:solidFill>
              <a:hlinkClick r:id="rId2" tooltip="Johann Spurzheim"/>
            </a:endParaRPr>
          </a:p>
          <a:p>
            <a:pPr eaLnBrk="1" hangingPunct="1">
              <a:lnSpc>
                <a:spcPct val="90000"/>
              </a:lnSpc>
              <a:defRPr/>
            </a:pPr>
            <a:endParaRPr lang="sr-Latn-CS" sz="2400" u="sng">
              <a:solidFill>
                <a:srgbClr val="66FF33"/>
              </a:solidFill>
              <a:hlinkClick r:id="rId2" tooltip="Johann Spurzheim"/>
            </a:endParaRPr>
          </a:p>
          <a:p>
            <a:pPr eaLnBrk="1" hangingPunct="1">
              <a:lnSpc>
                <a:spcPct val="90000"/>
              </a:lnSpc>
              <a:defRPr/>
            </a:pPr>
            <a:endParaRPr lang="en-US" sz="2400"/>
          </a:p>
        </p:txBody>
      </p:sp>
      <p:sp>
        <p:nvSpPr>
          <p:cNvPr id="103427" name="Rectangle 6">
            <a:extLst>
              <a:ext uri="{FF2B5EF4-FFF2-40B4-BE49-F238E27FC236}">
                <a16:creationId xmlns:a16="http://schemas.microsoft.com/office/drawing/2014/main" id="{F848C06F-7E0B-4C38-ABD1-8A833F6FA613}"/>
              </a:ext>
            </a:extLst>
          </p:cNvPr>
          <p:cNvSpPr>
            <a:spLocks noGrp="1" noChangeArrowheads="1"/>
          </p:cNvSpPr>
          <p:nvPr>
            <p:ph type="body" sz="half" idx="2"/>
          </p:nvPr>
        </p:nvSpPr>
        <p:spPr>
          <a:xfrm>
            <a:off x="900113" y="188913"/>
            <a:ext cx="7786687" cy="1223962"/>
          </a:xfrm>
        </p:spPr>
        <p:txBody>
          <a:bodyPr/>
          <a:lstStyle/>
          <a:p>
            <a:pPr eaLnBrk="1" hangingPunct="1">
              <a:lnSpc>
                <a:spcPct val="90000"/>
              </a:lnSpc>
            </a:pPr>
            <a:endParaRPr lang="sr-Latn-CS" altLang="sr-Latn-RS" sz="2000">
              <a:hlinkClick r:id="rId2" tooltip="Johann Spurzheim"/>
            </a:endParaRPr>
          </a:p>
          <a:p>
            <a:pPr eaLnBrk="1" hangingPunct="1">
              <a:lnSpc>
                <a:spcPct val="90000"/>
              </a:lnSpc>
            </a:pPr>
            <a:endParaRPr lang="en-US" altLang="sr-Latn-RS" sz="2000"/>
          </a:p>
        </p:txBody>
      </p:sp>
      <p:pic>
        <p:nvPicPr>
          <p:cNvPr id="103428" name="Picture 8" descr="frenmap6">
            <a:extLst>
              <a:ext uri="{FF2B5EF4-FFF2-40B4-BE49-F238E27FC236}">
                <a16:creationId xmlns:a16="http://schemas.microsoft.com/office/drawing/2014/main" id="{0029EA95-E24F-4535-B913-E3B4DC840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1196975"/>
            <a:ext cx="31496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10" descr="frenmap0">
            <a:extLst>
              <a:ext uri="{FF2B5EF4-FFF2-40B4-BE49-F238E27FC236}">
                <a16:creationId xmlns:a16="http://schemas.microsoft.com/office/drawing/2014/main" id="{2BAA4996-1631-4204-B586-A77E1992E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1268413"/>
            <a:ext cx="2652712"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12" descr="F.J. Gall">
            <a:hlinkClick r:id="rId5" tooltip="F.J. Gall"/>
            <a:extLst>
              <a:ext uri="{FF2B5EF4-FFF2-40B4-BE49-F238E27FC236}">
                <a16:creationId xmlns:a16="http://schemas.microsoft.com/office/drawing/2014/main" id="{88E12CA3-DBD9-4279-BECF-3C0BE87ADA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765175"/>
            <a:ext cx="28003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a:extLst>
              <a:ext uri="{FF2B5EF4-FFF2-40B4-BE49-F238E27FC236}">
                <a16:creationId xmlns:a16="http://schemas.microsoft.com/office/drawing/2014/main" id="{51039B98-5B74-4903-81DF-21BE8FB2C866}"/>
              </a:ext>
            </a:extLst>
          </p:cNvPr>
          <p:cNvSpPr>
            <a:spLocks noGrp="1" noChangeArrowheads="1"/>
          </p:cNvSpPr>
          <p:nvPr>
            <p:ph type="title"/>
          </p:nvPr>
        </p:nvSpPr>
        <p:spPr/>
        <p:txBody>
          <a:bodyPr/>
          <a:lstStyle/>
          <a:p>
            <a:pPr eaLnBrk="1" hangingPunct="1">
              <a:defRPr/>
            </a:pPr>
            <a:r>
              <a:rPr lang="sl-SI" b="0" dirty="0">
                <a:effectLst>
                  <a:outerShdw blurRad="38100" dist="38100" dir="2700000" algn="tl">
                    <a:srgbClr val="000000"/>
                  </a:outerShdw>
                </a:effectLst>
              </a:rPr>
              <a:t>Brodmann</a:t>
            </a:r>
            <a:r>
              <a:rPr lang="sr-Cyrl-CS" b="0" dirty="0">
                <a:effectLst>
                  <a:outerShdw blurRad="38100" dist="38100" dir="2700000" algn="tl">
                    <a:srgbClr val="000000"/>
                  </a:outerShdw>
                </a:effectLst>
              </a:rPr>
              <a:t>- ове  зоне</a:t>
            </a:r>
            <a:endParaRPr lang="en-US" b="0" dirty="0">
              <a:effectLst>
                <a:outerShdw blurRad="38100" dist="38100" dir="2700000" algn="tl">
                  <a:srgbClr val="000000"/>
                </a:outerShdw>
              </a:effectLst>
            </a:endParaRPr>
          </a:p>
        </p:txBody>
      </p:sp>
      <p:sp>
        <p:nvSpPr>
          <p:cNvPr id="104451" name="Rectangle 10">
            <a:extLst>
              <a:ext uri="{FF2B5EF4-FFF2-40B4-BE49-F238E27FC236}">
                <a16:creationId xmlns:a16="http://schemas.microsoft.com/office/drawing/2014/main" id="{3238B4DF-44CE-49BC-AB55-79D5D9709F42}"/>
              </a:ext>
            </a:extLst>
          </p:cNvPr>
          <p:cNvSpPr>
            <a:spLocks noGrp="1" noChangeArrowheads="1"/>
          </p:cNvSpPr>
          <p:nvPr>
            <p:ph type="body" sz="half" idx="2"/>
          </p:nvPr>
        </p:nvSpPr>
        <p:spPr>
          <a:xfrm>
            <a:off x="4648200" y="1268413"/>
            <a:ext cx="4495800" cy="5976937"/>
          </a:xfrm>
          <a:solidFill>
            <a:srgbClr val="002060"/>
          </a:solidFill>
        </p:spPr>
        <p:txBody>
          <a:bodyPr/>
          <a:lstStyle/>
          <a:p>
            <a:pPr eaLnBrk="1" hangingPunct="1">
              <a:lnSpc>
                <a:spcPct val="90000"/>
              </a:lnSpc>
            </a:pPr>
            <a:r>
              <a:rPr lang="sr-Cyrl-CS" altLang="sr-Latn-RS" sz="2000" dirty="0">
                <a:solidFill>
                  <a:schemeClr val="bg1"/>
                </a:solidFill>
              </a:rPr>
              <a:t>Немачки неуролог  </a:t>
            </a:r>
          </a:p>
          <a:p>
            <a:pPr eaLnBrk="1" hangingPunct="1">
              <a:lnSpc>
                <a:spcPct val="90000"/>
              </a:lnSpc>
            </a:pPr>
            <a:r>
              <a:rPr lang="sr-Cyrl-CS" altLang="sr-Latn-RS" sz="2000" dirty="0">
                <a:solidFill>
                  <a:srgbClr val="66FF33"/>
                </a:solidFill>
              </a:rPr>
              <a:t>постао је познат по открићу 52 одређена кортикална поља која се и по њему</a:t>
            </a:r>
            <a:r>
              <a:rPr lang="en-US" altLang="sr-Latn-RS" sz="2000" dirty="0">
                <a:solidFill>
                  <a:srgbClr val="66FF33"/>
                </a:solidFill>
              </a:rPr>
              <a:t> </a:t>
            </a:r>
            <a:r>
              <a:rPr lang="sr-Cyrl-CS" altLang="sr-Latn-RS" sz="2000" dirty="0">
                <a:solidFill>
                  <a:srgbClr val="66FF33"/>
                </a:solidFill>
              </a:rPr>
              <a:t>зову </a:t>
            </a:r>
            <a:r>
              <a:rPr lang="en-US" altLang="sr-Latn-RS" sz="2000" dirty="0">
                <a:solidFill>
                  <a:srgbClr val="66FF33"/>
                </a:solidFill>
              </a:rPr>
              <a:t>Brodmann</a:t>
            </a:r>
            <a:r>
              <a:rPr lang="sr-Cyrl-CS" altLang="sr-Latn-RS" sz="2000" dirty="0">
                <a:solidFill>
                  <a:srgbClr val="66FF33"/>
                </a:solidFill>
              </a:rPr>
              <a:t>-ова поља</a:t>
            </a:r>
            <a:r>
              <a:rPr lang="en-US" altLang="sr-Latn-RS" sz="2000" dirty="0">
                <a:solidFill>
                  <a:srgbClr val="66FF33"/>
                </a:solidFill>
              </a:rPr>
              <a:t> (1909):</a:t>
            </a:r>
          </a:p>
          <a:p>
            <a:pPr eaLnBrk="1" hangingPunct="1">
              <a:lnSpc>
                <a:spcPct val="90000"/>
              </a:lnSpc>
            </a:pPr>
            <a:r>
              <a:rPr lang="sr-Cyrl-CS" altLang="sr-Latn-RS" sz="2000" dirty="0">
                <a:solidFill>
                  <a:srgbClr val="F2F2F2"/>
                </a:solidFill>
              </a:rPr>
              <a:t>базирано на цитоархитектоници</a:t>
            </a:r>
            <a:r>
              <a:rPr lang="en-US" altLang="sr-Latn-RS" sz="2000" dirty="0">
                <a:solidFill>
                  <a:srgbClr val="F2F2F2"/>
                </a:solidFill>
              </a:rPr>
              <a:t>:</a:t>
            </a:r>
            <a:endParaRPr lang="sr-Cyrl-CS" altLang="sr-Latn-RS" sz="2000" dirty="0">
              <a:solidFill>
                <a:srgbClr val="F2F2F2"/>
              </a:solidFill>
            </a:endParaRPr>
          </a:p>
          <a:p>
            <a:pPr eaLnBrk="1" hangingPunct="1">
              <a:lnSpc>
                <a:spcPct val="90000"/>
              </a:lnSpc>
            </a:pPr>
            <a:r>
              <a:rPr lang="sr-Cyrl-CS" altLang="sr-Latn-RS" sz="2000" dirty="0">
                <a:solidFill>
                  <a:srgbClr val="F2F2F2"/>
                </a:solidFill>
              </a:rPr>
              <a:t>студија различитости у кортикалним слојевима између појединих  поља</a:t>
            </a:r>
            <a:endParaRPr lang="en-US" altLang="sr-Latn-RS" sz="2000" dirty="0">
              <a:solidFill>
                <a:srgbClr val="F2F2F2"/>
              </a:solidFill>
            </a:endParaRPr>
          </a:p>
          <a:p>
            <a:pPr eaLnBrk="1" hangingPunct="1">
              <a:lnSpc>
                <a:spcPct val="90000"/>
              </a:lnSpc>
            </a:pPr>
            <a:r>
              <a:rPr lang="sr-Cyrl-CS" altLang="sr-Latn-RS" sz="2000" dirty="0">
                <a:solidFill>
                  <a:srgbClr val="F2F2F2"/>
                </a:solidFill>
              </a:rPr>
              <a:t>најчешће цртање кортикалних поља</a:t>
            </a:r>
            <a:r>
              <a:rPr lang="en-US" altLang="sr-Latn-RS" sz="2000" dirty="0">
                <a:solidFill>
                  <a:srgbClr val="F2F2F2"/>
                </a:solidFill>
              </a:rPr>
              <a:t> </a:t>
            </a:r>
          </a:p>
          <a:p>
            <a:pPr eaLnBrk="1" hangingPunct="1">
              <a:lnSpc>
                <a:spcPct val="90000"/>
              </a:lnSpc>
            </a:pPr>
            <a:r>
              <a:rPr lang="sr-Cyrl-CS" altLang="sr-Latn-RS" sz="2000" dirty="0">
                <a:solidFill>
                  <a:srgbClr val="F2F2F2"/>
                </a:solidFill>
              </a:rPr>
              <a:t>многе последње схеме деле </a:t>
            </a:r>
            <a:r>
              <a:rPr lang="en-US" altLang="sr-Latn-RS" sz="2000" dirty="0">
                <a:solidFill>
                  <a:srgbClr val="F2F2F2"/>
                </a:solidFill>
              </a:rPr>
              <a:t> Brodmann</a:t>
            </a:r>
            <a:r>
              <a:rPr lang="sr-Cyrl-CS" altLang="sr-Latn-RS" sz="2000" dirty="0">
                <a:solidFill>
                  <a:srgbClr val="F2F2F2"/>
                </a:solidFill>
              </a:rPr>
              <a:t> .ова поља   у мање регионе</a:t>
            </a:r>
            <a:endParaRPr lang="en-US" altLang="sr-Latn-RS" sz="2000" dirty="0">
              <a:solidFill>
                <a:srgbClr val="F2F2F2"/>
              </a:solidFill>
            </a:endParaRPr>
          </a:p>
          <a:p>
            <a:pPr eaLnBrk="1" hangingPunct="1">
              <a:lnSpc>
                <a:spcPct val="90000"/>
              </a:lnSpc>
            </a:pPr>
            <a:r>
              <a:rPr lang="sr-Cyrl-CS" altLang="sr-Latn-RS" sz="2000" dirty="0">
                <a:solidFill>
                  <a:srgbClr val="F2F2F2"/>
                </a:solidFill>
              </a:rPr>
              <a:t>мајмунска и хумана </a:t>
            </a:r>
            <a:r>
              <a:rPr lang="en-US" altLang="sr-Latn-RS" sz="2000" dirty="0">
                <a:solidFill>
                  <a:srgbClr val="F2F2F2"/>
                </a:solidFill>
              </a:rPr>
              <a:t> Brodmann</a:t>
            </a:r>
            <a:r>
              <a:rPr lang="sr-Cyrl-CS" altLang="sr-Latn-RS" sz="2000" dirty="0">
                <a:solidFill>
                  <a:srgbClr val="F2F2F2"/>
                </a:solidFill>
              </a:rPr>
              <a:t> – ова поља нису хомологна</a:t>
            </a:r>
            <a:endParaRPr lang="en-CA" altLang="sr-Latn-RS" sz="2000" dirty="0">
              <a:solidFill>
                <a:srgbClr val="F2F2F2"/>
              </a:solidFill>
            </a:endParaRPr>
          </a:p>
          <a:p>
            <a:pPr eaLnBrk="1" hangingPunct="1">
              <a:lnSpc>
                <a:spcPct val="90000"/>
              </a:lnSpc>
            </a:pPr>
            <a:endParaRPr lang="en-US" altLang="sr-Latn-RS" sz="2000" dirty="0"/>
          </a:p>
        </p:txBody>
      </p:sp>
      <p:pic>
        <p:nvPicPr>
          <p:cNvPr id="104452" name="Picture 6" descr="brodmann">
            <a:extLst>
              <a:ext uri="{FF2B5EF4-FFF2-40B4-BE49-F238E27FC236}">
                <a16:creationId xmlns:a16="http://schemas.microsoft.com/office/drawing/2014/main" id="{D1C218B5-7628-4F03-9778-09F7211FC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341438"/>
            <a:ext cx="3316288" cy="4773612"/>
          </a:xfrm>
          <a:prstGeom prst="rect">
            <a:avLst/>
          </a:prstGeom>
          <a:noFill/>
          <a:ln w="9525">
            <a:solidFill>
              <a:srgbClr val="FF7540"/>
            </a:solidFill>
            <a:miter lim="800000"/>
            <a:headEnd/>
            <a:tailEnd/>
          </a:ln>
          <a:extLst>
            <a:ext uri="{909E8E84-426E-40DD-AFC4-6F175D3DCCD1}">
              <a14:hiddenFill xmlns:a14="http://schemas.microsoft.com/office/drawing/2010/main">
                <a:solidFill>
                  <a:srgbClr val="FFFFFF"/>
                </a:solidFill>
              </a14:hiddenFill>
            </a:ext>
          </a:extLst>
        </p:spPr>
      </p:pic>
      <p:sp>
        <p:nvSpPr>
          <p:cNvPr id="104453" name="Rectangle 11">
            <a:extLst>
              <a:ext uri="{FF2B5EF4-FFF2-40B4-BE49-F238E27FC236}">
                <a16:creationId xmlns:a16="http://schemas.microsoft.com/office/drawing/2014/main" id="{DC7C4877-BCCC-48CE-8DEA-EB9B339B7F78}"/>
              </a:ext>
            </a:extLst>
          </p:cNvPr>
          <p:cNvSpPr>
            <a:spLocks noChangeArrowheads="1"/>
          </p:cNvSpPr>
          <p:nvPr/>
        </p:nvSpPr>
        <p:spPr bwMode="auto">
          <a:xfrm>
            <a:off x="0" y="6272213"/>
            <a:ext cx="43989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eaLnBrk="1" hangingPunct="1">
              <a:lnSpc>
                <a:spcPct val="80000"/>
              </a:lnSpc>
            </a:pPr>
            <a:r>
              <a:rPr lang="en-US" altLang="sr-Latn-RS" sz="1800" b="1" dirty="0" err="1">
                <a:solidFill>
                  <a:srgbClr val="66FF33"/>
                </a:solidFill>
                <a:latin typeface="Arial" panose="020B0604020202020204" pitchFamily="34" charset="0"/>
              </a:rPr>
              <a:t>Korbinian</a:t>
            </a:r>
            <a:r>
              <a:rPr lang="en-US" altLang="sr-Latn-RS" sz="1800" b="1" dirty="0">
                <a:solidFill>
                  <a:srgbClr val="66FF33"/>
                </a:solidFill>
                <a:latin typeface="Arial" panose="020B0604020202020204" pitchFamily="34" charset="0"/>
              </a:rPr>
              <a:t> Brodmann</a:t>
            </a:r>
            <a:endParaRPr lang="sr-Cyrl-CS" altLang="sr-Latn-RS" sz="1800" b="1" dirty="0">
              <a:solidFill>
                <a:srgbClr val="66FF33"/>
              </a:solidFill>
              <a:latin typeface="Arial" panose="020B0604020202020204" pitchFamily="34" charset="0"/>
            </a:endParaRPr>
          </a:p>
          <a:p>
            <a:pPr algn="ctr" eaLnBrk="1" hangingPunct="1">
              <a:lnSpc>
                <a:spcPct val="80000"/>
              </a:lnSpc>
            </a:pPr>
            <a:r>
              <a:rPr lang="en-US" altLang="sr-Latn-RS" sz="1800" dirty="0">
                <a:solidFill>
                  <a:srgbClr val="FF0000"/>
                </a:solidFill>
                <a:latin typeface="Arial" panose="020B0604020202020204" pitchFamily="34" charset="0"/>
              </a:rPr>
              <a:t> (</a:t>
            </a:r>
            <a:r>
              <a:rPr lang="sr-Cyrl-CS" altLang="sr-Latn-RS" sz="1800" dirty="0">
                <a:solidFill>
                  <a:srgbClr val="FF0000"/>
                </a:solidFill>
                <a:latin typeface="Arial" panose="020B0604020202020204" pitchFamily="34" charset="0"/>
              </a:rPr>
              <a:t>новембар 17,1868-август 22 , 1918</a:t>
            </a:r>
            <a:r>
              <a:rPr lang="en-US" altLang="sr-Latn-RS" sz="1800" dirty="0">
                <a:solidFill>
                  <a:srgbClr val="FFFFFF"/>
                </a:solidFill>
                <a:latin typeface="Arial" panose="020B0604020202020204" pitchFamily="34" charset="0"/>
              </a:rPr>
              <a:t>)</a:t>
            </a:r>
            <a:endParaRPr lang="sr-Cyrl-CS" altLang="sr-Latn-RS" sz="1800" dirty="0">
              <a:solidFill>
                <a:srgbClr val="FFFF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97026"/>
                                        </p:tgtEl>
                                        <p:attrNameLst>
                                          <p:attrName>style.visibility</p:attrName>
                                        </p:attrNameLst>
                                      </p:cBhvr>
                                      <p:to>
                                        <p:strVal val="visible"/>
                                      </p:to>
                                    </p:set>
                                    <p:animEffect transition="in" filter="circle(in)">
                                      <p:cBhvr>
                                        <p:cTn id="7" dur="2000"/>
                                        <p:tgtEl>
                                          <p:spTgt spid="897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8F1C01E-07BC-4AD9-A48B-042EDD530ED0}"/>
              </a:ext>
            </a:extLst>
          </p:cNvPr>
          <p:cNvSpPr>
            <a:spLocks noGrp="1" noChangeArrowheads="1"/>
          </p:cNvSpPr>
          <p:nvPr>
            <p:ph type="title"/>
          </p:nvPr>
        </p:nvSpPr>
        <p:spPr/>
        <p:txBody>
          <a:bodyPr/>
          <a:lstStyle/>
          <a:p>
            <a:pPr eaLnBrk="1" hangingPunct="1"/>
            <a:r>
              <a:rPr lang="sr-Latn-CS" altLang="sr-Latn-RS"/>
              <a:t>Telencephalon</a:t>
            </a:r>
            <a:endParaRPr lang="en-US" altLang="sr-Latn-RS"/>
          </a:p>
        </p:txBody>
      </p:sp>
      <p:sp>
        <p:nvSpPr>
          <p:cNvPr id="13315" name="Rectangle 3">
            <a:extLst>
              <a:ext uri="{FF2B5EF4-FFF2-40B4-BE49-F238E27FC236}">
                <a16:creationId xmlns:a16="http://schemas.microsoft.com/office/drawing/2014/main" id="{68BC5495-D3AC-41FB-A676-D0CBBAC69276}"/>
              </a:ext>
            </a:extLst>
          </p:cNvPr>
          <p:cNvSpPr>
            <a:spLocks noGrp="1" noChangeArrowheads="1"/>
          </p:cNvSpPr>
          <p:nvPr>
            <p:ph type="body" idx="1"/>
          </p:nvPr>
        </p:nvSpPr>
        <p:spPr/>
        <p:txBody>
          <a:bodyPr/>
          <a:lstStyle/>
          <a:p>
            <a:pPr eaLnBrk="1" hangingPunct="1">
              <a:lnSpc>
                <a:spcPct val="90000"/>
              </a:lnSpc>
            </a:pPr>
            <a:r>
              <a:rPr lang="sr-Latn-CS" altLang="sr-Latn-RS" sz="2400"/>
              <a:t> </a:t>
            </a:r>
            <a:r>
              <a:rPr lang="sr-Cyrl-CS" altLang="sr-Latn-RS" sz="2400"/>
              <a:t>свака хемисфера има три стране:</a:t>
            </a:r>
          </a:p>
          <a:p>
            <a:pPr lvl="1" eaLnBrk="1" hangingPunct="1">
              <a:lnSpc>
                <a:spcPct val="90000"/>
              </a:lnSpc>
            </a:pPr>
            <a:r>
              <a:rPr lang="sr-Latn-CS" altLang="sr-Latn-RS" sz="2000"/>
              <a:t>facies superolateralis s.convexa</a:t>
            </a:r>
          </a:p>
          <a:p>
            <a:pPr lvl="1" eaLnBrk="1" hangingPunct="1">
              <a:lnSpc>
                <a:spcPct val="90000"/>
              </a:lnSpc>
            </a:pPr>
            <a:r>
              <a:rPr lang="sr-Latn-CS" altLang="sr-Latn-RS" sz="2000"/>
              <a:t>унутрашња страна</a:t>
            </a:r>
          </a:p>
          <a:p>
            <a:pPr lvl="1" eaLnBrk="1" hangingPunct="1">
              <a:lnSpc>
                <a:spcPct val="90000"/>
              </a:lnSpc>
            </a:pPr>
            <a:r>
              <a:rPr lang="sr-Latn-CS" altLang="sr-Latn-RS" sz="2000"/>
              <a:t>facies inferior s.basalis</a:t>
            </a:r>
            <a:endParaRPr lang="sr-Cyrl-CS" altLang="sr-Latn-RS" sz="2000"/>
          </a:p>
          <a:p>
            <a:pPr lvl="1" eaLnBrk="1" hangingPunct="1">
              <a:lnSpc>
                <a:spcPct val="90000"/>
              </a:lnSpc>
            </a:pPr>
            <a:endParaRPr lang="sr-Cyrl-CS" altLang="sr-Latn-RS" sz="2000"/>
          </a:p>
          <a:p>
            <a:pPr eaLnBrk="1" hangingPunct="1">
              <a:lnSpc>
                <a:spcPct val="90000"/>
              </a:lnSpc>
            </a:pPr>
            <a:r>
              <a:rPr lang="sr-Cyrl-CS" altLang="sr-Latn-RS" sz="2400"/>
              <a:t>свака хемисфера има три пола :</a:t>
            </a:r>
          </a:p>
          <a:p>
            <a:pPr lvl="1" eaLnBrk="1" hangingPunct="1">
              <a:lnSpc>
                <a:spcPct val="90000"/>
              </a:lnSpc>
            </a:pPr>
            <a:r>
              <a:rPr lang="sr-Latn-CS" altLang="sr-Latn-RS" sz="2000"/>
              <a:t>polus frontalis</a:t>
            </a:r>
          </a:p>
          <a:p>
            <a:pPr lvl="1" eaLnBrk="1" hangingPunct="1">
              <a:lnSpc>
                <a:spcPct val="90000"/>
              </a:lnSpc>
            </a:pPr>
            <a:r>
              <a:rPr lang="sr-Latn-CS" altLang="sr-Latn-RS" sz="2000"/>
              <a:t>polus occipitalis </a:t>
            </a:r>
            <a:endParaRPr lang="sr-Cyrl-CS" altLang="sr-Latn-RS" sz="2000"/>
          </a:p>
          <a:p>
            <a:pPr lvl="1" eaLnBrk="1" hangingPunct="1">
              <a:lnSpc>
                <a:spcPct val="90000"/>
              </a:lnSpc>
            </a:pPr>
            <a:r>
              <a:rPr lang="sr-Latn-CS" altLang="sr-Latn-RS" sz="2000"/>
              <a:t>polus temporalis</a:t>
            </a:r>
            <a:endParaRPr lang="sr-Cyrl-CS" altLang="sr-Latn-RS" sz="2000"/>
          </a:p>
          <a:p>
            <a:pPr lvl="1" eaLnBrk="1" hangingPunct="1">
              <a:lnSpc>
                <a:spcPct val="90000"/>
              </a:lnSpc>
            </a:pPr>
            <a:endParaRPr lang="sr-Latn-CS" altLang="sr-Latn-RS" sz="2000"/>
          </a:p>
          <a:p>
            <a:pPr eaLnBrk="1" hangingPunct="1">
              <a:lnSpc>
                <a:spcPct val="90000"/>
              </a:lnSpc>
            </a:pPr>
            <a:r>
              <a:rPr lang="sr-Cyrl-CS" altLang="sr-Latn-RS" sz="2400"/>
              <a:t>и једну добро изражену ивицу</a:t>
            </a:r>
            <a:endParaRPr lang="sr-Latn-CS" altLang="sr-Latn-RS" sz="2400"/>
          </a:p>
          <a:p>
            <a:pPr lvl="1" eaLnBrk="1" hangingPunct="1">
              <a:lnSpc>
                <a:spcPct val="90000"/>
              </a:lnSpc>
            </a:pPr>
            <a:r>
              <a:rPr lang="sr-Latn-CS" altLang="sr-Latn-RS" sz="2000"/>
              <a:t>margo superior</a:t>
            </a:r>
            <a:endParaRPr lang="sr-Cyrl-CS" altLang="sr-Latn-RS" sz="2000"/>
          </a:p>
          <a:p>
            <a:pPr lvl="1" eaLnBrk="1" hangingPunct="1">
              <a:lnSpc>
                <a:spcPct val="90000"/>
              </a:lnSpc>
            </a:pPr>
            <a:endParaRPr lang="sr-Cyrl-CS" altLang="sr-Latn-RS" sz="2000"/>
          </a:p>
          <a:p>
            <a:pPr eaLnBrk="1" hangingPunct="1">
              <a:lnSpc>
                <a:spcPct val="90000"/>
              </a:lnSpc>
            </a:pPr>
            <a:endParaRPr lang="en-US" altLang="sr-Latn-RS" sz="24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brodmanncolor">
            <a:extLst>
              <a:ext uri="{FF2B5EF4-FFF2-40B4-BE49-F238E27FC236}">
                <a16:creationId xmlns:a16="http://schemas.microsoft.com/office/drawing/2014/main" id="{E4510588-C28C-438E-887C-008C4A663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99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5" descr="Brod_hemi2">
            <a:extLst>
              <a:ext uri="{FF2B5EF4-FFF2-40B4-BE49-F238E27FC236}">
                <a16:creationId xmlns:a16="http://schemas.microsoft.com/office/drawing/2014/main" id="{F5A74203-4EB3-4691-91CE-D11E9010D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6" descr="Brod_sagtl">
            <a:extLst>
              <a:ext uri="{FF2B5EF4-FFF2-40B4-BE49-F238E27FC236}">
                <a16:creationId xmlns:a16="http://schemas.microsoft.com/office/drawing/2014/main" id="{C95ACD09-264C-4DF1-9CE4-65A0A2C7E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055938"/>
            <a:ext cx="4618037"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A004C49-DA67-433D-9F79-912B277740F7}"/>
              </a:ext>
            </a:extLst>
          </p:cNvPr>
          <p:cNvSpPr>
            <a:spLocks noGrp="1" noChangeArrowheads="1"/>
          </p:cNvSpPr>
          <p:nvPr>
            <p:ph type="title"/>
          </p:nvPr>
        </p:nvSpPr>
        <p:spPr/>
        <p:txBody>
          <a:bodyPr>
            <a:normAutofit fontScale="90000"/>
          </a:bodyPr>
          <a:lstStyle/>
          <a:p>
            <a:pPr eaLnBrk="1" hangingPunct="1"/>
            <a:r>
              <a:rPr lang="sr-Cyrl-CS" altLang="sr-Latn-RS"/>
              <a:t>Функционалне зоне мождане коре</a:t>
            </a:r>
            <a:endParaRPr lang="en-US" altLang="sr-Latn-RS"/>
          </a:p>
        </p:txBody>
      </p:sp>
      <p:sp>
        <p:nvSpPr>
          <p:cNvPr id="106499" name="Rectangle 3">
            <a:extLst>
              <a:ext uri="{FF2B5EF4-FFF2-40B4-BE49-F238E27FC236}">
                <a16:creationId xmlns:a16="http://schemas.microsoft.com/office/drawing/2014/main" id="{EB75BD37-D37E-4A28-A382-C30F28D731E3}"/>
              </a:ext>
            </a:extLst>
          </p:cNvPr>
          <p:cNvSpPr>
            <a:spLocks noGrp="1" noChangeArrowheads="1"/>
          </p:cNvSpPr>
          <p:nvPr>
            <p:ph type="body" idx="1"/>
          </p:nvPr>
        </p:nvSpPr>
        <p:spPr>
          <a:xfrm>
            <a:off x="2411413" y="1600200"/>
            <a:ext cx="5329237" cy="4525963"/>
          </a:xfrm>
        </p:spPr>
        <p:txBody>
          <a:bodyPr/>
          <a:lstStyle/>
          <a:p>
            <a:pPr eaLnBrk="1" hangingPunct="1"/>
            <a:r>
              <a:rPr lang="sr-Cyrl-CS" altLang="sr-Latn-RS" sz="3600"/>
              <a:t>примарна</a:t>
            </a:r>
          </a:p>
          <a:p>
            <a:pPr eaLnBrk="1" hangingPunct="1"/>
            <a:r>
              <a:rPr lang="sr-Cyrl-CS" altLang="sr-Latn-RS" sz="3600"/>
              <a:t>секундарна</a:t>
            </a:r>
          </a:p>
          <a:p>
            <a:pPr eaLnBrk="1" hangingPunct="1"/>
            <a:r>
              <a:rPr lang="sr-Cyrl-CS" altLang="sr-Latn-RS" sz="3600"/>
              <a:t>асоцијативна  поља</a:t>
            </a:r>
            <a:endParaRPr lang="en-US" altLang="sr-Latn-RS" sz="36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a:extLst>
              <a:ext uri="{FF2B5EF4-FFF2-40B4-BE49-F238E27FC236}">
                <a16:creationId xmlns:a16="http://schemas.microsoft.com/office/drawing/2014/main" id="{272E0C55-3FEE-45A7-ADE9-B5F8F69716AE}"/>
              </a:ext>
            </a:extLst>
          </p:cNvPr>
          <p:cNvSpPr>
            <a:spLocks noGrp="1" noChangeArrowheads="1"/>
          </p:cNvSpPr>
          <p:nvPr>
            <p:ph type="body" idx="1"/>
          </p:nvPr>
        </p:nvSpPr>
        <p:spPr>
          <a:xfrm>
            <a:off x="457200" y="549275"/>
            <a:ext cx="8218488" cy="5975350"/>
          </a:xfrm>
        </p:spPr>
        <p:txBody>
          <a:bodyPr/>
          <a:lstStyle/>
          <a:p>
            <a:pPr eaLnBrk="1" hangingPunct="1"/>
            <a:r>
              <a:rPr lang="sr-Cyrl-CS" altLang="sr-Latn-RS"/>
              <a:t>примарна поља: </a:t>
            </a:r>
          </a:p>
          <a:p>
            <a:pPr eaLnBrk="1" hangingPunct="1"/>
            <a:endParaRPr lang="sr-Cyrl-CS" altLang="sr-Latn-RS"/>
          </a:p>
          <a:p>
            <a:pPr lvl="1" eaLnBrk="1" hangingPunct="1"/>
            <a:r>
              <a:rPr lang="sr-Cyrl-CS" altLang="sr-Latn-RS"/>
              <a:t> примарна сензорна поља</a:t>
            </a:r>
          </a:p>
          <a:p>
            <a:pPr lvl="2" eaLnBrk="1" hangingPunct="1"/>
            <a:r>
              <a:rPr lang="sr-Cyrl-CS" altLang="sr-Latn-RS">
                <a:solidFill>
                  <a:srgbClr val="66FFFF"/>
                </a:solidFill>
              </a:rPr>
              <a:t> </a:t>
            </a:r>
            <a:r>
              <a:rPr lang="sr-Cyrl-CS" altLang="sr-Latn-RS"/>
              <a:t>у њима се завршава већина сензитивних и чулних путева</a:t>
            </a:r>
          </a:p>
          <a:p>
            <a:pPr lvl="2" eaLnBrk="1" hangingPunct="1"/>
            <a:endParaRPr lang="sr-Cyrl-CS" altLang="sr-Latn-RS"/>
          </a:p>
          <a:p>
            <a:pPr lvl="2" eaLnBrk="1" hangingPunct="1"/>
            <a:endParaRPr lang="sr-Cyrl-CS" altLang="sr-Latn-RS"/>
          </a:p>
          <a:p>
            <a:pPr lvl="1" eaLnBrk="1" hangingPunct="1"/>
            <a:r>
              <a:rPr lang="sr-Cyrl-CS" altLang="sr-Latn-RS"/>
              <a:t> примарна моторна поља</a:t>
            </a:r>
          </a:p>
          <a:p>
            <a:pPr lvl="2" eaLnBrk="1" hangingPunct="1"/>
            <a:r>
              <a:rPr lang="sr-Cyrl-CS" altLang="sr-Latn-RS"/>
              <a:t>контролишу елементарне моторне функције и дају главнину влакана кортикоспиналног и кортиконуклеарног пута</a:t>
            </a:r>
            <a:endParaRPr lang="en-US" altLang="sr-Latn-R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a:extLst>
              <a:ext uri="{FF2B5EF4-FFF2-40B4-BE49-F238E27FC236}">
                <a16:creationId xmlns:a16="http://schemas.microsoft.com/office/drawing/2014/main" id="{0251010E-B537-4715-9B84-595D0DF4FB51}"/>
              </a:ext>
            </a:extLst>
          </p:cNvPr>
          <p:cNvSpPr>
            <a:spLocks noGrp="1" noChangeArrowheads="1"/>
          </p:cNvSpPr>
          <p:nvPr>
            <p:ph type="body" idx="1"/>
          </p:nvPr>
        </p:nvSpPr>
        <p:spPr>
          <a:xfrm>
            <a:off x="457200" y="692150"/>
            <a:ext cx="8147050" cy="6165850"/>
          </a:xfrm>
        </p:spPr>
        <p:txBody>
          <a:bodyPr/>
          <a:lstStyle/>
          <a:p>
            <a:pPr eaLnBrk="1" hangingPunct="1"/>
            <a:r>
              <a:rPr lang="sr-Cyrl-CS" altLang="sr-Latn-RS"/>
              <a:t>секундарна поља  налазе се око примарних поља:</a:t>
            </a:r>
          </a:p>
          <a:p>
            <a:pPr eaLnBrk="1" hangingPunct="1"/>
            <a:endParaRPr lang="sr-Cyrl-CS" altLang="sr-Latn-RS"/>
          </a:p>
          <a:p>
            <a:pPr lvl="1" eaLnBrk="1" hangingPunct="1"/>
            <a:r>
              <a:rPr lang="sr-Cyrl-CS" altLang="sr-Latn-RS" sz="3200"/>
              <a:t>секундарна сензорна</a:t>
            </a:r>
          </a:p>
          <a:p>
            <a:pPr lvl="2" eaLnBrk="1" hangingPunct="1"/>
            <a:r>
              <a:rPr lang="sr-Cyrl-CS" altLang="sr-Latn-RS"/>
              <a:t>добијају аферентна влакна из одговарајуће примарне области и таламуса</a:t>
            </a:r>
            <a:br>
              <a:rPr lang="sr-Cyrl-CS" altLang="sr-Latn-RS"/>
            </a:br>
            <a:endParaRPr lang="sr-Cyrl-CS" altLang="sr-Latn-RS"/>
          </a:p>
          <a:p>
            <a:pPr lvl="1" eaLnBrk="1" hangingPunct="1"/>
            <a:r>
              <a:rPr lang="sr-Cyrl-CS" altLang="sr-Latn-RS" sz="3200"/>
              <a:t>секундарна моторна</a:t>
            </a:r>
            <a:r>
              <a:rPr lang="sr-Cyrl-CS" altLang="sr-Latn-RS"/>
              <a:t> </a:t>
            </a:r>
          </a:p>
          <a:p>
            <a:pPr lvl="2" eaLnBrk="1" hangingPunct="1"/>
            <a:r>
              <a:rPr lang="sr-Cyrl-CS" altLang="sr-Latn-RS">
                <a:solidFill>
                  <a:srgbClr val="FF3300"/>
                </a:solidFill>
              </a:rPr>
              <a:t>премоторно, суплементарно моторно, моторно говорно поље</a:t>
            </a:r>
            <a:endParaRPr lang="sr-Cyrl-CS" altLang="sr-Latn-RS"/>
          </a:p>
          <a:p>
            <a:pPr lvl="2" eaLnBrk="1" hangingPunct="1"/>
            <a:r>
              <a:rPr lang="sr-Cyrl-CS" altLang="sr-Latn-RS"/>
              <a:t>ова поља, чија је функција сложенија од функције примарних моторних поља аналогна су секундарним сензорним пољима.</a:t>
            </a:r>
          </a:p>
          <a:p>
            <a:pPr lvl="2" eaLnBrk="1" hangingPunct="1"/>
            <a:endParaRPr lang="en-US" altLang="sr-Latn-R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a:extLst>
              <a:ext uri="{FF2B5EF4-FFF2-40B4-BE49-F238E27FC236}">
                <a16:creationId xmlns:a16="http://schemas.microsoft.com/office/drawing/2014/main" id="{BFC4DE40-3FCC-4DF2-B45E-BE3AC573438A}"/>
              </a:ext>
            </a:extLst>
          </p:cNvPr>
          <p:cNvSpPr>
            <a:spLocks noGrp="1" noChangeArrowheads="1"/>
          </p:cNvSpPr>
          <p:nvPr>
            <p:ph type="body" idx="1"/>
          </p:nvPr>
        </p:nvSpPr>
        <p:spPr>
          <a:xfrm>
            <a:off x="457200" y="620713"/>
            <a:ext cx="8002588" cy="5505450"/>
          </a:xfrm>
        </p:spPr>
        <p:txBody>
          <a:bodyPr/>
          <a:lstStyle/>
          <a:p>
            <a:pPr eaLnBrk="1" hangingPunct="1">
              <a:lnSpc>
                <a:spcPct val="90000"/>
              </a:lnSpc>
            </a:pPr>
            <a:r>
              <a:rPr lang="sr-Cyrl-CS" altLang="sr-Latn-RS"/>
              <a:t>асоцијативна поља:</a:t>
            </a:r>
          </a:p>
          <a:p>
            <a:pPr eaLnBrk="1" hangingPunct="1">
              <a:lnSpc>
                <a:spcPct val="90000"/>
              </a:lnSpc>
            </a:pPr>
            <a:endParaRPr lang="sr-Cyrl-CS" altLang="sr-Latn-RS"/>
          </a:p>
          <a:p>
            <a:pPr lvl="1" eaLnBrk="1" hangingPunct="1">
              <a:lnSpc>
                <a:spcPct val="90000"/>
              </a:lnSpc>
            </a:pPr>
            <a:r>
              <a:rPr lang="sr-Cyrl-CS" altLang="sr-Latn-RS"/>
              <a:t>у њима се врши сложена обрада више различитих врста информација, које често пристижу из других кортикалних подручја (интеграција).</a:t>
            </a:r>
          </a:p>
          <a:p>
            <a:pPr lvl="1" eaLnBrk="1" hangingPunct="1">
              <a:lnSpc>
                <a:spcPct val="90000"/>
              </a:lnSpc>
            </a:pPr>
            <a:endParaRPr lang="sr-Cyrl-CS" altLang="sr-Latn-RS"/>
          </a:p>
          <a:p>
            <a:pPr lvl="1" eaLnBrk="1" hangingPunct="1">
              <a:lnSpc>
                <a:spcPct val="90000"/>
              </a:lnSpc>
            </a:pPr>
            <a:r>
              <a:rPr lang="sr-Cyrl-CS" altLang="sr-Latn-RS"/>
              <a:t>асоцијативна поља, која врше координацију, упоређивање, анализу, предвиђање и супрамодалну интеграцију, код човека су нарочито развијена</a:t>
            </a:r>
            <a:endParaRPr lang="en-US" altLang="sr-Latn-R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a:extLst>
              <a:ext uri="{FF2B5EF4-FFF2-40B4-BE49-F238E27FC236}">
                <a16:creationId xmlns:a16="http://schemas.microsoft.com/office/drawing/2014/main" id="{B543B0C6-4E7B-47FD-9EEF-1FAED8227196}"/>
              </a:ext>
            </a:extLst>
          </p:cNvPr>
          <p:cNvSpPr>
            <a:spLocks noGrp="1" noChangeArrowheads="1"/>
          </p:cNvSpPr>
          <p:nvPr>
            <p:ph type="body" idx="1"/>
          </p:nvPr>
        </p:nvSpPr>
        <p:spPr>
          <a:xfrm>
            <a:off x="468313" y="188913"/>
            <a:ext cx="8207375" cy="6669087"/>
          </a:xfrm>
        </p:spPr>
        <p:txBody>
          <a:bodyPr/>
          <a:lstStyle/>
          <a:p>
            <a:pPr eaLnBrk="1" hangingPunct="1">
              <a:lnSpc>
                <a:spcPct val="90000"/>
              </a:lnSpc>
            </a:pPr>
            <a:r>
              <a:rPr lang="sr-Cyrl-CS" altLang="sr-Latn-RS"/>
              <a:t>сва наведена поља су билатерална, тј. налазе се у обе хемисфере</a:t>
            </a:r>
          </a:p>
          <a:p>
            <a:pPr eaLnBrk="1" hangingPunct="1">
              <a:lnSpc>
                <a:spcPct val="90000"/>
              </a:lnSpc>
            </a:pPr>
            <a:endParaRPr lang="sr-Cyrl-CS" altLang="sr-Latn-RS"/>
          </a:p>
          <a:p>
            <a:pPr eaLnBrk="1" hangingPunct="1">
              <a:lnSpc>
                <a:spcPct val="90000"/>
              </a:lnSpc>
            </a:pPr>
            <a:r>
              <a:rPr lang="sr-Cyrl-CS" altLang="sr-Latn-RS"/>
              <a:t>поље у једној хемисфери је функционално доминантније од истог у супротној хемисфери</a:t>
            </a:r>
          </a:p>
          <a:p>
            <a:pPr eaLnBrk="1" hangingPunct="1">
              <a:lnSpc>
                <a:spcPct val="90000"/>
              </a:lnSpc>
            </a:pPr>
            <a:endParaRPr lang="sr-Cyrl-CS" altLang="sr-Latn-RS"/>
          </a:p>
          <a:p>
            <a:pPr lvl="1" eaLnBrk="1" hangingPunct="1">
              <a:lnSpc>
                <a:spcPct val="90000"/>
              </a:lnSpc>
            </a:pPr>
            <a:r>
              <a:rPr lang="sr-Cyrl-CS" altLang="sr-Latn-RS"/>
              <a:t>тај феномен назива се латерализација функција</a:t>
            </a:r>
          </a:p>
          <a:p>
            <a:pPr lvl="1" eaLnBrk="1" hangingPunct="1">
              <a:lnSpc>
                <a:spcPct val="90000"/>
              </a:lnSpc>
            </a:pPr>
            <a:endParaRPr lang="sr-Cyrl-CS" altLang="sr-Latn-RS"/>
          </a:p>
          <a:p>
            <a:pPr lvl="2" eaLnBrk="1" hangingPunct="1">
              <a:lnSpc>
                <a:spcPct val="90000"/>
              </a:lnSpc>
            </a:pPr>
            <a:r>
              <a:rPr lang="sr-Cyrl-CS" altLang="sr-Latn-RS"/>
              <a:t>лева хемисфера је код већине људи (дешњака) доминантна (нарочито за покрете шаке и говор)</a:t>
            </a:r>
          </a:p>
          <a:p>
            <a:pPr lvl="2" eaLnBrk="1" hangingPunct="1">
              <a:lnSpc>
                <a:spcPct val="90000"/>
              </a:lnSpc>
            </a:pPr>
            <a:r>
              <a:rPr lang="sr-Cyrl-CS" altLang="sr-Latn-RS"/>
              <a:t>на левој страни   </a:t>
            </a:r>
            <a:r>
              <a:rPr lang="sr-Latn-CS" altLang="sr-Latn-RS"/>
              <a:t>planum temporale </a:t>
            </a:r>
            <a:r>
              <a:rPr lang="sr-Cyrl-CS" altLang="sr-Latn-RS"/>
              <a:t>је већи</a:t>
            </a:r>
            <a:endParaRPr lang="en-US" altLang="sr-Latn-R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G09_12">
            <a:extLst>
              <a:ext uri="{FF2B5EF4-FFF2-40B4-BE49-F238E27FC236}">
                <a16:creationId xmlns:a16="http://schemas.microsoft.com/office/drawing/2014/main" id="{29DD9102-8491-4347-B082-3ACB251B9AAE}"/>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0638"/>
            <a:ext cx="9144000" cy="6859588"/>
          </a:xfr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2330D30A-4427-4CD2-ADD6-B92B8C99CB47}"/>
              </a:ext>
            </a:extLst>
          </p:cNvPr>
          <p:cNvSpPr>
            <a:spLocks noGrp="1" noChangeArrowheads="1"/>
          </p:cNvSpPr>
          <p:nvPr>
            <p:ph type="title"/>
          </p:nvPr>
        </p:nvSpPr>
        <p:spPr>
          <a:xfrm>
            <a:off x="34925" y="274638"/>
            <a:ext cx="4824413" cy="1143000"/>
          </a:xfrm>
        </p:spPr>
        <p:txBody>
          <a:bodyPr/>
          <a:lstStyle/>
          <a:p>
            <a:pPr eaLnBrk="1" hangingPunct="1"/>
            <a:r>
              <a:rPr lang="sr-Cyrl-CS" altLang="sr-Latn-RS" sz="2800"/>
              <a:t>Примарно соматосензитивно поље </a:t>
            </a:r>
            <a:r>
              <a:rPr lang="sr-Latn-CS" altLang="sr-Latn-RS" sz="2400" b="0"/>
              <a:t>Brodmann</a:t>
            </a:r>
            <a:r>
              <a:rPr lang="sr-Cyrl-CS" altLang="sr-Latn-RS" sz="2400" b="0"/>
              <a:t>-ова </a:t>
            </a:r>
            <a:r>
              <a:rPr lang="sr-Cyrl-CS" altLang="sr-Latn-RS" sz="2400">
                <a:solidFill>
                  <a:srgbClr val="66FFFF"/>
                </a:solidFill>
              </a:rPr>
              <a:t>ареа 3,2,1</a:t>
            </a:r>
            <a:endParaRPr lang="en-US" altLang="sr-Latn-RS" sz="2400">
              <a:solidFill>
                <a:srgbClr val="66FFFF"/>
              </a:solidFill>
            </a:endParaRPr>
          </a:p>
        </p:txBody>
      </p:sp>
      <p:sp>
        <p:nvSpPr>
          <p:cNvPr id="112643" name="Rectangle 3">
            <a:extLst>
              <a:ext uri="{FF2B5EF4-FFF2-40B4-BE49-F238E27FC236}">
                <a16:creationId xmlns:a16="http://schemas.microsoft.com/office/drawing/2014/main" id="{433905FA-54EE-4736-9874-D5B36C30B30C}"/>
              </a:ext>
            </a:extLst>
          </p:cNvPr>
          <p:cNvSpPr>
            <a:spLocks noGrp="1" noChangeArrowheads="1"/>
          </p:cNvSpPr>
          <p:nvPr>
            <p:ph type="body" sz="half" idx="1"/>
          </p:nvPr>
        </p:nvSpPr>
        <p:spPr>
          <a:xfrm>
            <a:off x="457200" y="1989138"/>
            <a:ext cx="4330700" cy="4868862"/>
          </a:xfrm>
        </p:spPr>
        <p:txBody>
          <a:bodyPr/>
          <a:lstStyle/>
          <a:p>
            <a:pPr eaLnBrk="1" hangingPunct="1"/>
            <a:r>
              <a:rPr lang="sr-Cyrl-CS" altLang="sr-Latn-RS" sz="2400"/>
              <a:t>Примарно соматосензитивно поље  зазима</a:t>
            </a:r>
            <a:r>
              <a:rPr lang="fr-FR" altLang="sr-Latn-RS"/>
              <a:t> </a:t>
            </a:r>
            <a:endParaRPr lang="sr-Cyrl-CS" altLang="sr-Latn-RS"/>
          </a:p>
          <a:p>
            <a:pPr lvl="1" eaLnBrk="1" hangingPunct="1"/>
            <a:r>
              <a:rPr lang="fr-FR" altLang="sr-Latn-RS"/>
              <a:t>gyrus postcentralis </a:t>
            </a:r>
            <a:r>
              <a:rPr lang="sr-Cyrl-CS" altLang="sr-Latn-RS"/>
              <a:t>и </a:t>
            </a:r>
          </a:p>
          <a:p>
            <a:pPr lvl="1" eaLnBrk="1" hangingPunct="1"/>
            <a:r>
              <a:rPr lang="sr-Cyrl-CS" altLang="sr-Latn-RS"/>
              <a:t>задњу трећину</a:t>
            </a:r>
            <a:r>
              <a:rPr lang="fr-FR" altLang="sr-Latn-RS"/>
              <a:t> lobulus paracentralis</a:t>
            </a:r>
            <a:r>
              <a:rPr lang="sr-Cyrl-CS" altLang="sr-Latn-RS"/>
              <a:t>-</a:t>
            </a:r>
            <a:r>
              <a:rPr lang="fr-FR" altLang="sr-Latn-RS"/>
              <a:t>a. </a:t>
            </a:r>
            <a:endParaRPr lang="sr-Latn-CS" altLang="sr-Latn-RS"/>
          </a:p>
          <a:p>
            <a:pPr eaLnBrk="1" hangingPunct="1"/>
            <a:r>
              <a:rPr lang="sr-Cyrl-CS" altLang="sr-Latn-RS"/>
              <a:t>У овом делу коре завршавају се путеви за свесни површни и дубоки сензибилитет</a:t>
            </a:r>
            <a:r>
              <a:rPr lang="fr-FR" altLang="sr-Latn-RS"/>
              <a:t>. </a:t>
            </a:r>
          </a:p>
        </p:txBody>
      </p:sp>
      <p:sp>
        <p:nvSpPr>
          <p:cNvPr id="112644" name="Rectangle 4">
            <a:extLst>
              <a:ext uri="{FF2B5EF4-FFF2-40B4-BE49-F238E27FC236}">
                <a16:creationId xmlns:a16="http://schemas.microsoft.com/office/drawing/2014/main" id="{B02E82F5-A993-43B6-A404-656B6E1AB83B}"/>
              </a:ext>
            </a:extLst>
          </p:cNvPr>
          <p:cNvSpPr>
            <a:spLocks noGrp="1" noChangeArrowheads="1"/>
          </p:cNvSpPr>
          <p:nvPr>
            <p:ph type="body" sz="half" idx="2"/>
          </p:nvPr>
        </p:nvSpPr>
        <p:spPr>
          <a:xfrm>
            <a:off x="4648200" y="3644900"/>
            <a:ext cx="4038600" cy="2481263"/>
          </a:xfrm>
        </p:spPr>
        <p:txBody>
          <a:bodyPr/>
          <a:lstStyle/>
          <a:p>
            <a:pPr eaLnBrk="1" hangingPunct="1"/>
            <a:r>
              <a:rPr lang="fr-FR" altLang="sr-Latn-RS" sz="2000">
                <a:solidFill>
                  <a:srgbClr val="66FFFF"/>
                </a:solidFill>
              </a:rPr>
              <a:t>lobulus paracentralis</a:t>
            </a:r>
            <a:endParaRPr lang="en-US" altLang="sr-Latn-RS" sz="2000">
              <a:solidFill>
                <a:srgbClr val="66FFFF"/>
              </a:solidFill>
            </a:endParaRPr>
          </a:p>
        </p:txBody>
      </p:sp>
      <p:pic>
        <p:nvPicPr>
          <p:cNvPr id="112645" name="Picture 5" descr="med-gs-text">
            <a:extLst>
              <a:ext uri="{FF2B5EF4-FFF2-40B4-BE49-F238E27FC236}">
                <a16:creationId xmlns:a16="http://schemas.microsoft.com/office/drawing/2014/main" id="{81FA1302-CAD4-45C7-A3EA-06EBFD45F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4022725"/>
            <a:ext cx="38163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Freeform 6">
            <a:extLst>
              <a:ext uri="{FF2B5EF4-FFF2-40B4-BE49-F238E27FC236}">
                <a16:creationId xmlns:a16="http://schemas.microsoft.com/office/drawing/2014/main" id="{6A5F2179-700A-4F68-8CC7-8373935FAE66}"/>
              </a:ext>
            </a:extLst>
          </p:cNvPr>
          <p:cNvSpPr>
            <a:spLocks/>
          </p:cNvSpPr>
          <p:nvPr/>
        </p:nvSpPr>
        <p:spPr bwMode="auto">
          <a:xfrm>
            <a:off x="5921375" y="4411663"/>
            <a:ext cx="447675" cy="530225"/>
          </a:xfrm>
          <a:custGeom>
            <a:avLst/>
            <a:gdLst>
              <a:gd name="T0" fmla="*/ 370463763 w 282"/>
              <a:gd name="T1" fmla="*/ 0 h 298"/>
              <a:gd name="T2" fmla="*/ 461189388 w 282"/>
              <a:gd name="T3" fmla="*/ 262763852 h 298"/>
              <a:gd name="T4" fmla="*/ 554434375 w 282"/>
              <a:gd name="T5" fmla="*/ 436884049 h 298"/>
              <a:gd name="T6" fmla="*/ 577116575 w 282"/>
              <a:gd name="T7" fmla="*/ 522362368 h 298"/>
              <a:gd name="T8" fmla="*/ 693043763 w 282"/>
              <a:gd name="T9" fmla="*/ 667990978 h 298"/>
              <a:gd name="T10" fmla="*/ 667842200 w 282"/>
              <a:gd name="T11" fmla="*/ 870604540 h 298"/>
              <a:gd name="T12" fmla="*/ 393144375 w 282"/>
              <a:gd name="T13" fmla="*/ 927589493 h 298"/>
              <a:gd name="T14" fmla="*/ 183972200 w 282"/>
              <a:gd name="T15" fmla="*/ 667990978 h 298"/>
              <a:gd name="T16" fmla="*/ 93246575 w 282"/>
              <a:gd name="T17" fmla="*/ 522362368 h 298"/>
              <a:gd name="T18" fmla="*/ 0 w 282"/>
              <a:gd name="T19" fmla="*/ 376733759 h 298"/>
              <a:gd name="T20" fmla="*/ 183972200 w 282"/>
              <a:gd name="T21" fmla="*/ 145628609 h 298"/>
              <a:gd name="T22" fmla="*/ 370463763 w 282"/>
              <a:gd name="T23" fmla="*/ 0 h 2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2"/>
              <a:gd name="T37" fmla="*/ 0 h 298"/>
              <a:gd name="T38" fmla="*/ 282 w 282"/>
              <a:gd name="T39" fmla="*/ 298 h 2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2" h="298">
                <a:moveTo>
                  <a:pt x="147" y="0"/>
                </a:moveTo>
                <a:cubicBezTo>
                  <a:pt x="158" y="36"/>
                  <a:pt x="161" y="53"/>
                  <a:pt x="183" y="83"/>
                </a:cubicBezTo>
                <a:cubicBezTo>
                  <a:pt x="196" y="101"/>
                  <a:pt x="220" y="138"/>
                  <a:pt x="220" y="138"/>
                </a:cubicBezTo>
                <a:cubicBezTo>
                  <a:pt x="223" y="147"/>
                  <a:pt x="223" y="157"/>
                  <a:pt x="229" y="165"/>
                </a:cubicBezTo>
                <a:cubicBezTo>
                  <a:pt x="242" y="182"/>
                  <a:pt x="275" y="211"/>
                  <a:pt x="275" y="211"/>
                </a:cubicBezTo>
                <a:cubicBezTo>
                  <a:pt x="272" y="232"/>
                  <a:pt x="282" y="262"/>
                  <a:pt x="265" y="275"/>
                </a:cubicBezTo>
                <a:cubicBezTo>
                  <a:pt x="236" y="298"/>
                  <a:pt x="191" y="281"/>
                  <a:pt x="156" y="293"/>
                </a:cubicBezTo>
                <a:cubicBezTo>
                  <a:pt x="127" y="265"/>
                  <a:pt x="107" y="233"/>
                  <a:pt x="73" y="211"/>
                </a:cubicBezTo>
                <a:cubicBezTo>
                  <a:pt x="56" y="157"/>
                  <a:pt x="78" y="206"/>
                  <a:pt x="37" y="165"/>
                </a:cubicBezTo>
                <a:cubicBezTo>
                  <a:pt x="23" y="151"/>
                  <a:pt x="14" y="133"/>
                  <a:pt x="0" y="119"/>
                </a:cubicBezTo>
                <a:cubicBezTo>
                  <a:pt x="13" y="81"/>
                  <a:pt x="35" y="59"/>
                  <a:pt x="73" y="46"/>
                </a:cubicBezTo>
                <a:cubicBezTo>
                  <a:pt x="96" y="24"/>
                  <a:pt x="116" y="11"/>
                  <a:pt x="147" y="0"/>
                </a:cubicBezTo>
                <a:close/>
              </a:path>
            </a:pathLst>
          </a:custGeom>
          <a:solidFill>
            <a:srgbClr val="66FFFF">
              <a:alpha val="4509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47" name="Line 7">
            <a:extLst>
              <a:ext uri="{FF2B5EF4-FFF2-40B4-BE49-F238E27FC236}">
                <a16:creationId xmlns:a16="http://schemas.microsoft.com/office/drawing/2014/main" id="{68A47ED5-36CF-4C87-ADA2-AD18E1A6CDED}"/>
              </a:ext>
            </a:extLst>
          </p:cNvPr>
          <p:cNvSpPr>
            <a:spLocks noChangeShapeType="1"/>
          </p:cNvSpPr>
          <p:nvPr/>
        </p:nvSpPr>
        <p:spPr bwMode="auto">
          <a:xfrm>
            <a:off x="5795963" y="4076700"/>
            <a:ext cx="288925" cy="576263"/>
          </a:xfrm>
          <a:prstGeom prst="line">
            <a:avLst/>
          </a:prstGeom>
          <a:noFill/>
          <a:ln w="28575">
            <a:solidFill>
              <a:srgbClr val="66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12648" name="Picture 9" descr="suplat-gs-text">
            <a:extLst>
              <a:ext uri="{FF2B5EF4-FFF2-40B4-BE49-F238E27FC236}">
                <a16:creationId xmlns:a16="http://schemas.microsoft.com/office/drawing/2014/main" id="{2E0621BC-91DE-4380-BAB6-BB485072E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765175"/>
            <a:ext cx="3527425"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9" name="Freeform 10">
            <a:extLst>
              <a:ext uri="{FF2B5EF4-FFF2-40B4-BE49-F238E27FC236}">
                <a16:creationId xmlns:a16="http://schemas.microsoft.com/office/drawing/2014/main" id="{13FFDF53-9B85-499E-A029-4293DB7F6CDF}"/>
              </a:ext>
            </a:extLst>
          </p:cNvPr>
          <p:cNvSpPr>
            <a:spLocks/>
          </p:cNvSpPr>
          <p:nvPr/>
        </p:nvSpPr>
        <p:spPr bwMode="auto">
          <a:xfrm>
            <a:off x="6588125" y="908050"/>
            <a:ext cx="1041400" cy="1800225"/>
          </a:xfrm>
          <a:custGeom>
            <a:avLst/>
            <a:gdLst>
              <a:gd name="T0" fmla="*/ 1451610000 w 656"/>
              <a:gd name="T1" fmla="*/ 133613734 h 1079"/>
              <a:gd name="T2" fmla="*/ 967740000 w 656"/>
              <a:gd name="T3" fmla="*/ 361871920 h 1079"/>
              <a:gd name="T4" fmla="*/ 874495013 w 656"/>
              <a:gd name="T5" fmla="*/ 464865144 h 1079"/>
              <a:gd name="T6" fmla="*/ 851812813 w 656"/>
              <a:gd name="T7" fmla="*/ 821169547 h 1079"/>
              <a:gd name="T8" fmla="*/ 713205013 w 656"/>
              <a:gd name="T9" fmla="*/ 871273863 h 1079"/>
              <a:gd name="T10" fmla="*/ 645160000 w 656"/>
              <a:gd name="T11" fmla="*/ 896326855 h 1079"/>
              <a:gd name="T12" fmla="*/ 551915013 w 656"/>
              <a:gd name="T13" fmla="*/ 1127367965 h 1079"/>
              <a:gd name="T14" fmla="*/ 529232813 w 656"/>
              <a:gd name="T15" fmla="*/ 1202525274 h 1079"/>
              <a:gd name="T16" fmla="*/ 506552200 w 656"/>
              <a:gd name="T17" fmla="*/ 1280467175 h 1079"/>
              <a:gd name="T18" fmla="*/ 506552200 w 656"/>
              <a:gd name="T19" fmla="*/ 1661824570 h 1079"/>
              <a:gd name="T20" fmla="*/ 345262200 w 656"/>
              <a:gd name="T21" fmla="*/ 1711928886 h 1079"/>
              <a:gd name="T22" fmla="*/ 93246575 w 656"/>
              <a:gd name="T23" fmla="*/ 2143390597 h 1079"/>
              <a:gd name="T24" fmla="*/ 68045013 w 656"/>
              <a:gd name="T25" fmla="*/ 2147483646 h 1079"/>
              <a:gd name="T26" fmla="*/ 22682200 w 656"/>
              <a:gd name="T27" fmla="*/ 2147483646 h 1079"/>
              <a:gd name="T28" fmla="*/ 0 w 656"/>
              <a:gd name="T29" fmla="*/ 2147483646 h 1079"/>
              <a:gd name="T30" fmla="*/ 645160000 w 656"/>
              <a:gd name="T31" fmla="*/ 2147483646 h 1079"/>
              <a:gd name="T32" fmla="*/ 577116575 w 656"/>
              <a:gd name="T33" fmla="*/ 2147483646 h 1079"/>
              <a:gd name="T34" fmla="*/ 690522813 w 656"/>
              <a:gd name="T35" fmla="*/ 1865028095 h 1079"/>
              <a:gd name="T36" fmla="*/ 761087188 w 656"/>
              <a:gd name="T37" fmla="*/ 1711928886 h 1079"/>
              <a:gd name="T38" fmla="*/ 1013102813 w 656"/>
              <a:gd name="T39" fmla="*/ 1330573159 h 1079"/>
              <a:gd name="T40" fmla="*/ 1451610000 w 656"/>
              <a:gd name="T41" fmla="*/ 1305520167 h 1079"/>
              <a:gd name="T42" fmla="*/ 1406247188 w 656"/>
              <a:gd name="T43" fmla="*/ 999321749 h 1079"/>
              <a:gd name="T44" fmla="*/ 1267639388 w 656"/>
              <a:gd name="T45" fmla="*/ 821169547 h 1079"/>
              <a:gd name="T46" fmla="*/ 1290320000 w 656"/>
              <a:gd name="T47" fmla="*/ 746012239 h 1079"/>
              <a:gd name="T48" fmla="*/ 1383566575 w 656"/>
              <a:gd name="T49" fmla="*/ 718174654 h 1079"/>
              <a:gd name="T50" fmla="*/ 1519655013 w 656"/>
              <a:gd name="T51" fmla="*/ 668070338 h 1079"/>
              <a:gd name="T52" fmla="*/ 1590219388 w 656"/>
              <a:gd name="T53" fmla="*/ 643017346 h 1079"/>
              <a:gd name="T54" fmla="*/ 1590219388 w 656"/>
              <a:gd name="T55" fmla="*/ 336818928 h 1079"/>
              <a:gd name="T56" fmla="*/ 1451610000 w 656"/>
              <a:gd name="T57" fmla="*/ 133613734 h 10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6"/>
              <a:gd name="T88" fmla="*/ 0 h 1079"/>
              <a:gd name="T89" fmla="*/ 656 w 656"/>
              <a:gd name="T90" fmla="*/ 1079 h 10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6" h="1079">
                <a:moveTo>
                  <a:pt x="576" y="48"/>
                </a:moveTo>
                <a:cubicBezTo>
                  <a:pt x="544" y="148"/>
                  <a:pt x="500" y="123"/>
                  <a:pt x="384" y="130"/>
                </a:cubicBezTo>
                <a:cubicBezTo>
                  <a:pt x="372" y="143"/>
                  <a:pt x="350" y="150"/>
                  <a:pt x="347" y="167"/>
                </a:cubicBezTo>
                <a:cubicBezTo>
                  <a:pt x="339" y="209"/>
                  <a:pt x="355" y="256"/>
                  <a:pt x="338" y="295"/>
                </a:cubicBezTo>
                <a:cubicBezTo>
                  <a:pt x="330" y="313"/>
                  <a:pt x="301" y="307"/>
                  <a:pt x="283" y="313"/>
                </a:cubicBezTo>
                <a:cubicBezTo>
                  <a:pt x="274" y="316"/>
                  <a:pt x="256" y="322"/>
                  <a:pt x="256" y="322"/>
                </a:cubicBezTo>
                <a:cubicBezTo>
                  <a:pt x="228" y="366"/>
                  <a:pt x="241" y="340"/>
                  <a:pt x="219" y="405"/>
                </a:cubicBezTo>
                <a:cubicBezTo>
                  <a:pt x="216" y="414"/>
                  <a:pt x="213" y="423"/>
                  <a:pt x="210" y="432"/>
                </a:cubicBezTo>
                <a:cubicBezTo>
                  <a:pt x="207" y="441"/>
                  <a:pt x="201" y="460"/>
                  <a:pt x="201" y="460"/>
                </a:cubicBezTo>
                <a:cubicBezTo>
                  <a:pt x="203" y="476"/>
                  <a:pt x="220" y="567"/>
                  <a:pt x="201" y="597"/>
                </a:cubicBezTo>
                <a:cubicBezTo>
                  <a:pt x="189" y="616"/>
                  <a:pt x="159" y="610"/>
                  <a:pt x="137" y="615"/>
                </a:cubicBezTo>
                <a:cubicBezTo>
                  <a:pt x="103" y="666"/>
                  <a:pt x="57" y="710"/>
                  <a:pt x="37" y="770"/>
                </a:cubicBezTo>
                <a:cubicBezTo>
                  <a:pt x="34" y="798"/>
                  <a:pt x="33" y="826"/>
                  <a:pt x="27" y="853"/>
                </a:cubicBezTo>
                <a:cubicBezTo>
                  <a:pt x="23" y="872"/>
                  <a:pt x="15" y="890"/>
                  <a:pt x="9" y="908"/>
                </a:cubicBezTo>
                <a:cubicBezTo>
                  <a:pt x="6" y="917"/>
                  <a:pt x="0" y="935"/>
                  <a:pt x="0" y="935"/>
                </a:cubicBezTo>
                <a:cubicBezTo>
                  <a:pt x="20" y="1079"/>
                  <a:pt x="75" y="1015"/>
                  <a:pt x="256" y="1008"/>
                </a:cubicBezTo>
                <a:cubicBezTo>
                  <a:pt x="250" y="945"/>
                  <a:pt x="241" y="903"/>
                  <a:pt x="229" y="844"/>
                </a:cubicBezTo>
                <a:cubicBezTo>
                  <a:pt x="236" y="776"/>
                  <a:pt x="237" y="725"/>
                  <a:pt x="274" y="670"/>
                </a:cubicBezTo>
                <a:cubicBezTo>
                  <a:pt x="306" y="571"/>
                  <a:pt x="255" y="718"/>
                  <a:pt x="302" y="615"/>
                </a:cubicBezTo>
                <a:cubicBezTo>
                  <a:pt x="331" y="550"/>
                  <a:pt x="316" y="485"/>
                  <a:pt x="402" y="478"/>
                </a:cubicBezTo>
                <a:cubicBezTo>
                  <a:pt x="460" y="473"/>
                  <a:pt x="518" y="472"/>
                  <a:pt x="576" y="469"/>
                </a:cubicBezTo>
                <a:cubicBezTo>
                  <a:pt x="576" y="465"/>
                  <a:pt x="573" y="382"/>
                  <a:pt x="558" y="359"/>
                </a:cubicBezTo>
                <a:cubicBezTo>
                  <a:pt x="544" y="337"/>
                  <a:pt x="518" y="318"/>
                  <a:pt x="503" y="295"/>
                </a:cubicBezTo>
                <a:cubicBezTo>
                  <a:pt x="506" y="286"/>
                  <a:pt x="505" y="274"/>
                  <a:pt x="512" y="268"/>
                </a:cubicBezTo>
                <a:cubicBezTo>
                  <a:pt x="522" y="260"/>
                  <a:pt x="537" y="262"/>
                  <a:pt x="549" y="258"/>
                </a:cubicBezTo>
                <a:cubicBezTo>
                  <a:pt x="567" y="252"/>
                  <a:pt x="585" y="246"/>
                  <a:pt x="603" y="240"/>
                </a:cubicBezTo>
                <a:cubicBezTo>
                  <a:pt x="612" y="237"/>
                  <a:pt x="631" y="231"/>
                  <a:pt x="631" y="231"/>
                </a:cubicBezTo>
                <a:cubicBezTo>
                  <a:pt x="644" y="193"/>
                  <a:pt x="656" y="168"/>
                  <a:pt x="631" y="121"/>
                </a:cubicBezTo>
                <a:cubicBezTo>
                  <a:pt x="566" y="0"/>
                  <a:pt x="576" y="151"/>
                  <a:pt x="576" y="48"/>
                </a:cubicBezTo>
                <a:close/>
              </a:path>
            </a:pathLst>
          </a:custGeom>
          <a:solidFill>
            <a:srgbClr val="66FFFF">
              <a:alpha val="4509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50" name="Rectangle 11">
            <a:extLst>
              <a:ext uri="{FF2B5EF4-FFF2-40B4-BE49-F238E27FC236}">
                <a16:creationId xmlns:a16="http://schemas.microsoft.com/office/drawing/2014/main" id="{1BDDFB5A-047D-461A-A94B-6A8E4D8E972C}"/>
              </a:ext>
            </a:extLst>
          </p:cNvPr>
          <p:cNvSpPr>
            <a:spLocks noChangeArrowheads="1"/>
          </p:cNvSpPr>
          <p:nvPr/>
        </p:nvSpPr>
        <p:spPr bwMode="auto">
          <a:xfrm>
            <a:off x="5148263" y="260350"/>
            <a:ext cx="35671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fr-FR" altLang="sr-Latn-RS" sz="2000">
                <a:solidFill>
                  <a:srgbClr val="66FFFF"/>
                </a:solidFill>
                <a:latin typeface="Arial" panose="020B0604020202020204" pitchFamily="34" charset="0"/>
              </a:rPr>
              <a:t>gyrus postcentralis</a:t>
            </a:r>
            <a:endParaRPr lang="en-US" altLang="sr-Latn-RS" sz="2000">
              <a:solidFill>
                <a:srgbClr val="66FFFF"/>
              </a:solidFill>
              <a:latin typeface="Arial" panose="020B0604020202020204" pitchFamily="34" charset="0"/>
            </a:endParaRPr>
          </a:p>
        </p:txBody>
      </p:sp>
      <p:sp>
        <p:nvSpPr>
          <p:cNvPr id="112651" name="Line 12">
            <a:extLst>
              <a:ext uri="{FF2B5EF4-FFF2-40B4-BE49-F238E27FC236}">
                <a16:creationId xmlns:a16="http://schemas.microsoft.com/office/drawing/2014/main" id="{F30B5AB9-1F07-472A-8730-9E887CCD316D}"/>
              </a:ext>
            </a:extLst>
          </p:cNvPr>
          <p:cNvSpPr>
            <a:spLocks noChangeShapeType="1"/>
          </p:cNvSpPr>
          <p:nvPr/>
        </p:nvSpPr>
        <p:spPr bwMode="auto">
          <a:xfrm flipH="1">
            <a:off x="7235825" y="620713"/>
            <a:ext cx="73025" cy="863600"/>
          </a:xfrm>
          <a:prstGeom prst="line">
            <a:avLst/>
          </a:prstGeom>
          <a:noFill/>
          <a:ln w="28575">
            <a:solidFill>
              <a:srgbClr val="66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68160F2B-1C46-464F-9FF0-11BAF527641E}"/>
              </a:ext>
            </a:extLst>
          </p:cNvPr>
          <p:cNvSpPr>
            <a:spLocks noGrp="1" noChangeArrowheads="1"/>
          </p:cNvSpPr>
          <p:nvPr>
            <p:ph type="title"/>
          </p:nvPr>
        </p:nvSpPr>
        <p:spPr>
          <a:xfrm>
            <a:off x="733425" y="0"/>
            <a:ext cx="7772400" cy="898525"/>
          </a:xfrm>
        </p:spPr>
        <p:txBody>
          <a:bodyPr/>
          <a:lstStyle/>
          <a:p>
            <a:pPr eaLnBrk="1" hangingPunct="1"/>
            <a:r>
              <a:rPr lang="sr-Cyrl-CS" altLang="en-US" sz="3400" b="0"/>
              <a:t>Примарно соматосензитивно поље </a:t>
            </a:r>
            <a:endParaRPr lang="en-US" altLang="en-US" sz="3400" b="0"/>
          </a:p>
        </p:txBody>
      </p:sp>
      <p:pic>
        <p:nvPicPr>
          <p:cNvPr id="113667" name="Picture 3">
            <a:extLst>
              <a:ext uri="{FF2B5EF4-FFF2-40B4-BE49-F238E27FC236}">
                <a16:creationId xmlns:a16="http://schemas.microsoft.com/office/drawing/2014/main" id="{542FFD51-51F1-42C5-89F9-52D6DD8E0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75" y="1944688"/>
            <a:ext cx="602138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13668" name="Freeform 4">
            <a:extLst>
              <a:ext uri="{FF2B5EF4-FFF2-40B4-BE49-F238E27FC236}">
                <a16:creationId xmlns:a16="http://schemas.microsoft.com/office/drawing/2014/main" id="{E6A47CAD-B3B1-4A1A-924B-96EF4A0FE93F}"/>
              </a:ext>
            </a:extLst>
          </p:cNvPr>
          <p:cNvSpPr>
            <a:spLocks/>
          </p:cNvSpPr>
          <p:nvPr/>
        </p:nvSpPr>
        <p:spPr bwMode="auto">
          <a:xfrm>
            <a:off x="3727450" y="2065338"/>
            <a:ext cx="1017588" cy="2084387"/>
          </a:xfrm>
          <a:custGeom>
            <a:avLst/>
            <a:gdLst>
              <a:gd name="T0" fmla="*/ 1468773529 w 705"/>
              <a:gd name="T1" fmla="*/ 0 h 1444"/>
              <a:gd name="T2" fmla="*/ 1252103784 w 705"/>
              <a:gd name="T3" fmla="*/ 187526986 h 1444"/>
              <a:gd name="T4" fmla="*/ 1095851343 w 705"/>
              <a:gd name="T5" fmla="*/ 343799716 h 1444"/>
              <a:gd name="T6" fmla="*/ 1002099012 w 705"/>
              <a:gd name="T7" fmla="*/ 406309673 h 1444"/>
              <a:gd name="T8" fmla="*/ 1220853007 w 705"/>
              <a:gd name="T9" fmla="*/ 483404566 h 1444"/>
              <a:gd name="T10" fmla="*/ 1314603895 w 705"/>
              <a:gd name="T11" fmla="*/ 670931553 h 1444"/>
              <a:gd name="T12" fmla="*/ 939598901 w 705"/>
              <a:gd name="T13" fmla="*/ 779280703 h 1444"/>
              <a:gd name="T14" fmla="*/ 518757702 w 705"/>
              <a:gd name="T15" fmla="*/ 952222754 h 1444"/>
              <a:gd name="T16" fmla="*/ 612510033 w 705"/>
              <a:gd name="T17" fmla="*/ 1356448040 h 1444"/>
              <a:gd name="T18" fmla="*/ 752095682 w 705"/>
              <a:gd name="T19" fmla="*/ 1543976470 h 1444"/>
              <a:gd name="T20" fmla="*/ 316671942 w 705"/>
              <a:gd name="T21" fmla="*/ 1683579877 h 1444"/>
              <a:gd name="T22" fmla="*/ 83333962 w 705"/>
              <a:gd name="T23" fmla="*/ 1996125336 h 1444"/>
              <a:gd name="T24" fmla="*/ 37500644 w 705"/>
              <a:gd name="T25" fmla="*/ 2147483646 h 1444"/>
              <a:gd name="T26" fmla="*/ 302087958 w 705"/>
              <a:gd name="T27" fmla="*/ 2147483646 h 1444"/>
              <a:gd name="T28" fmla="*/ 410422830 w 705"/>
              <a:gd name="T29" fmla="*/ 2147483646 h 14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5"/>
              <a:gd name="T46" fmla="*/ 0 h 1444"/>
              <a:gd name="T47" fmla="*/ 705 w 705"/>
              <a:gd name="T48" fmla="*/ 1444 h 14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5" h="1444">
                <a:moveTo>
                  <a:pt x="705" y="0"/>
                </a:moveTo>
                <a:cubicBezTo>
                  <a:pt x="667" y="31"/>
                  <a:pt x="630" y="62"/>
                  <a:pt x="601" y="90"/>
                </a:cubicBezTo>
                <a:cubicBezTo>
                  <a:pt x="571" y="117"/>
                  <a:pt x="546" y="147"/>
                  <a:pt x="526" y="165"/>
                </a:cubicBezTo>
                <a:cubicBezTo>
                  <a:pt x="506" y="182"/>
                  <a:pt x="471" y="183"/>
                  <a:pt x="481" y="195"/>
                </a:cubicBezTo>
                <a:cubicBezTo>
                  <a:pt x="490" y="206"/>
                  <a:pt x="561" y="210"/>
                  <a:pt x="586" y="232"/>
                </a:cubicBezTo>
                <a:cubicBezTo>
                  <a:pt x="611" y="253"/>
                  <a:pt x="653" y="298"/>
                  <a:pt x="631" y="322"/>
                </a:cubicBezTo>
                <a:cubicBezTo>
                  <a:pt x="608" y="345"/>
                  <a:pt x="514" y="351"/>
                  <a:pt x="451" y="374"/>
                </a:cubicBezTo>
                <a:cubicBezTo>
                  <a:pt x="387" y="396"/>
                  <a:pt x="275" y="410"/>
                  <a:pt x="249" y="457"/>
                </a:cubicBezTo>
                <a:cubicBezTo>
                  <a:pt x="222" y="503"/>
                  <a:pt x="275" y="603"/>
                  <a:pt x="294" y="651"/>
                </a:cubicBezTo>
                <a:cubicBezTo>
                  <a:pt x="312" y="698"/>
                  <a:pt x="384" y="714"/>
                  <a:pt x="361" y="741"/>
                </a:cubicBezTo>
                <a:cubicBezTo>
                  <a:pt x="337" y="767"/>
                  <a:pt x="205" y="771"/>
                  <a:pt x="152" y="808"/>
                </a:cubicBezTo>
                <a:cubicBezTo>
                  <a:pt x="98" y="844"/>
                  <a:pt x="62" y="904"/>
                  <a:pt x="40" y="958"/>
                </a:cubicBezTo>
                <a:cubicBezTo>
                  <a:pt x="17" y="1011"/>
                  <a:pt x="0" y="1080"/>
                  <a:pt x="18" y="1129"/>
                </a:cubicBezTo>
                <a:cubicBezTo>
                  <a:pt x="35" y="1177"/>
                  <a:pt x="115" y="1196"/>
                  <a:pt x="145" y="1249"/>
                </a:cubicBezTo>
                <a:cubicBezTo>
                  <a:pt x="174" y="1301"/>
                  <a:pt x="185" y="1372"/>
                  <a:pt x="197" y="1444"/>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3669" name="Freeform 5">
            <a:extLst>
              <a:ext uri="{FF2B5EF4-FFF2-40B4-BE49-F238E27FC236}">
                <a16:creationId xmlns:a16="http://schemas.microsoft.com/office/drawing/2014/main" id="{5A5FB3BD-AB64-4993-9584-8D9ADBB6C1E9}"/>
              </a:ext>
            </a:extLst>
          </p:cNvPr>
          <p:cNvSpPr>
            <a:spLocks/>
          </p:cNvSpPr>
          <p:nvPr/>
        </p:nvSpPr>
        <p:spPr bwMode="auto">
          <a:xfrm>
            <a:off x="3224213" y="3465513"/>
            <a:ext cx="1738312" cy="1752600"/>
          </a:xfrm>
          <a:custGeom>
            <a:avLst/>
            <a:gdLst>
              <a:gd name="T0" fmla="*/ 0 w 1095"/>
              <a:gd name="T1" fmla="*/ 2147483646 h 1104"/>
              <a:gd name="T2" fmla="*/ 138607760 w 1095"/>
              <a:gd name="T3" fmla="*/ 2064008763 h 1104"/>
              <a:gd name="T4" fmla="*/ 599797015 w 1095"/>
              <a:gd name="T5" fmla="*/ 1565017825 h 1104"/>
              <a:gd name="T6" fmla="*/ 1559975476 w 1095"/>
              <a:gd name="T7" fmla="*/ 914817513 h 1104"/>
              <a:gd name="T8" fmla="*/ 2056446908 w 1095"/>
              <a:gd name="T9" fmla="*/ 657761575 h 1104"/>
              <a:gd name="T10" fmla="*/ 2147483646 w 1095"/>
              <a:gd name="T11" fmla="*/ 604837500 h 1104"/>
              <a:gd name="T12" fmla="*/ 2147483646 w 1095"/>
              <a:gd name="T13" fmla="*/ 433466875 h 1104"/>
              <a:gd name="T14" fmla="*/ 2147483646 w 1095"/>
              <a:gd name="T15" fmla="*/ 264617200 h 1104"/>
              <a:gd name="T16" fmla="*/ 2147483646 w 1095"/>
              <a:gd name="T17" fmla="*/ 0 h 1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5"/>
              <a:gd name="T28" fmla="*/ 0 h 1104"/>
              <a:gd name="T29" fmla="*/ 1095 w 1095"/>
              <a:gd name="T30" fmla="*/ 1104 h 1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5" h="1104">
                <a:moveTo>
                  <a:pt x="0" y="1104"/>
                </a:moveTo>
                <a:cubicBezTo>
                  <a:pt x="7" y="1001"/>
                  <a:pt x="15" y="899"/>
                  <a:pt x="55" y="819"/>
                </a:cubicBezTo>
                <a:cubicBezTo>
                  <a:pt x="94" y="738"/>
                  <a:pt x="144" y="697"/>
                  <a:pt x="238" y="621"/>
                </a:cubicBezTo>
                <a:cubicBezTo>
                  <a:pt x="332" y="545"/>
                  <a:pt x="523" y="422"/>
                  <a:pt x="619" y="363"/>
                </a:cubicBezTo>
                <a:cubicBezTo>
                  <a:pt x="715" y="303"/>
                  <a:pt x="763" y="281"/>
                  <a:pt x="816" y="261"/>
                </a:cubicBezTo>
                <a:cubicBezTo>
                  <a:pt x="868" y="240"/>
                  <a:pt x="903" y="254"/>
                  <a:pt x="932" y="240"/>
                </a:cubicBezTo>
                <a:cubicBezTo>
                  <a:pt x="961" y="225"/>
                  <a:pt x="965" y="194"/>
                  <a:pt x="990" y="172"/>
                </a:cubicBezTo>
                <a:cubicBezTo>
                  <a:pt x="1014" y="149"/>
                  <a:pt x="1062" y="133"/>
                  <a:pt x="1079" y="105"/>
                </a:cubicBezTo>
                <a:cubicBezTo>
                  <a:pt x="1095" y="76"/>
                  <a:pt x="1085" y="22"/>
                  <a:pt x="1087" y="0"/>
                </a:cubicBezTo>
              </a:path>
            </a:pathLst>
          </a:custGeom>
          <a:noFill/>
          <a:ln w="7620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3670" name="Freeform 6">
            <a:extLst>
              <a:ext uri="{FF2B5EF4-FFF2-40B4-BE49-F238E27FC236}">
                <a16:creationId xmlns:a16="http://schemas.microsoft.com/office/drawing/2014/main" id="{2FE06DD9-5C62-48CF-A31F-C2FF5D5F6E95}"/>
              </a:ext>
            </a:extLst>
          </p:cNvPr>
          <p:cNvSpPr>
            <a:spLocks/>
          </p:cNvSpPr>
          <p:nvPr/>
        </p:nvSpPr>
        <p:spPr bwMode="auto">
          <a:xfrm>
            <a:off x="6461125" y="4624388"/>
            <a:ext cx="123825" cy="204787"/>
          </a:xfrm>
          <a:custGeom>
            <a:avLst/>
            <a:gdLst>
              <a:gd name="T0" fmla="*/ 0 w 86"/>
              <a:gd name="T1" fmla="*/ 295336024 h 142"/>
              <a:gd name="T2" fmla="*/ 155482445 w 86"/>
              <a:gd name="T3" fmla="*/ 232940886 h 142"/>
              <a:gd name="T4" fmla="*/ 140970443 w 86"/>
              <a:gd name="T5" fmla="*/ 0 h 142"/>
              <a:gd name="T6" fmla="*/ 0 60000 65536"/>
              <a:gd name="T7" fmla="*/ 0 60000 65536"/>
              <a:gd name="T8" fmla="*/ 0 60000 65536"/>
              <a:gd name="T9" fmla="*/ 0 w 86"/>
              <a:gd name="T10" fmla="*/ 0 h 142"/>
              <a:gd name="T11" fmla="*/ 86 w 86"/>
              <a:gd name="T12" fmla="*/ 142 h 142"/>
            </a:gdLst>
            <a:ahLst/>
            <a:cxnLst>
              <a:cxn ang="T6">
                <a:pos x="T0" y="T1"/>
              </a:cxn>
              <a:cxn ang="T7">
                <a:pos x="T2" y="T3"/>
              </a:cxn>
              <a:cxn ang="T8">
                <a:pos x="T4" y="T5"/>
              </a:cxn>
            </a:cxnLst>
            <a:rect l="T9" t="T10" r="T11" b="T12"/>
            <a:pathLst>
              <a:path w="86" h="142">
                <a:moveTo>
                  <a:pt x="0" y="142"/>
                </a:moveTo>
                <a:cubicBezTo>
                  <a:pt x="31" y="138"/>
                  <a:pt x="63" y="135"/>
                  <a:pt x="75" y="112"/>
                </a:cubicBezTo>
                <a:cubicBezTo>
                  <a:pt x="86" y="88"/>
                  <a:pt x="77" y="44"/>
                  <a:pt x="68" y="0"/>
                </a:cubicBezTo>
              </a:path>
            </a:pathLst>
          </a:custGeom>
          <a:noFill/>
          <a:ln w="762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3671" name="Freeform 7">
            <a:extLst>
              <a:ext uri="{FF2B5EF4-FFF2-40B4-BE49-F238E27FC236}">
                <a16:creationId xmlns:a16="http://schemas.microsoft.com/office/drawing/2014/main" id="{9BEFDADE-0914-4349-854B-62026563D91C}"/>
              </a:ext>
            </a:extLst>
          </p:cNvPr>
          <p:cNvSpPr>
            <a:spLocks/>
          </p:cNvSpPr>
          <p:nvPr/>
        </p:nvSpPr>
        <p:spPr bwMode="auto">
          <a:xfrm>
            <a:off x="3589338" y="3489325"/>
            <a:ext cx="2197100" cy="2192338"/>
          </a:xfrm>
          <a:custGeom>
            <a:avLst/>
            <a:gdLst>
              <a:gd name="T0" fmla="*/ 2520950 w 1384"/>
              <a:gd name="T1" fmla="*/ 2147483646 h 1381"/>
              <a:gd name="T2" fmla="*/ 20161250 w 1384"/>
              <a:gd name="T3" fmla="*/ 2147483646 h 1381"/>
              <a:gd name="T4" fmla="*/ 123488450 w 1384"/>
              <a:gd name="T5" fmla="*/ 2147483646 h 1381"/>
              <a:gd name="T6" fmla="*/ 380544388 w 1384"/>
              <a:gd name="T7" fmla="*/ 2147483646 h 1381"/>
              <a:gd name="T8" fmla="*/ 569555313 w 1384"/>
              <a:gd name="T9" fmla="*/ 2147483646 h 1381"/>
              <a:gd name="T10" fmla="*/ 637600325 w 1384"/>
              <a:gd name="T11" fmla="*/ 2006044833 h 1381"/>
              <a:gd name="T12" fmla="*/ 1151712200 w 1384"/>
              <a:gd name="T13" fmla="*/ 1784271032 h 1381"/>
              <a:gd name="T14" fmla="*/ 1476811563 w 1384"/>
              <a:gd name="T15" fmla="*/ 1630542259 h 1381"/>
              <a:gd name="T16" fmla="*/ 1784270625 w 1384"/>
              <a:gd name="T17" fmla="*/ 1748988836 h 1381"/>
              <a:gd name="T18" fmla="*/ 2147483646 w 1384"/>
              <a:gd name="T19" fmla="*/ 1680945396 h 1381"/>
              <a:gd name="T20" fmla="*/ 2147483646 w 1384"/>
              <a:gd name="T21" fmla="*/ 1355844372 h 1381"/>
              <a:gd name="T22" fmla="*/ 2147483646 w 1384"/>
              <a:gd name="T23" fmla="*/ 1234876844 h 1381"/>
              <a:gd name="T24" fmla="*/ 2147483646 w 1384"/>
              <a:gd name="T25" fmla="*/ 1358365322 h 1381"/>
              <a:gd name="T26" fmla="*/ 2147483646 w 1384"/>
              <a:gd name="T27" fmla="*/ 1207155913 h 1381"/>
              <a:gd name="T28" fmla="*/ 2147483646 w 1384"/>
              <a:gd name="T29" fmla="*/ 735885793 h 1381"/>
              <a:gd name="T30" fmla="*/ 2147483646 w 1384"/>
              <a:gd name="T31" fmla="*/ 0 h 13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84"/>
              <a:gd name="T49" fmla="*/ 0 h 1381"/>
              <a:gd name="T50" fmla="*/ 1384 w 1384"/>
              <a:gd name="T51" fmla="*/ 1381 h 13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84" h="1381">
                <a:moveTo>
                  <a:pt x="1" y="1381"/>
                </a:moveTo>
                <a:cubicBezTo>
                  <a:pt x="0" y="1317"/>
                  <a:pt x="0" y="1254"/>
                  <a:pt x="8" y="1211"/>
                </a:cubicBezTo>
                <a:cubicBezTo>
                  <a:pt x="15" y="1167"/>
                  <a:pt x="25" y="1138"/>
                  <a:pt x="49" y="1123"/>
                </a:cubicBezTo>
                <a:cubicBezTo>
                  <a:pt x="73" y="1106"/>
                  <a:pt x="121" y="1149"/>
                  <a:pt x="151" y="1116"/>
                </a:cubicBezTo>
                <a:cubicBezTo>
                  <a:pt x="180" y="1083"/>
                  <a:pt x="208" y="978"/>
                  <a:pt x="226" y="925"/>
                </a:cubicBezTo>
                <a:cubicBezTo>
                  <a:pt x="242" y="872"/>
                  <a:pt x="214" y="832"/>
                  <a:pt x="253" y="796"/>
                </a:cubicBezTo>
                <a:cubicBezTo>
                  <a:pt x="291" y="760"/>
                  <a:pt x="401" y="732"/>
                  <a:pt x="457" y="708"/>
                </a:cubicBezTo>
                <a:cubicBezTo>
                  <a:pt x="511" y="682"/>
                  <a:pt x="544" y="649"/>
                  <a:pt x="586" y="647"/>
                </a:cubicBezTo>
                <a:cubicBezTo>
                  <a:pt x="628" y="644"/>
                  <a:pt x="663" y="691"/>
                  <a:pt x="708" y="694"/>
                </a:cubicBezTo>
                <a:cubicBezTo>
                  <a:pt x="753" y="697"/>
                  <a:pt x="812" y="692"/>
                  <a:pt x="858" y="667"/>
                </a:cubicBezTo>
                <a:cubicBezTo>
                  <a:pt x="902" y="641"/>
                  <a:pt x="945" y="567"/>
                  <a:pt x="980" y="538"/>
                </a:cubicBezTo>
                <a:cubicBezTo>
                  <a:pt x="1015" y="508"/>
                  <a:pt x="1032" y="489"/>
                  <a:pt x="1069" y="490"/>
                </a:cubicBezTo>
                <a:cubicBezTo>
                  <a:pt x="1105" y="490"/>
                  <a:pt x="1159" y="540"/>
                  <a:pt x="1201" y="539"/>
                </a:cubicBezTo>
                <a:cubicBezTo>
                  <a:pt x="1242" y="537"/>
                  <a:pt x="1290" y="520"/>
                  <a:pt x="1320" y="479"/>
                </a:cubicBezTo>
                <a:cubicBezTo>
                  <a:pt x="1349" y="437"/>
                  <a:pt x="1384" y="371"/>
                  <a:pt x="1380" y="292"/>
                </a:cubicBezTo>
                <a:cubicBezTo>
                  <a:pt x="1375" y="212"/>
                  <a:pt x="1309" y="60"/>
                  <a:pt x="1291" y="0"/>
                </a:cubicBezTo>
              </a:path>
            </a:pathLst>
          </a:custGeom>
          <a:noFill/>
          <a:ln w="762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4440" name="Text Box 8">
            <a:extLst>
              <a:ext uri="{FF2B5EF4-FFF2-40B4-BE49-F238E27FC236}">
                <a16:creationId xmlns:a16="http://schemas.microsoft.com/office/drawing/2014/main" id="{D8386512-EDEC-4591-BA59-2FD735F3A212}"/>
              </a:ext>
            </a:extLst>
          </p:cNvPr>
          <p:cNvSpPr txBox="1">
            <a:spLocks noChangeArrowheads="1"/>
          </p:cNvSpPr>
          <p:nvPr/>
        </p:nvSpPr>
        <p:spPr bwMode="auto">
          <a:xfrm>
            <a:off x="0" y="765175"/>
            <a:ext cx="3708400" cy="1006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Cyrl-CS" altLang="en-US" sz="2000" b="1">
                <a:solidFill>
                  <a:srgbClr val="66FFFF"/>
                </a:solidFill>
                <a:latin typeface="Times" panose="02020603050405020304" pitchFamily="18" charset="0"/>
              </a:rPr>
              <a:t>примарно соматосензитивно поље</a:t>
            </a:r>
            <a:endParaRPr lang="en-US" altLang="en-US" sz="2000" b="1">
              <a:solidFill>
                <a:srgbClr val="66FFFF"/>
              </a:solidFill>
              <a:latin typeface="Times" panose="02020603050405020304" pitchFamily="18" charset="0"/>
            </a:endParaRPr>
          </a:p>
          <a:p>
            <a:pPr algn="ctr">
              <a:spcBef>
                <a:spcPct val="0"/>
              </a:spcBef>
              <a:buSzTx/>
              <a:buFontTx/>
              <a:buNone/>
            </a:pPr>
            <a:r>
              <a:rPr lang="en-US" altLang="en-US" sz="2000" b="1">
                <a:solidFill>
                  <a:srgbClr val="66FFFF"/>
                </a:solidFill>
                <a:latin typeface="Times" panose="02020603050405020304" pitchFamily="18" charset="0"/>
              </a:rPr>
              <a:t>BA 3, 1, 2</a:t>
            </a:r>
          </a:p>
        </p:txBody>
      </p:sp>
      <p:grpSp>
        <p:nvGrpSpPr>
          <p:cNvPr id="2" name="Group 12">
            <a:extLst>
              <a:ext uri="{FF2B5EF4-FFF2-40B4-BE49-F238E27FC236}">
                <a16:creationId xmlns:a16="http://schemas.microsoft.com/office/drawing/2014/main" id="{6FCCEAD9-452C-463E-8403-9FF65156C614}"/>
              </a:ext>
            </a:extLst>
          </p:cNvPr>
          <p:cNvGrpSpPr>
            <a:grpSpLocks/>
          </p:cNvGrpSpPr>
          <p:nvPr/>
        </p:nvGrpSpPr>
        <p:grpSpPr bwMode="auto">
          <a:xfrm>
            <a:off x="2555875" y="1628775"/>
            <a:ext cx="2671763" cy="2463800"/>
            <a:chOff x="1705" y="1002"/>
            <a:chExt cx="1588" cy="1576"/>
          </a:xfrm>
        </p:grpSpPr>
        <p:sp>
          <p:nvSpPr>
            <p:cNvPr id="113678" name="Freeform 13">
              <a:extLst>
                <a:ext uri="{FF2B5EF4-FFF2-40B4-BE49-F238E27FC236}">
                  <a16:creationId xmlns:a16="http://schemas.microsoft.com/office/drawing/2014/main" id="{B4DCE265-216A-47B1-95CC-E4FAE140BF34}"/>
                </a:ext>
              </a:extLst>
            </p:cNvPr>
            <p:cNvSpPr>
              <a:spLocks/>
            </p:cNvSpPr>
            <p:nvPr/>
          </p:nvSpPr>
          <p:spPr bwMode="auto">
            <a:xfrm>
              <a:off x="2369" y="1301"/>
              <a:ext cx="924" cy="1277"/>
            </a:xfrm>
            <a:custGeom>
              <a:avLst/>
              <a:gdLst>
                <a:gd name="T0" fmla="*/ 618 w 924"/>
                <a:gd name="T1" fmla="*/ 0 h 1277"/>
                <a:gd name="T2" fmla="*/ 773 w 924"/>
                <a:gd name="T3" fmla="*/ 16 h 1277"/>
                <a:gd name="T4" fmla="*/ 874 w 924"/>
                <a:gd name="T5" fmla="*/ 32 h 1277"/>
                <a:gd name="T6" fmla="*/ 922 w 924"/>
                <a:gd name="T7" fmla="*/ 96 h 1277"/>
                <a:gd name="T8" fmla="*/ 858 w 924"/>
                <a:gd name="T9" fmla="*/ 176 h 1277"/>
                <a:gd name="T10" fmla="*/ 751 w 924"/>
                <a:gd name="T11" fmla="*/ 144 h 1277"/>
                <a:gd name="T12" fmla="*/ 895 w 924"/>
                <a:gd name="T13" fmla="*/ 400 h 1277"/>
                <a:gd name="T14" fmla="*/ 730 w 924"/>
                <a:gd name="T15" fmla="*/ 437 h 1277"/>
                <a:gd name="T16" fmla="*/ 645 w 924"/>
                <a:gd name="T17" fmla="*/ 528 h 1277"/>
                <a:gd name="T18" fmla="*/ 527 w 924"/>
                <a:gd name="T19" fmla="*/ 651 h 1277"/>
                <a:gd name="T20" fmla="*/ 437 w 924"/>
                <a:gd name="T21" fmla="*/ 827 h 1277"/>
                <a:gd name="T22" fmla="*/ 495 w 924"/>
                <a:gd name="T23" fmla="*/ 971 h 1277"/>
                <a:gd name="T24" fmla="*/ 442 w 924"/>
                <a:gd name="T25" fmla="*/ 1125 h 1277"/>
                <a:gd name="T26" fmla="*/ 175 w 924"/>
                <a:gd name="T27" fmla="*/ 1269 h 1277"/>
                <a:gd name="T28" fmla="*/ 165 w 924"/>
                <a:gd name="T29" fmla="*/ 1179 h 1277"/>
                <a:gd name="T30" fmla="*/ 111 w 924"/>
                <a:gd name="T31" fmla="*/ 1104 h 1277"/>
                <a:gd name="T32" fmla="*/ 10 w 924"/>
                <a:gd name="T33" fmla="*/ 1013 h 1277"/>
                <a:gd name="T34" fmla="*/ 53 w 924"/>
                <a:gd name="T35" fmla="*/ 859 h 1277"/>
                <a:gd name="T36" fmla="*/ 165 w 924"/>
                <a:gd name="T37" fmla="*/ 747 h 1277"/>
                <a:gd name="T38" fmla="*/ 335 w 924"/>
                <a:gd name="T39" fmla="*/ 693 h 1277"/>
                <a:gd name="T40" fmla="*/ 282 w 924"/>
                <a:gd name="T41" fmla="*/ 597 h 1277"/>
                <a:gd name="T42" fmla="*/ 218 w 924"/>
                <a:gd name="T43" fmla="*/ 485 h 1277"/>
                <a:gd name="T44" fmla="*/ 266 w 924"/>
                <a:gd name="T45" fmla="*/ 405 h 1277"/>
                <a:gd name="T46" fmla="*/ 533 w 924"/>
                <a:gd name="T47" fmla="*/ 336 h 1277"/>
                <a:gd name="T48" fmla="*/ 586 w 924"/>
                <a:gd name="T49" fmla="*/ 261 h 1277"/>
                <a:gd name="T50" fmla="*/ 474 w 924"/>
                <a:gd name="T51" fmla="*/ 171 h 1277"/>
                <a:gd name="T52" fmla="*/ 655 w 924"/>
                <a:gd name="T53" fmla="*/ 11 h 127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24"/>
                <a:gd name="T82" fmla="*/ 0 h 1277"/>
                <a:gd name="T83" fmla="*/ 924 w 924"/>
                <a:gd name="T84" fmla="*/ 1277 h 127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24" h="1277">
                  <a:moveTo>
                    <a:pt x="618" y="0"/>
                  </a:moveTo>
                  <a:cubicBezTo>
                    <a:pt x="674" y="5"/>
                    <a:pt x="730" y="10"/>
                    <a:pt x="773" y="16"/>
                  </a:cubicBezTo>
                  <a:cubicBezTo>
                    <a:pt x="815" y="21"/>
                    <a:pt x="849" y="18"/>
                    <a:pt x="874" y="32"/>
                  </a:cubicBezTo>
                  <a:cubicBezTo>
                    <a:pt x="898" y="45"/>
                    <a:pt x="924" y="72"/>
                    <a:pt x="922" y="96"/>
                  </a:cubicBezTo>
                  <a:cubicBezTo>
                    <a:pt x="919" y="119"/>
                    <a:pt x="886" y="168"/>
                    <a:pt x="858" y="176"/>
                  </a:cubicBezTo>
                  <a:cubicBezTo>
                    <a:pt x="829" y="183"/>
                    <a:pt x="744" y="106"/>
                    <a:pt x="751" y="144"/>
                  </a:cubicBezTo>
                  <a:cubicBezTo>
                    <a:pt x="757" y="181"/>
                    <a:pt x="898" y="351"/>
                    <a:pt x="895" y="400"/>
                  </a:cubicBezTo>
                  <a:cubicBezTo>
                    <a:pt x="891" y="448"/>
                    <a:pt x="771" y="415"/>
                    <a:pt x="730" y="437"/>
                  </a:cubicBezTo>
                  <a:cubicBezTo>
                    <a:pt x="688" y="458"/>
                    <a:pt x="678" y="492"/>
                    <a:pt x="645" y="528"/>
                  </a:cubicBezTo>
                  <a:cubicBezTo>
                    <a:pt x="611" y="563"/>
                    <a:pt x="561" y="601"/>
                    <a:pt x="527" y="651"/>
                  </a:cubicBezTo>
                  <a:cubicBezTo>
                    <a:pt x="492" y="700"/>
                    <a:pt x="442" y="773"/>
                    <a:pt x="437" y="827"/>
                  </a:cubicBezTo>
                  <a:cubicBezTo>
                    <a:pt x="431" y="880"/>
                    <a:pt x="494" y="921"/>
                    <a:pt x="495" y="971"/>
                  </a:cubicBezTo>
                  <a:cubicBezTo>
                    <a:pt x="495" y="1020"/>
                    <a:pt x="495" y="1075"/>
                    <a:pt x="442" y="1125"/>
                  </a:cubicBezTo>
                  <a:cubicBezTo>
                    <a:pt x="388" y="1174"/>
                    <a:pt x="221" y="1260"/>
                    <a:pt x="175" y="1269"/>
                  </a:cubicBezTo>
                  <a:cubicBezTo>
                    <a:pt x="128" y="1277"/>
                    <a:pt x="175" y="1206"/>
                    <a:pt x="165" y="1179"/>
                  </a:cubicBezTo>
                  <a:cubicBezTo>
                    <a:pt x="154" y="1151"/>
                    <a:pt x="136" y="1131"/>
                    <a:pt x="111" y="1104"/>
                  </a:cubicBezTo>
                  <a:cubicBezTo>
                    <a:pt x="85" y="1076"/>
                    <a:pt x="19" y="1053"/>
                    <a:pt x="10" y="1013"/>
                  </a:cubicBezTo>
                  <a:cubicBezTo>
                    <a:pt x="0" y="972"/>
                    <a:pt x="27" y="903"/>
                    <a:pt x="53" y="859"/>
                  </a:cubicBezTo>
                  <a:cubicBezTo>
                    <a:pt x="78" y="814"/>
                    <a:pt x="118" y="774"/>
                    <a:pt x="165" y="747"/>
                  </a:cubicBezTo>
                  <a:cubicBezTo>
                    <a:pt x="211" y="719"/>
                    <a:pt x="315" y="717"/>
                    <a:pt x="335" y="693"/>
                  </a:cubicBezTo>
                  <a:cubicBezTo>
                    <a:pt x="354" y="668"/>
                    <a:pt x="301" y="631"/>
                    <a:pt x="282" y="597"/>
                  </a:cubicBezTo>
                  <a:cubicBezTo>
                    <a:pt x="262" y="562"/>
                    <a:pt x="220" y="517"/>
                    <a:pt x="218" y="485"/>
                  </a:cubicBezTo>
                  <a:cubicBezTo>
                    <a:pt x="215" y="453"/>
                    <a:pt x="213" y="429"/>
                    <a:pt x="266" y="405"/>
                  </a:cubicBezTo>
                  <a:cubicBezTo>
                    <a:pt x="318" y="380"/>
                    <a:pt x="479" y="359"/>
                    <a:pt x="533" y="336"/>
                  </a:cubicBezTo>
                  <a:cubicBezTo>
                    <a:pt x="586" y="312"/>
                    <a:pt x="595" y="288"/>
                    <a:pt x="586" y="261"/>
                  </a:cubicBezTo>
                  <a:cubicBezTo>
                    <a:pt x="576" y="233"/>
                    <a:pt x="462" y="212"/>
                    <a:pt x="474" y="171"/>
                  </a:cubicBezTo>
                  <a:cubicBezTo>
                    <a:pt x="485" y="129"/>
                    <a:pt x="570" y="70"/>
                    <a:pt x="655" y="11"/>
                  </a:cubicBezTo>
                </a:path>
              </a:pathLst>
            </a:custGeom>
            <a:solidFill>
              <a:srgbClr val="00FFFF">
                <a:alpha val="50195"/>
              </a:srgbClr>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113679" name="Line 14">
              <a:extLst>
                <a:ext uri="{FF2B5EF4-FFF2-40B4-BE49-F238E27FC236}">
                  <a16:creationId xmlns:a16="http://schemas.microsoft.com/office/drawing/2014/main" id="{0A7881DA-14B1-4E0C-851A-85AA37D7C823}"/>
                </a:ext>
              </a:extLst>
            </p:cNvPr>
            <p:cNvSpPr>
              <a:spLocks noChangeShapeType="1"/>
            </p:cNvSpPr>
            <p:nvPr/>
          </p:nvSpPr>
          <p:spPr bwMode="auto">
            <a:xfrm>
              <a:off x="1705" y="1002"/>
              <a:ext cx="1256" cy="71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9050">
                  <a:solidFill>
                    <a:srgbClr val="000000"/>
                  </a:solidFill>
                  <a:round/>
                  <a:headEnd/>
                  <a:tailEnd type="triangle" w="med" len="med"/>
                </a14:hiddenLine>
              </a:ext>
            </a:extLst>
          </p:spPr>
          <p:txBody>
            <a:bodyPr wrap="none" anchor="ctr"/>
            <a:lstStyle/>
            <a:p>
              <a:endParaRPr lang="en-US"/>
            </a:p>
          </p:txBody>
        </p:sp>
      </p:grpSp>
      <p:sp>
        <p:nvSpPr>
          <p:cNvPr id="914456" name="Text Box 24">
            <a:extLst>
              <a:ext uri="{FF2B5EF4-FFF2-40B4-BE49-F238E27FC236}">
                <a16:creationId xmlns:a16="http://schemas.microsoft.com/office/drawing/2014/main" id="{DE18A62C-F010-4E37-9291-34549C01F4CC}"/>
              </a:ext>
            </a:extLst>
          </p:cNvPr>
          <p:cNvSpPr txBox="1">
            <a:spLocks noChangeArrowheads="1"/>
          </p:cNvSpPr>
          <p:nvPr/>
        </p:nvSpPr>
        <p:spPr bwMode="auto">
          <a:xfrm>
            <a:off x="4859338" y="836613"/>
            <a:ext cx="4284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2000">
                <a:solidFill>
                  <a:srgbClr val="66FFFF"/>
                </a:solidFill>
              </a:rPr>
              <a:t>налази се у </a:t>
            </a:r>
            <a:r>
              <a:rPr lang="sr-Latn-CS" altLang="sr-Latn-RS" sz="2000">
                <a:solidFill>
                  <a:srgbClr val="66FFFF"/>
                </a:solidFill>
              </a:rPr>
              <a:t>gyrus postcentralis-u</a:t>
            </a:r>
            <a:endParaRPr lang="en-US" altLang="sr-Latn-RS" sz="2000">
              <a:solidFill>
                <a:srgbClr val="66FFFF"/>
              </a:solidFill>
            </a:endParaRPr>
          </a:p>
        </p:txBody>
      </p:sp>
      <p:sp>
        <p:nvSpPr>
          <p:cNvPr id="113675" name="AutoShape 25">
            <a:extLst>
              <a:ext uri="{FF2B5EF4-FFF2-40B4-BE49-F238E27FC236}">
                <a16:creationId xmlns:a16="http://schemas.microsoft.com/office/drawing/2014/main" id="{8A49E973-6537-4B29-8E58-7DA61FAC7543}"/>
              </a:ext>
            </a:extLst>
          </p:cNvPr>
          <p:cNvSpPr>
            <a:spLocks noChangeArrowheads="1"/>
          </p:cNvSpPr>
          <p:nvPr/>
        </p:nvSpPr>
        <p:spPr bwMode="auto">
          <a:xfrm>
            <a:off x="4284663" y="836613"/>
            <a:ext cx="574675" cy="504825"/>
          </a:xfrm>
          <a:prstGeom prst="smileyFace">
            <a:avLst>
              <a:gd name="adj" fmla="val 4653"/>
            </a:avLst>
          </a:prstGeom>
          <a:solidFill>
            <a:schemeClr val="accent1"/>
          </a:solidFill>
          <a:ln w="9525">
            <a:solidFill>
              <a:schemeClr val="tx1"/>
            </a:solidFill>
            <a:round/>
            <a:headEnd/>
            <a:tailEnd/>
          </a:ln>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endParaRPr lang="sr-Latn-RS" altLang="sr-Latn-RS" b="1">
              <a:solidFill>
                <a:srgbClr val="000000"/>
              </a:solidFill>
            </a:endParaRPr>
          </a:p>
        </p:txBody>
      </p:sp>
      <p:sp>
        <p:nvSpPr>
          <p:cNvPr id="113676" name="Freeform 27">
            <a:extLst>
              <a:ext uri="{FF2B5EF4-FFF2-40B4-BE49-F238E27FC236}">
                <a16:creationId xmlns:a16="http://schemas.microsoft.com/office/drawing/2014/main" id="{8F383BD1-925D-40B2-B438-E213411541F8}"/>
              </a:ext>
            </a:extLst>
          </p:cNvPr>
          <p:cNvSpPr>
            <a:spLocks/>
          </p:cNvSpPr>
          <p:nvPr/>
        </p:nvSpPr>
        <p:spPr bwMode="auto">
          <a:xfrm>
            <a:off x="4484688" y="2206625"/>
            <a:ext cx="830262" cy="1436688"/>
          </a:xfrm>
          <a:custGeom>
            <a:avLst/>
            <a:gdLst>
              <a:gd name="T0" fmla="*/ 93244931 w 523"/>
              <a:gd name="T1" fmla="*/ 2147483646 h 905"/>
              <a:gd name="T2" fmla="*/ 45362785 w 523"/>
              <a:gd name="T3" fmla="*/ 2096770730 h 905"/>
              <a:gd name="T4" fmla="*/ 0 w 523"/>
              <a:gd name="T5" fmla="*/ 1958162881 h 905"/>
              <a:gd name="T6" fmla="*/ 22680599 w 523"/>
              <a:gd name="T7" fmla="*/ 1635582769 h 905"/>
              <a:gd name="T8" fmla="*/ 183970502 w 523"/>
              <a:gd name="T9" fmla="*/ 1496973333 h 905"/>
              <a:gd name="T10" fmla="*/ 367942591 w 523"/>
              <a:gd name="T11" fmla="*/ 1267639829 h 905"/>
              <a:gd name="T12" fmla="*/ 506550307 w 523"/>
              <a:gd name="T13" fmla="*/ 1013103165 h 905"/>
              <a:gd name="T14" fmla="*/ 990420016 w 523"/>
              <a:gd name="T15" fmla="*/ 874495317 h 905"/>
              <a:gd name="T16" fmla="*/ 1106347134 w 523"/>
              <a:gd name="T17" fmla="*/ 783769660 h 905"/>
              <a:gd name="T18" fmla="*/ 990420016 w 523"/>
              <a:gd name="T19" fmla="*/ 345262320 h 905"/>
              <a:gd name="T20" fmla="*/ 1013102202 w 523"/>
              <a:gd name="T21" fmla="*/ 183972264 h 905"/>
              <a:gd name="T22" fmla="*/ 1290319223 w 523"/>
              <a:gd name="T23" fmla="*/ 161290056 h 905"/>
              <a:gd name="T24" fmla="*/ 1312999822 w 523"/>
              <a:gd name="T25" fmla="*/ 0 h 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905"/>
              <a:gd name="T41" fmla="*/ 523 w 523"/>
              <a:gd name="T42" fmla="*/ 905 h 9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905">
                <a:moveTo>
                  <a:pt x="37" y="905"/>
                </a:moveTo>
                <a:cubicBezTo>
                  <a:pt x="24" y="836"/>
                  <a:pt x="35" y="882"/>
                  <a:pt x="18" y="832"/>
                </a:cubicBezTo>
                <a:cubicBezTo>
                  <a:pt x="12" y="814"/>
                  <a:pt x="0" y="777"/>
                  <a:pt x="0" y="777"/>
                </a:cubicBezTo>
                <a:cubicBezTo>
                  <a:pt x="3" y="734"/>
                  <a:pt x="1" y="691"/>
                  <a:pt x="9" y="649"/>
                </a:cubicBezTo>
                <a:cubicBezTo>
                  <a:pt x="12" y="631"/>
                  <a:pt x="61" y="603"/>
                  <a:pt x="73" y="594"/>
                </a:cubicBezTo>
                <a:cubicBezTo>
                  <a:pt x="99" y="573"/>
                  <a:pt x="136" y="532"/>
                  <a:pt x="146" y="503"/>
                </a:cubicBezTo>
                <a:cubicBezTo>
                  <a:pt x="155" y="478"/>
                  <a:pt x="174" y="419"/>
                  <a:pt x="201" y="402"/>
                </a:cubicBezTo>
                <a:cubicBezTo>
                  <a:pt x="254" y="370"/>
                  <a:pt x="335" y="366"/>
                  <a:pt x="393" y="347"/>
                </a:cubicBezTo>
                <a:cubicBezTo>
                  <a:pt x="407" y="334"/>
                  <a:pt x="436" y="330"/>
                  <a:pt x="439" y="311"/>
                </a:cubicBezTo>
                <a:cubicBezTo>
                  <a:pt x="447" y="257"/>
                  <a:pt x="435" y="177"/>
                  <a:pt x="393" y="137"/>
                </a:cubicBezTo>
                <a:cubicBezTo>
                  <a:pt x="378" y="91"/>
                  <a:pt x="354" y="79"/>
                  <a:pt x="402" y="73"/>
                </a:cubicBezTo>
                <a:cubicBezTo>
                  <a:pt x="438" y="68"/>
                  <a:pt x="475" y="67"/>
                  <a:pt x="512" y="64"/>
                </a:cubicBezTo>
                <a:cubicBezTo>
                  <a:pt x="523" y="18"/>
                  <a:pt x="521" y="40"/>
                  <a:pt x="521" y="0"/>
                </a:cubicBezTo>
              </a:path>
            </a:pathLst>
          </a:custGeom>
          <a:noFill/>
          <a:ln w="571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4460" name="Line 28">
            <a:extLst>
              <a:ext uri="{FF2B5EF4-FFF2-40B4-BE49-F238E27FC236}">
                <a16:creationId xmlns:a16="http://schemas.microsoft.com/office/drawing/2014/main" id="{46E1829C-49ED-4E1F-9CA6-56ED8EBE94CA}"/>
              </a:ext>
            </a:extLst>
          </p:cNvPr>
          <p:cNvSpPr>
            <a:spLocks noChangeShapeType="1"/>
          </p:cNvSpPr>
          <p:nvPr/>
        </p:nvSpPr>
        <p:spPr bwMode="auto">
          <a:xfrm flipH="1">
            <a:off x="4932363" y="1268413"/>
            <a:ext cx="1871662" cy="936625"/>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14440"/>
                                        </p:tgtEl>
                                        <p:attrNameLst>
                                          <p:attrName>style.visibility</p:attrName>
                                        </p:attrNameLst>
                                      </p:cBhvr>
                                      <p:to>
                                        <p:strVal val="visible"/>
                                      </p:to>
                                    </p:set>
                                  </p:childTnLst>
                                </p:cTn>
                              </p:par>
                              <p:par>
                                <p:cTn id="9" presetID="3" presetClass="entr" presetSubtype="10" fill="hold" nodeType="withEffect">
                                  <p:stCondLst>
                                    <p:cond delay="0"/>
                                  </p:stCondLst>
                                  <p:childTnLst>
                                    <p:set>
                                      <p:cBhvr>
                                        <p:cTn id="10" dur="1" fill="hold">
                                          <p:stCondLst>
                                            <p:cond delay="0"/>
                                          </p:stCondLst>
                                        </p:cTn>
                                        <p:tgtEl>
                                          <p:spTgt spid="914460"/>
                                        </p:tgtEl>
                                        <p:attrNameLst>
                                          <p:attrName>style.visibility</p:attrName>
                                        </p:attrNameLst>
                                      </p:cBhvr>
                                      <p:to>
                                        <p:strVal val="visible"/>
                                      </p:to>
                                    </p:set>
                                    <p:animEffect transition="in" filter="blinds(horizontal)">
                                      <p:cBhvr>
                                        <p:cTn id="11" dur="500"/>
                                        <p:tgtEl>
                                          <p:spTgt spid="914460"/>
                                        </p:tgtEl>
                                      </p:cBhvr>
                                    </p:animEffect>
                                  </p:childTnLst>
                                </p:cTn>
                              </p:par>
                              <p:par>
                                <p:cTn id="12" presetID="3" presetClass="entr" presetSubtype="10" fill="hold" nodeType="withEffect">
                                  <p:stCondLst>
                                    <p:cond delay="0"/>
                                  </p:stCondLst>
                                  <p:childTnLst>
                                    <p:set>
                                      <p:cBhvr>
                                        <p:cTn id="13" dur="1" fill="hold">
                                          <p:stCondLst>
                                            <p:cond delay="0"/>
                                          </p:stCondLst>
                                        </p:cTn>
                                        <p:tgtEl>
                                          <p:spTgt spid="914456">
                                            <p:txEl>
                                              <p:pRg st="0" end="0"/>
                                            </p:txEl>
                                          </p:spTgt>
                                        </p:tgtEl>
                                        <p:attrNameLst>
                                          <p:attrName>style.visibility</p:attrName>
                                        </p:attrNameLst>
                                      </p:cBhvr>
                                      <p:to>
                                        <p:strVal val="visible"/>
                                      </p:to>
                                    </p:set>
                                    <p:animEffect transition="in" filter="blinds(horizontal)">
                                      <p:cBhvr>
                                        <p:cTn id="14" dur="500"/>
                                        <p:tgtEl>
                                          <p:spTgt spid="9144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0"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a:extLst>
              <a:ext uri="{FF2B5EF4-FFF2-40B4-BE49-F238E27FC236}">
                <a16:creationId xmlns:a16="http://schemas.microsoft.com/office/drawing/2014/main" id="{CA861F00-AB59-4FAC-BE76-FF1CD6A9992E}"/>
              </a:ext>
            </a:extLst>
          </p:cNvPr>
          <p:cNvSpPr>
            <a:spLocks noGrp="1" noChangeArrowheads="1"/>
          </p:cNvSpPr>
          <p:nvPr>
            <p:ph type="title"/>
          </p:nvPr>
        </p:nvSpPr>
        <p:spPr/>
        <p:txBody>
          <a:bodyPr/>
          <a:lstStyle/>
          <a:p>
            <a:pPr eaLnBrk="1" hangingPunct="1"/>
            <a:endParaRPr lang="sr-Latn-RS" altLang="sr-Latn-RS"/>
          </a:p>
        </p:txBody>
      </p:sp>
      <p:sp>
        <p:nvSpPr>
          <p:cNvPr id="114691" name="Rectangle 5">
            <a:extLst>
              <a:ext uri="{FF2B5EF4-FFF2-40B4-BE49-F238E27FC236}">
                <a16:creationId xmlns:a16="http://schemas.microsoft.com/office/drawing/2014/main" id="{F8AE2BBC-CF07-4EEF-8BDC-6624460FC7D5}"/>
              </a:ext>
            </a:extLst>
          </p:cNvPr>
          <p:cNvSpPr>
            <a:spLocks noGrp="1" noChangeArrowheads="1"/>
          </p:cNvSpPr>
          <p:nvPr>
            <p:ph type="body" sz="half" idx="1"/>
          </p:nvPr>
        </p:nvSpPr>
        <p:spPr>
          <a:xfrm>
            <a:off x="250825" y="1600200"/>
            <a:ext cx="4321175" cy="5257800"/>
          </a:xfrm>
        </p:spPr>
        <p:txBody>
          <a:bodyPr/>
          <a:lstStyle/>
          <a:p>
            <a:pPr eaLnBrk="1" hangingPunct="1">
              <a:lnSpc>
                <a:spcPct val="80000"/>
              </a:lnSpc>
            </a:pPr>
            <a:r>
              <a:rPr lang="sr-Cyrl-CS" altLang="sr-Latn-RS" sz="1800"/>
              <a:t>Распоред сензитивних центара за поједине делове тела паралелан је са распоредом моторних центара</a:t>
            </a:r>
            <a:r>
              <a:rPr lang="fr-FR" altLang="sr-Latn-RS" sz="1800"/>
              <a:t>, </a:t>
            </a:r>
            <a:r>
              <a:rPr lang="sr-Cyrl-CS" altLang="sr-Latn-RS" sz="1800"/>
              <a:t>тј. центри за сензибилитет главе  налазе се у доњем делу</a:t>
            </a:r>
            <a:r>
              <a:rPr lang="fr-FR" altLang="sr-Latn-RS" sz="1800"/>
              <a:t> gyrus postcentralis</a:t>
            </a:r>
            <a:r>
              <a:rPr lang="sr-Cyrl-CS" altLang="sr-Latn-RS" sz="1800"/>
              <a:t>-</a:t>
            </a:r>
            <a:r>
              <a:rPr lang="fr-FR" altLang="sr-Latn-RS" sz="1800"/>
              <a:t>a, </a:t>
            </a:r>
            <a:r>
              <a:rPr lang="sr-Cyrl-CS" altLang="sr-Latn-RS" sz="1800"/>
              <a:t>док сензитивни центри за стопало заузимају </a:t>
            </a:r>
            <a:r>
              <a:rPr lang="fr-FR" altLang="sr-Latn-RS" sz="1800"/>
              <a:t> lobulus paracentralis. </a:t>
            </a:r>
            <a:r>
              <a:rPr lang="sr-Cyrl-CS" altLang="sr-Latn-RS" sz="1800"/>
              <a:t>У овом режњићу налазе се и центри за полне органе.</a:t>
            </a:r>
          </a:p>
          <a:p>
            <a:pPr eaLnBrk="1" hangingPunct="1">
              <a:lnSpc>
                <a:spcPct val="80000"/>
              </a:lnSpc>
            </a:pPr>
            <a:r>
              <a:rPr lang="sr-Cyrl-CS" altLang="sr-Latn-RS" sz="1800"/>
              <a:t>Поједини делови тела, зависно од њиховог значаја у сензибилитету заузимају мању (труп, доњи екстремитети</a:t>
            </a:r>
            <a:r>
              <a:rPr lang="fr-FR" altLang="sr-Latn-RS" sz="1800"/>
              <a:t>)</a:t>
            </a:r>
            <a:r>
              <a:rPr lang="sr-Cyrl-CS" altLang="sr-Latn-RS" sz="1800"/>
              <a:t>или</a:t>
            </a:r>
            <a:r>
              <a:rPr lang="fr-FR" altLang="sr-Latn-RS" sz="1800"/>
              <a:t> </a:t>
            </a:r>
            <a:r>
              <a:rPr lang="sr-Cyrl-CS" altLang="sr-Latn-RS" sz="1800"/>
              <a:t>већу</a:t>
            </a:r>
            <a:r>
              <a:rPr lang="fr-FR" altLang="sr-Latn-RS" sz="1800"/>
              <a:t> (</a:t>
            </a:r>
            <a:r>
              <a:rPr lang="sr-Cyrl-CS" altLang="sr-Latn-RS" sz="1800"/>
              <a:t>врхови прстију шаке, уснице</a:t>
            </a:r>
            <a:r>
              <a:rPr lang="fr-FR" altLang="sr-Latn-RS" sz="1800"/>
              <a:t>) </a:t>
            </a:r>
            <a:r>
              <a:rPr lang="sr-Cyrl-CS" altLang="sr-Latn-RS" sz="1800"/>
              <a:t>површину </a:t>
            </a:r>
            <a:r>
              <a:rPr lang="fr-FR" altLang="sr-Latn-RS" sz="1800"/>
              <a:t> gyrus postcentralis</a:t>
            </a:r>
            <a:r>
              <a:rPr lang="sr-Cyrl-CS" altLang="sr-Latn-RS" sz="1800"/>
              <a:t>-</a:t>
            </a:r>
            <a:r>
              <a:rPr lang="fr-FR" altLang="sr-Latn-RS" sz="1800"/>
              <a:t>a.</a:t>
            </a:r>
            <a:endParaRPr lang="en-US" altLang="sr-Latn-RS" sz="1800"/>
          </a:p>
          <a:p>
            <a:pPr eaLnBrk="1" hangingPunct="1">
              <a:lnSpc>
                <a:spcPct val="80000"/>
              </a:lnSpc>
            </a:pPr>
            <a:r>
              <a:rPr lang="sr-Cyrl-CS" altLang="sr-Latn-RS" sz="1800"/>
              <a:t>Средишњи жлеб</a:t>
            </a:r>
            <a:r>
              <a:rPr lang="fr-FR" altLang="sr-Latn-RS" sz="1800"/>
              <a:t> ( sulcus centralis) </a:t>
            </a:r>
            <a:r>
              <a:rPr lang="sr-Cyrl-CS" altLang="sr-Latn-RS" sz="1800"/>
              <a:t>представља границцу између моторних и сензитивних центара на кори великог мозга</a:t>
            </a:r>
            <a:r>
              <a:rPr lang="fr-FR" altLang="sr-Latn-RS" sz="1800"/>
              <a:t>.</a:t>
            </a:r>
          </a:p>
          <a:p>
            <a:pPr eaLnBrk="1" hangingPunct="1">
              <a:lnSpc>
                <a:spcPct val="80000"/>
              </a:lnSpc>
            </a:pPr>
            <a:endParaRPr lang="en-US" altLang="sr-Latn-RS" sz="1800"/>
          </a:p>
        </p:txBody>
      </p:sp>
      <p:pic>
        <p:nvPicPr>
          <p:cNvPr id="114692" name="Picture 7" descr="1">
            <a:extLst>
              <a:ext uri="{FF2B5EF4-FFF2-40B4-BE49-F238E27FC236}">
                <a16:creationId xmlns:a16="http://schemas.microsoft.com/office/drawing/2014/main" id="{FC505FCE-1A8A-43E6-B794-9BD289B38B3E}"/>
              </a:ext>
            </a:extLst>
          </p:cNvPr>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606925" y="1628775"/>
            <a:ext cx="4537075" cy="4529138"/>
          </a:xfrm>
          <a:noFill/>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1106</TotalTime>
  <Words>4660</Words>
  <Application>Microsoft Office PowerPoint</Application>
  <PresentationFormat>On-screen Show (4:3)</PresentationFormat>
  <Paragraphs>812</Paragraphs>
  <Slides>129</Slides>
  <Notes>12</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129</vt:i4>
      </vt:variant>
    </vt:vector>
  </HeadingPairs>
  <TitlesOfParts>
    <vt:vector size="139" baseType="lpstr">
      <vt:lpstr>굴림</vt:lpstr>
      <vt:lpstr>Arial</vt:lpstr>
      <vt:lpstr>Calibri</vt:lpstr>
      <vt:lpstr>Comic Sans MS</vt:lpstr>
      <vt:lpstr>Tahoma</vt:lpstr>
      <vt:lpstr>Times</vt:lpstr>
      <vt:lpstr>Times New Roman</vt:lpstr>
      <vt:lpstr>Verdana</vt:lpstr>
      <vt:lpstr>Office Theme</vt:lpstr>
      <vt:lpstr>Adobe Photoshop Image</vt:lpstr>
      <vt:lpstr>PowerPoint Presentation</vt:lpstr>
      <vt:lpstr>PowerPoint Presentation</vt:lpstr>
      <vt:lpstr>Cerebrum</vt:lpstr>
      <vt:lpstr>PowerPoint Presentation</vt:lpstr>
      <vt:lpstr>Telencephalon</vt:lpstr>
      <vt:lpstr> Fissura longitudinalis</vt:lpstr>
      <vt:lpstr>Telencephalon</vt:lpstr>
      <vt:lpstr>две хемисфере спаја corpus callosum</vt:lpstr>
      <vt:lpstr>Telencephalon</vt:lpstr>
      <vt:lpstr>Hemispheria cerebri facies superolateralis</vt:lpstr>
      <vt:lpstr>Hemispheria cerebri  facies medialis</vt:lpstr>
      <vt:lpstr>Hemispheria cerebri  facies inferior</vt:lpstr>
      <vt:lpstr>Telencephalon</vt:lpstr>
      <vt:lpstr>Hemispheria cerebri полови и горња ивица</vt:lpstr>
      <vt:lpstr>Cerebrum</vt:lpstr>
      <vt:lpstr>Грађа великог мозга</vt:lpstr>
      <vt:lpstr>Сива маса хемисфера</vt:lpstr>
      <vt:lpstr>PowerPoint Presentation</vt:lpstr>
      <vt:lpstr>Мождана кора  cortex cerebri (1)</vt:lpstr>
      <vt:lpstr>Мождана кора  cortex cerebri (2)</vt:lpstr>
      <vt:lpstr>PowerPoint Presentation</vt:lpstr>
      <vt:lpstr>PowerPoint Presentation</vt:lpstr>
      <vt:lpstr>Велики жлебови</vt:lpstr>
      <vt:lpstr>Rolando Luigi</vt:lpstr>
      <vt:lpstr>Sulcus centralis - Rolandi      </vt:lpstr>
      <vt:lpstr>PowerPoint Presentation</vt:lpstr>
      <vt:lpstr>Franciscus Sylvius</vt:lpstr>
      <vt:lpstr>Sulcus lateralis -Sylvii</vt:lpstr>
      <vt:lpstr>sulcus lateralis - Sylvii  </vt:lpstr>
      <vt:lpstr>Sulcus centralis et sulcus lateralis </vt:lpstr>
      <vt:lpstr>Telencephalon – Facies superolateralis</vt:lpstr>
      <vt:lpstr>Режњеви великог мозга </vt:lpstr>
      <vt:lpstr>Режњеви великог мозга</vt:lpstr>
      <vt:lpstr>PowerPoint Presentation</vt:lpstr>
      <vt:lpstr>Insula</vt:lpstr>
      <vt:lpstr>Sulcus centralis, postcentralis и sulcus precentralis</vt:lpstr>
      <vt:lpstr>sulcus postcentralis et sulcus intraparietalis</vt:lpstr>
      <vt:lpstr>sulcus parieto-occipitalis et sulcus calcarinus  </vt:lpstr>
      <vt:lpstr>Sulcus cinguli et corporis callosi</vt:lpstr>
      <vt:lpstr>Sulcus collateralis (црвен)</vt:lpstr>
      <vt:lpstr>MRI</vt:lpstr>
      <vt:lpstr>Lobus frontalis</vt:lpstr>
      <vt:lpstr>Lobus frontalis спољашња страна       унутрашња страна</vt:lpstr>
      <vt:lpstr>Lobus frontalis  спољашња страна</vt:lpstr>
      <vt:lpstr>lobus frontalis  спољашња страна</vt:lpstr>
      <vt:lpstr>lobus frontalis   спољашња страна</vt:lpstr>
      <vt:lpstr>Lobus frontalis унутрашња страна</vt:lpstr>
      <vt:lpstr>PowerPoint Presentation</vt:lpstr>
      <vt:lpstr>Lobus parietalis</vt:lpstr>
      <vt:lpstr>Lobus parietalis спољашња страна</vt:lpstr>
      <vt:lpstr>PowerPoint Presentation</vt:lpstr>
      <vt:lpstr>Lobus parietalis спољашња страна</vt:lpstr>
      <vt:lpstr>Lobus parietalis спољашња страна</vt:lpstr>
      <vt:lpstr>Lobus parietalis унутрашња страна</vt:lpstr>
      <vt:lpstr>Lobus occipitalis</vt:lpstr>
      <vt:lpstr>Lobus occipitalis спољашња страна</vt:lpstr>
      <vt:lpstr>Lobus occipitalis унутрашња страна</vt:lpstr>
      <vt:lpstr>PowerPoint Presentation</vt:lpstr>
      <vt:lpstr>Lobus occipitalis доња страна</vt:lpstr>
      <vt:lpstr>Lobus temporalis</vt:lpstr>
      <vt:lpstr>Lobus temporalis спољашња страна</vt:lpstr>
      <vt:lpstr>lobus temporalis спољашња страна</vt:lpstr>
      <vt:lpstr>Lobus temporalis  спољашња страна</vt:lpstr>
      <vt:lpstr>PowerPoint Presentation</vt:lpstr>
      <vt:lpstr>Insula</vt:lpstr>
      <vt:lpstr>Operculum</vt:lpstr>
      <vt:lpstr>PowerPoint Presentation</vt:lpstr>
      <vt:lpstr>PowerPoint Presentation</vt:lpstr>
      <vt:lpstr>PowerPoint Presentation</vt:lpstr>
      <vt:lpstr>PowerPoint Presentation</vt:lpstr>
      <vt:lpstr>PowerPoint Presentation</vt:lpstr>
      <vt:lpstr>Telencephalon   Facies superolateralis</vt:lpstr>
      <vt:lpstr>PowerPoint Presentation</vt:lpstr>
      <vt:lpstr>PowerPoint Presentation</vt:lpstr>
      <vt:lpstr>PowerPoint Presentation</vt:lpstr>
      <vt:lpstr>PowerPoint Presentation</vt:lpstr>
      <vt:lpstr>Telencephalon   унутрашња страна</vt:lpstr>
      <vt:lpstr>Telencephalon facies inferior</vt:lpstr>
      <vt:lpstr>Cortex cerebri  </vt:lpstr>
      <vt:lpstr>PowerPoint Presentation</vt:lpstr>
      <vt:lpstr>Cortex cerebri грађа </vt:lpstr>
      <vt:lpstr>Cortex cerebri грађа</vt:lpstr>
      <vt:lpstr>PowerPoint Presentation</vt:lpstr>
      <vt:lpstr>PowerPoint Presentation</vt:lpstr>
      <vt:lpstr>PowerPoint Presentation</vt:lpstr>
      <vt:lpstr>Cortex cerebri грађа</vt:lpstr>
      <vt:lpstr>PowerPoint Presentation</vt:lpstr>
      <vt:lpstr>PowerPoint Presentation</vt:lpstr>
      <vt:lpstr>Brodmann- ове  зоне</vt:lpstr>
      <vt:lpstr>PowerPoint Presentation</vt:lpstr>
      <vt:lpstr>Функционалне зоне мождане коре</vt:lpstr>
      <vt:lpstr>PowerPoint Presentation</vt:lpstr>
      <vt:lpstr>PowerPoint Presentation</vt:lpstr>
      <vt:lpstr>PowerPoint Presentation</vt:lpstr>
      <vt:lpstr>PowerPoint Presentation</vt:lpstr>
      <vt:lpstr>PowerPoint Presentation</vt:lpstr>
      <vt:lpstr>Примарно соматосензитивно поље Brodmann-ова ареа 3,2,1</vt:lpstr>
      <vt:lpstr>Примарно соматосензитивно поље </vt:lpstr>
      <vt:lpstr>PowerPoint Presentation</vt:lpstr>
      <vt:lpstr>Моторни и сензитивни хомункулус</vt:lpstr>
      <vt:lpstr>сензитивни хомункулус</vt:lpstr>
      <vt:lpstr>Моторна поља</vt:lpstr>
      <vt:lpstr>примарно моторно поље  Brodmann-ова ареа 4 </vt:lpstr>
      <vt:lpstr>PowerPoint Presentation</vt:lpstr>
      <vt:lpstr>Моторни и сензитивни хомункулус</vt:lpstr>
      <vt:lpstr>моторни хомункулус</vt:lpstr>
      <vt:lpstr>премоторно поље (ареа 6 &amp; 8)</vt:lpstr>
      <vt:lpstr>PowerPoint Presentation</vt:lpstr>
      <vt:lpstr>моторно подручје за говор (Broca  ареа) </vt:lpstr>
      <vt:lpstr>моторно подручје за говор (Broca  ареа) </vt:lpstr>
      <vt:lpstr>Lobus frontalis - моторна поља  </vt:lpstr>
      <vt:lpstr>lobus occipitalis</vt:lpstr>
      <vt:lpstr> Примарно видно поље area striata BA 17   </vt:lpstr>
      <vt:lpstr>PowerPoint Presentation</vt:lpstr>
      <vt:lpstr>Примарно акустичко поље </vt:lpstr>
      <vt:lpstr>PowerPoint Presentation</vt:lpstr>
      <vt:lpstr>lobus temporalis</vt:lpstr>
      <vt:lpstr>примарно густативно поље</vt:lpstr>
      <vt:lpstr>PowerPoint Presentation</vt:lpstr>
      <vt:lpstr>Вестибуларно поље</vt:lpstr>
      <vt:lpstr>Асоцијативна поља </vt:lpstr>
      <vt:lpstr>Асоцијативна сензорна поља </vt:lpstr>
      <vt:lpstr>Wernicke-ово поље </vt:lpstr>
      <vt:lpstr>Асоцијативна темпорална поља</vt:lpstr>
      <vt:lpstr>PowerPoint Presentation</vt:lpstr>
      <vt:lpstr>Префронтална кора</vt:lpstr>
      <vt:lpstr>Lobus frontalis префронтално асоцијативно поље</vt:lpstr>
      <vt:lpstr>PowerPoint Presentation</vt:lpstr>
      <vt:lpstr>Brodmann - oва  функционална мапа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Filipovic</cp:lastModifiedBy>
  <cp:revision>111</cp:revision>
  <dcterms:created xsi:type="dcterms:W3CDTF">2017-11-20T08:45:18Z</dcterms:created>
  <dcterms:modified xsi:type="dcterms:W3CDTF">2020-03-18T07:13:30Z</dcterms:modified>
</cp:coreProperties>
</file>